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embeddedFontLst>
    <p:embeddedFont>
      <p:font typeface="DM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4" roundtripDataSignature="AMtx7mjRPp7ntUNz/0lbecNiyR+RGEyn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DMSans-bold.fntdata"/><Relationship Id="rId50" Type="http://schemas.openxmlformats.org/officeDocument/2006/relationships/font" Target="fonts/DMSans-regular.fntdata"/><Relationship Id="rId53" Type="http://schemas.openxmlformats.org/officeDocument/2006/relationships/font" Target="fonts/DMSans-boldItalic.fntdata"/><Relationship Id="rId52" Type="http://schemas.openxmlformats.org/officeDocument/2006/relationships/font" Target="fonts/DM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https://www.youtube.com/watch?v=LiXOMLoDm68</a:t>
            </a:r>
            <a:endParaRPr/>
          </a:p>
          <a:p>
            <a:pPr indent="889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https://www.youtube.com/watch?v=1ZpZvxhk8Ew&amp;t=65s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65a40d2eb_2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b65a40d2e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65a40d2eb_2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b65a40d2eb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b89c0a6a20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b89c0a6a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89c0a6a20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b89c0a6a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1f7edf57c5f8c8d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61f7edf57c5f8c8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b7afdaa0d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b7afdaa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b6428a68626d3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11b6428a68626d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b89c0a6a2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b89c0a6a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https://www.youtube.com/watch?v=00ReSznsv-g&amp;feature=emb_logo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d210f6d3d12cc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fd210f6d3d12c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2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2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52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52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1"/>
          <p:cNvSpPr txBox="1"/>
          <p:nvPr>
            <p:ph idx="1" type="body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4" name="Google Shape;64;p6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61"/>
          <p:cNvSpPr/>
          <p:nvPr/>
        </p:nvSpPr>
        <p:spPr>
          <a:xfrm>
            <a:off x="-7000" y="44352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2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2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2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2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62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6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63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6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64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64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6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88" name="Google Shape;88;p6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6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6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66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94" name="Google Shape;94;p6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6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6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3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fmla="val 2453" name="adj1"/>
            </a:avLst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3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4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4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4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0" name="Google Shape;30;p5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6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2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6"/>
          <p:cNvSpPr txBox="1"/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7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7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7"/>
          <p:cNvSpPr txBox="1"/>
          <p:nvPr>
            <p:ph idx="1" type="body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1C4587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57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58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6" name="Google Shape;46;p58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7" name="Google Shape;47;p5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59"/>
          <p:cNvSpPr txBox="1"/>
          <p:nvPr>
            <p:ph idx="1" type="body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3" name="Google Shape;53;p59"/>
          <p:cNvSpPr txBox="1"/>
          <p:nvPr>
            <p:ph idx="2" type="body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4" name="Google Shape;54;p59"/>
          <p:cNvSpPr txBox="1"/>
          <p:nvPr>
            <p:ph idx="3" type="body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5" name="Google Shape;55;p5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0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0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5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51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LiXOMLoDm68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1ZpZvxhk8Ew" TargetMode="External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5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Ox7Uj2pw-80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860000" y="24474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The Neuroscience of Trauma &amp; Movement</a:t>
            </a:r>
            <a:endParaRPr sz="3400"/>
          </a:p>
        </p:txBody>
      </p:sp>
      <p:sp>
        <p:nvSpPr>
          <p:cNvPr id="102" name="Google Shape;102;p1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148371" y="2956483"/>
            <a:ext cx="6045260" cy="17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Viktor Frankl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Mind/Body &amp; Soul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Trauma-Healing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Life Coaching Program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Week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6529" y="816629"/>
            <a:ext cx="3799300" cy="2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Peter Levine on Pendulation (Expansion/Contraction)</a:t>
            </a:r>
            <a:endParaRPr sz="2600"/>
          </a:p>
        </p:txBody>
      </p:sp>
      <p:sp>
        <p:nvSpPr>
          <p:cNvPr id="198" name="Google Shape;198;p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hat is Pendulation in Somatic Experiencing® with Peter A Levine, PhD" id="199" name="Google Shape;199;p9" title="What is Pendulation in Somatic Experiencing® with Peter A Levine, Ph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000" y="1227275"/>
            <a:ext cx="4693075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10"/>
          <p:cNvSpPr txBox="1"/>
          <p:nvPr>
            <p:ph idx="1" type="body"/>
          </p:nvPr>
        </p:nvSpPr>
        <p:spPr>
          <a:xfrm>
            <a:off x="358824" y="1110487"/>
            <a:ext cx="5444375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Our goal is to help the client renegotiate what has occurred and to gently move out of freeze (habit, posture, tension). </a:t>
            </a:r>
            <a:br>
              <a:rPr lang="en" sz="2100"/>
            </a:b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 are not looking for a catharsis i.e.  hitting the pillow. Rather, we seek to restore a sense of healthy equilibrium. </a:t>
            </a:r>
            <a:endParaRPr sz="2100"/>
          </a:p>
        </p:txBody>
      </p:sp>
      <p:sp>
        <p:nvSpPr>
          <p:cNvPr id="206" name="Google Shape;206;p10"/>
          <p:cNvSpPr txBox="1"/>
          <p:nvPr/>
        </p:nvSpPr>
        <p:spPr>
          <a:xfrm>
            <a:off x="460975" y="230475"/>
            <a:ext cx="4925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4A86E8"/>
                </a:solidFill>
                <a:latin typeface="DM Sans"/>
                <a:ea typeface="DM Sans"/>
                <a:cs typeface="DM Sans"/>
                <a:sym typeface="DM Sans"/>
              </a:rPr>
              <a:t>Renegotiation</a:t>
            </a:r>
            <a:endParaRPr b="0" i="0" sz="3400" u="none" cap="none" strike="noStrike">
              <a:solidFill>
                <a:srgbClr val="4A86E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2744" y="912525"/>
            <a:ext cx="2961131" cy="16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11"/>
          <p:cNvSpPr txBox="1"/>
          <p:nvPr>
            <p:ph type="title"/>
          </p:nvPr>
        </p:nvSpPr>
        <p:spPr>
          <a:xfrm>
            <a:off x="304800" y="355075"/>
            <a:ext cx="509695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Polyvagal Theory (Porges)</a:t>
            </a:r>
            <a:endParaRPr/>
          </a:p>
        </p:txBody>
      </p:sp>
      <p:sp>
        <p:nvSpPr>
          <p:cNvPr id="214" name="Google Shape;214;p11"/>
          <p:cNvSpPr txBox="1"/>
          <p:nvPr>
            <p:ph idx="1" type="body"/>
          </p:nvPr>
        </p:nvSpPr>
        <p:spPr>
          <a:xfrm>
            <a:off x="784150" y="1452250"/>
            <a:ext cx="46176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200"/>
              <a:t>3 Stages: Social Engagement, Fight/Flight, Freeze.</a:t>
            </a:r>
            <a:br>
              <a:rPr lang="en" sz="2200"/>
            </a:br>
            <a:endParaRPr sz="2200"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200"/>
              <a:t>We must first move out of freeze with some fight/flight energy (“healthy aggression”) then into social engagement.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The polyvagal &quot;ladder&quot; and how it can help you | Counselling In Hamilton"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4461" y="123825"/>
            <a:ext cx="3090375" cy="40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463700" y="334387"/>
            <a:ext cx="4838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>
                <a:highlight>
                  <a:srgbClr val="FFFFFF"/>
                </a:highlight>
              </a:rPr>
              <a:t>1rst Goal with Clients:</a:t>
            </a:r>
            <a:br>
              <a:rPr lang="en">
                <a:highlight>
                  <a:srgbClr val="FFFFFF"/>
                </a:highlight>
              </a:rPr>
            </a:br>
            <a:r>
              <a:rPr lang="en">
                <a:highlight>
                  <a:srgbClr val="FFFFFF"/>
                </a:highlight>
              </a:rPr>
              <a:t>Feeling Safe Again</a:t>
            </a:r>
            <a:endParaRPr/>
          </a:p>
        </p:txBody>
      </p:sp>
      <p:sp>
        <p:nvSpPr>
          <p:cNvPr id="221" name="Google Shape;221;p1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://www.nicabm.com/trauma2013/info/?del=LevineYT&#10;&#10;Peter Levine, creator of Somatic Experiencing, describes a trauma therapy technique, that helps regulate the emotions of those who have experienced trauma. Trauma survivors are often hyper-aroused, and this is a great way to treat trauma. Trauma treatment is important now more than ever. Learn more about how to treat and heal trauma in NICABMs Trauma Series.&#10;&#10;http://www.youtube.com/watch?v=1ZpZvxhk8Ew" id="222" name="Google Shape;222;p12" title="How to Treat Trauma- Helping Trauma Survivors Feel Safe Agai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525" y="12446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3"/>
          <p:cNvGrpSpPr/>
          <p:nvPr/>
        </p:nvGrpSpPr>
        <p:grpSpPr>
          <a:xfrm>
            <a:off x="5619073" y="417731"/>
            <a:ext cx="2120985" cy="4361089"/>
            <a:chOff x="5160100" y="1609475"/>
            <a:chExt cx="975300" cy="2005375"/>
          </a:xfrm>
        </p:grpSpPr>
        <p:sp>
          <p:nvSpPr>
            <p:cNvPr id="228" name="Google Shape;228;p13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13"/>
          <p:cNvSpPr/>
          <p:nvPr/>
        </p:nvSpPr>
        <p:spPr>
          <a:xfrm flipH="1" rot="-2700000">
            <a:off x="70574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>
            <p:ph idx="4294967295" type="ctrTitle"/>
          </p:nvPr>
        </p:nvSpPr>
        <p:spPr>
          <a:xfrm>
            <a:off x="530135" y="1082375"/>
            <a:ext cx="45984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b="1" i="0" lang="en" sz="4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12 Somatic Exercises</a:t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2" name="Google Shape;232;p13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3"/>
          <p:cNvSpPr/>
          <p:nvPr/>
        </p:nvSpPr>
        <p:spPr>
          <a:xfrm rot="4499367">
            <a:off x="71378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 rot="2700000">
            <a:off x="53507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6780750" y="1536450"/>
            <a:ext cx="176100" cy="15420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13"/>
          <p:cNvGrpSpPr/>
          <p:nvPr/>
        </p:nvGrpSpPr>
        <p:grpSpPr>
          <a:xfrm>
            <a:off x="7427996" y="641718"/>
            <a:ext cx="301203" cy="301203"/>
            <a:chOff x="8762414" y="2939573"/>
            <a:chExt cx="457200" cy="457200"/>
          </a:xfrm>
        </p:grpSpPr>
        <p:sp>
          <p:nvSpPr>
            <p:cNvPr id="237" name="Google Shape;237;p13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3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3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242" name="Google Shape;242;p13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14"/>
          <p:cNvSpPr txBox="1"/>
          <p:nvPr/>
        </p:nvSpPr>
        <p:spPr>
          <a:xfrm>
            <a:off x="577348" y="1001690"/>
            <a:ext cx="7412700" cy="3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Safety &amp; Containment Exercises - Reducing Dissociation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Grounding &amp; Centering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Tracking Sensations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Tracking Activation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Pendulation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Fight Response: Natural Aggression Vs. Violence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Natural Escape Vs. Anxiety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Strength and Resilience Vs. Collapse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Uncoupling Response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Reorienting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Settling and Orienting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1701154" y="330350"/>
            <a:ext cx="6479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" sz="2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 Exercises for Healing Trauma</a:t>
            </a:r>
            <a:endParaRPr b="0" i="0" sz="2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>
            <p:ph type="title"/>
          </p:nvPr>
        </p:nvSpPr>
        <p:spPr>
          <a:xfrm>
            <a:off x="391127" y="579927"/>
            <a:ext cx="50883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1: Safety &amp; Containment Exercises I-</a:t>
            </a:r>
            <a:br>
              <a:rPr lang="en"/>
            </a:br>
            <a:r>
              <a:rPr lang="en"/>
              <a:t>Reducing Dissociation </a:t>
            </a:r>
            <a:endParaRPr/>
          </a:p>
        </p:txBody>
      </p:sp>
      <p:sp>
        <p:nvSpPr>
          <p:cNvPr id="256" name="Google Shape;256;p15"/>
          <p:cNvSpPr txBox="1"/>
          <p:nvPr>
            <p:ph idx="1" type="body"/>
          </p:nvPr>
        </p:nvSpPr>
        <p:spPr>
          <a:xfrm>
            <a:off x="312295" y="1687150"/>
            <a:ext cx="5088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Notice back of chair (vague or strong) where you’re sitting</a:t>
            </a:r>
            <a:br>
              <a:rPr lang="en"/>
            </a:b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Feel back of chair and energy from ground supporting you.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7" name="Google Shape;257;p1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ow to sit for a meditation | by Esteban Gonzalez | Medium" id="258" name="Google Shape;2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724" y="844124"/>
            <a:ext cx="2330475" cy="326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Safety &amp; Containment Exercises II</a:t>
            </a:r>
            <a:endParaRPr/>
          </a:p>
        </p:txBody>
      </p:sp>
      <p:sp>
        <p:nvSpPr>
          <p:cNvPr id="264" name="Google Shape;264;p16"/>
          <p:cNvSpPr txBox="1"/>
          <p:nvPr>
            <p:ph idx="1" type="body"/>
          </p:nvPr>
        </p:nvSpPr>
        <p:spPr>
          <a:xfrm>
            <a:off x="730575" y="1163050"/>
            <a:ext cx="4442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Tap palm of left hand with fingers of right hand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What do you feel?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Say “This is my hand and belongs to me”.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Tap other parts of body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5" name="Google Shape;265;p1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apping (EFT) Pt.2 | &quot;Don't Try This Alone&quot;" id="266" name="Google Shape;2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075" y="955313"/>
            <a:ext cx="2950250" cy="291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17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Shower </a:t>
            </a:r>
            <a:endParaRPr/>
          </a:p>
        </p:txBody>
      </p:sp>
      <p:sp>
        <p:nvSpPr>
          <p:cNvPr id="273" name="Google Shape;273;p17"/>
          <p:cNvSpPr txBox="1"/>
          <p:nvPr>
            <p:ph idx="1" type="body"/>
          </p:nvPr>
        </p:nvSpPr>
        <p:spPr>
          <a:xfrm>
            <a:off x="784200" y="1261850"/>
            <a:ext cx="39630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Have the client do the same exercise in the shower.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Direct the showerhead towards different parts of the body.</a:t>
            </a:r>
            <a:endParaRPr/>
          </a:p>
        </p:txBody>
      </p:sp>
      <p:pic>
        <p:nvPicPr>
          <p:cNvPr descr="Shower Head High Pressure Rain Fixed Showerhead Rainfall 5-Setting with  Adjustable Metal Swivel Ball Joint - Relaxed Shower Experience Even at Low  Water Flow &amp; Pressure Aisoso - - Amazon.com" id="274" name="Google Shape;2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3200" y="729425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Safety &amp; Containment Exercises III</a:t>
            </a:r>
            <a:endParaRPr/>
          </a:p>
        </p:txBody>
      </p:sp>
      <p:sp>
        <p:nvSpPr>
          <p:cNvPr id="280" name="Google Shape;280;p18"/>
          <p:cNvSpPr txBox="1"/>
          <p:nvPr>
            <p:ph idx="1" type="body"/>
          </p:nvPr>
        </p:nvSpPr>
        <p:spPr>
          <a:xfrm>
            <a:off x="730575" y="1163050"/>
            <a:ext cx="4442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Squeeze your left tricep muscle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Say: “This is my muscle and is part of me. It helps me lift my arms”.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Repeat with different body parts.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150" y="1063375"/>
            <a:ext cx="3058275" cy="20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ctrTitle"/>
          </p:nvPr>
        </p:nvSpPr>
        <p:spPr>
          <a:xfrm>
            <a:off x="1735200" y="21842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Somatic Coaching I</a:t>
            </a:r>
            <a:endParaRPr sz="3400"/>
          </a:p>
        </p:txBody>
      </p:sp>
      <p:sp>
        <p:nvSpPr>
          <p:cNvPr id="111" name="Google Shape;111;p2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65a40d2eb_2_1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Safety &amp; Containment Exercises IV</a:t>
            </a:r>
            <a:endParaRPr/>
          </a:p>
        </p:txBody>
      </p:sp>
      <p:sp>
        <p:nvSpPr>
          <p:cNvPr id="288" name="Google Shape;288;gb65a40d2eb_2_1"/>
          <p:cNvSpPr txBox="1"/>
          <p:nvPr>
            <p:ph idx="1" type="body"/>
          </p:nvPr>
        </p:nvSpPr>
        <p:spPr>
          <a:xfrm>
            <a:off x="730575" y="1163050"/>
            <a:ext cx="4442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Take a yarn or string and seat yourself on the floor.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Notice your body and boundaries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Place the string to delineate boundary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Assert this boundary when needed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9" name="Google Shape;289;gb65a40d2eb_2_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gb65a40d2eb_2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0475" y="10633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2: Grounding &amp; Centering</a:t>
            </a:r>
            <a:endParaRPr/>
          </a:p>
        </p:txBody>
      </p:sp>
      <p:sp>
        <p:nvSpPr>
          <p:cNvPr id="296" name="Google Shape;296;p19"/>
          <p:cNvSpPr txBox="1"/>
          <p:nvPr>
            <p:ph idx="1" type="body"/>
          </p:nvPr>
        </p:nvSpPr>
        <p:spPr>
          <a:xfrm>
            <a:off x="730575" y="11630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Stand on your feet noticing the springiness/stiffness in legs.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Sway from ankles back/forth &amp; forward/back.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Locate center in lower belly and place your hands there.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8700" y="830025"/>
            <a:ext cx="2911575" cy="21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/>
          <p:nvPr>
            <p:ph type="title"/>
          </p:nvPr>
        </p:nvSpPr>
        <p:spPr>
          <a:xfrm>
            <a:off x="304800" y="355075"/>
            <a:ext cx="53211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3: Building Resources</a:t>
            </a:r>
            <a:endParaRPr/>
          </a:p>
        </p:txBody>
      </p:sp>
      <p:sp>
        <p:nvSpPr>
          <p:cNvPr id="304" name="Google Shape;304;p20"/>
          <p:cNvSpPr txBox="1"/>
          <p:nvPr>
            <p:ph idx="1" type="body"/>
          </p:nvPr>
        </p:nvSpPr>
        <p:spPr>
          <a:xfrm>
            <a:off x="730575" y="11630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External: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Nature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Family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Friends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Music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Sports etc</a:t>
            </a:r>
            <a:endParaRPr/>
          </a:p>
        </p:txBody>
      </p:sp>
      <p:sp>
        <p:nvSpPr>
          <p:cNvPr id="305" name="Google Shape;305;p2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525" y="1292675"/>
            <a:ext cx="381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Building Resources</a:t>
            </a:r>
            <a:endParaRPr/>
          </a:p>
        </p:txBody>
      </p:sp>
      <p:sp>
        <p:nvSpPr>
          <p:cNvPr id="312" name="Google Shape;312;p21"/>
          <p:cNvSpPr txBox="1"/>
          <p:nvPr>
            <p:ph idx="1" type="body"/>
          </p:nvPr>
        </p:nvSpPr>
        <p:spPr>
          <a:xfrm>
            <a:off x="730575" y="11630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Internal: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Strength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Agility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Creativity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Intelligence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Spiritual practice </a:t>
            </a:r>
            <a:endParaRPr/>
          </a:p>
        </p:txBody>
      </p:sp>
      <p:sp>
        <p:nvSpPr>
          <p:cNvPr id="313" name="Google Shape;313;p2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250" y="670750"/>
            <a:ext cx="3151325" cy="22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Building Resources</a:t>
            </a:r>
            <a:endParaRPr/>
          </a:p>
        </p:txBody>
      </p:sp>
      <p:sp>
        <p:nvSpPr>
          <p:cNvPr id="320" name="Google Shape;320;p22"/>
          <p:cNvSpPr txBox="1"/>
          <p:nvPr>
            <p:ph idx="1" type="body"/>
          </p:nvPr>
        </p:nvSpPr>
        <p:spPr>
          <a:xfrm>
            <a:off x="571624" y="18614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Internal                    External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21" name="Google Shape;321;p2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2" name="Google Shape;322;p22"/>
          <p:cNvCxnSpPr/>
          <p:nvPr/>
        </p:nvCxnSpPr>
        <p:spPr>
          <a:xfrm>
            <a:off x="2526000" y="2046700"/>
            <a:ext cx="0" cy="28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22"/>
          <p:cNvSpPr txBox="1"/>
          <p:nvPr/>
        </p:nvSpPr>
        <p:spPr>
          <a:xfrm>
            <a:off x="571624" y="1144800"/>
            <a:ext cx="35899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 list of resources with client: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6525" y="571500"/>
            <a:ext cx="3358525" cy="22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/>
          <p:nvPr>
            <p:ph type="title"/>
          </p:nvPr>
        </p:nvSpPr>
        <p:spPr>
          <a:xfrm>
            <a:off x="304799" y="355075"/>
            <a:ext cx="5707201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4: Tracking Sensations</a:t>
            </a:r>
            <a:endParaRPr/>
          </a:p>
        </p:txBody>
      </p:sp>
      <p:sp>
        <p:nvSpPr>
          <p:cNvPr id="330" name="Google Shape;330;p23"/>
          <p:cNvSpPr txBox="1"/>
          <p:nvPr>
            <p:ph idx="1" type="body"/>
          </p:nvPr>
        </p:nvSpPr>
        <p:spPr>
          <a:xfrm>
            <a:off x="730575" y="11630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u="sng"/>
              <a:t>Describe bodily sensations:</a:t>
            </a:r>
            <a:endParaRPr u="sng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Nervous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Numb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Tight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Achy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Dizzy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Floating              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31" name="Google Shape;331;p2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2423400" y="1672000"/>
            <a:ext cx="23238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Cold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Hot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Constricted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Sweaty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Expanded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Disconnected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Bodily sensations give rise to conscious feelings | Aalto University" id="333" name="Google Shape;3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2738" y="1154500"/>
            <a:ext cx="3530282" cy="20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4</a:t>
            </a:r>
            <a:endParaRPr/>
          </a:p>
        </p:txBody>
      </p:sp>
      <p:sp>
        <p:nvSpPr>
          <p:cNvPr id="339" name="Google Shape;339;p24"/>
          <p:cNvSpPr txBox="1"/>
          <p:nvPr>
            <p:ph idx="1" type="body"/>
          </p:nvPr>
        </p:nvSpPr>
        <p:spPr>
          <a:xfrm>
            <a:off x="730575" y="11630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Pick a safe object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Shift focus from object to sensations in the body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Explore nuances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/>
              <a:t>Pendulate between image and bodily sensations. 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0" name="Google Shape;340;p2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7875" y="667650"/>
            <a:ext cx="3273775" cy="18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5: </a:t>
            </a:r>
            <a:r>
              <a:rPr lang="en" sz="3200"/>
              <a:t>Tracking Activation</a:t>
            </a:r>
            <a:endParaRPr/>
          </a:p>
        </p:txBody>
      </p:sp>
      <p:sp>
        <p:nvSpPr>
          <p:cNvPr id="347" name="Google Shape;347;p25"/>
          <p:cNvSpPr txBox="1"/>
          <p:nvPr>
            <p:ph idx="1" type="body"/>
          </p:nvPr>
        </p:nvSpPr>
        <p:spPr>
          <a:xfrm>
            <a:off x="499500" y="7511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" sz="2300"/>
              <a:t>Recall recent unpleasant memory (light one ie missing the bus, losing your keys, temper etc):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300"/>
              <a:t>    If thought arises say: 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300"/>
              <a:t>   “I just had a thought. What do I    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300"/>
              <a:t>    begin to notice in my body?”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8" name="Google Shape;348;p2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9" name="Google Shape;3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9250" y="571500"/>
            <a:ext cx="3424450" cy="20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65a40d2eb_2_16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5: </a:t>
            </a:r>
            <a:r>
              <a:rPr lang="en" sz="3200"/>
              <a:t>Tracking Activation</a:t>
            </a:r>
            <a:endParaRPr/>
          </a:p>
        </p:txBody>
      </p:sp>
      <p:sp>
        <p:nvSpPr>
          <p:cNvPr id="355" name="Google Shape;355;gb65a40d2eb_2_16"/>
          <p:cNvSpPr txBox="1"/>
          <p:nvPr>
            <p:ph idx="1" type="body"/>
          </p:nvPr>
        </p:nvSpPr>
        <p:spPr>
          <a:xfrm>
            <a:off x="499500" y="75115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/>
              <a:t>Negative thought tightens body.</a:t>
            </a:r>
            <a:br>
              <a:rPr lang="en"/>
            </a:b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/>
              <a:t>Notice how body intensifies the thoughts as well.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56" name="Google Shape;356;gb65a40d2eb_2_1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gb65a40d2eb_2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9250" y="571500"/>
            <a:ext cx="3424450" cy="20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/>
          <p:nvPr>
            <p:ph idx="1" type="body"/>
          </p:nvPr>
        </p:nvSpPr>
        <p:spPr>
          <a:xfrm>
            <a:off x="470152" y="713346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Let the sensation expand and contract. </a:t>
            </a:r>
            <a:br>
              <a:rPr lang="en" sz="2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Try to focus only on sensation and not feelings or thoughts.</a:t>
            </a:r>
            <a:br>
              <a:rPr lang="en" sz="2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you’re able to separate sensations from emotions it will be less stuck in habitual traumatic patterning.</a:t>
            </a:r>
            <a:endParaRPr/>
          </a:p>
          <a:p>
            <a:pPr indent="-190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3" name="Google Shape;363;p2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p26"/>
          <p:cNvPicPr preferRelativeResize="0"/>
          <p:nvPr/>
        </p:nvPicPr>
        <p:blipFill rotWithShape="1">
          <a:blip r:embed="rId3">
            <a:alphaModFix/>
          </a:blip>
          <a:srcRect b="0" l="0" r="35396" t="0"/>
          <a:stretch/>
        </p:blipFill>
        <p:spPr>
          <a:xfrm>
            <a:off x="5234725" y="713351"/>
            <a:ext cx="3616650" cy="18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FAFE"/>
            </a:gs>
            <a:gs pos="74000">
              <a:srgbClr val="89DEFC"/>
            </a:gs>
            <a:gs pos="83000">
              <a:srgbClr val="89DEFC"/>
            </a:gs>
            <a:gs pos="100000">
              <a:srgbClr val="B0E9FD"/>
            </a:gs>
          </a:gsLst>
          <a:lin ang="54000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18" name="Google Shape;118;p3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650080" y="469851"/>
            <a:ext cx="2850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158FFF"/>
                </a:solidFill>
                <a:latin typeface="Arial"/>
                <a:ea typeface="Arial"/>
                <a:cs typeface="Arial"/>
                <a:sym typeface="Arial"/>
              </a:rPr>
              <a:t>Week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50087" y="1539207"/>
            <a:ext cx="6436500" cy="30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Somatic Experiencing?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Expansion/Contraction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Helping Client Feel Safe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Exercises to Heal Trauma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Vagus Nerve/ Voo Sound Exercise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9300" y="1107738"/>
            <a:ext cx="22479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Vagus Nerve</a:t>
            </a:r>
            <a:endParaRPr/>
          </a:p>
        </p:txBody>
      </p:sp>
      <p:sp>
        <p:nvSpPr>
          <p:cNvPr id="370" name="Google Shape;370;p2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27"/>
          <p:cNvSpPr txBox="1"/>
          <p:nvPr/>
        </p:nvSpPr>
        <p:spPr>
          <a:xfrm>
            <a:off x="359400" y="1093475"/>
            <a:ext cx="514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3E3D4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baseline="30000" i="0" lang="en" sz="2300" u="none" cap="none" strike="noStrike">
                <a:solidFill>
                  <a:srgbClr val="3E3D4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" sz="2300" u="none" cap="none" strike="noStrike">
                <a:solidFill>
                  <a:srgbClr val="3E3D40"/>
                </a:solidFill>
                <a:latin typeface="Arial"/>
                <a:ea typeface="Arial"/>
                <a:cs typeface="Arial"/>
                <a:sym typeface="Arial"/>
              </a:rPr>
              <a:t> cranial nerve is responsible for the regulation of internal organ functions, such as digestion, heart rate, and respiratory rate, as well as vasomotor activity.</a:t>
            </a:r>
            <a:br>
              <a:rPr b="0" i="0" lang="en" sz="2300" u="none" cap="none" strike="noStrike">
                <a:solidFill>
                  <a:srgbClr val="3E3D4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300" u="none" cap="none" strike="noStrike">
              <a:solidFill>
                <a:srgbClr val="3E3D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rgbClr val="3E3D40"/>
                </a:solidFill>
                <a:latin typeface="Arial"/>
                <a:ea typeface="Arial"/>
                <a:cs typeface="Arial"/>
                <a:sym typeface="Arial"/>
              </a:rPr>
              <a:t>Stimulates muscle contractions in the parasympathetic nervous system and helps relaxation.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piratory vagus nerve stimulation (rVNS) counteracts fight-or-flight  stress. – breathwork-science" id="372" name="Google Shape;3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0232" y="570503"/>
            <a:ext cx="2456567" cy="293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Vagus Nerve</a:t>
            </a:r>
            <a:endParaRPr/>
          </a:p>
        </p:txBody>
      </p:sp>
      <p:sp>
        <p:nvSpPr>
          <p:cNvPr id="378" name="Google Shape;378;p2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28"/>
          <p:cNvSpPr txBox="1"/>
          <p:nvPr/>
        </p:nvSpPr>
        <p:spPr>
          <a:xfrm>
            <a:off x="643500" y="961050"/>
            <a:ext cx="53541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Breathe more slowly (aim for 5-6 breaths per minute).</a:t>
            </a:r>
            <a:b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Exhale longer than you inhale. It’s the exhale that triggers the relaxation response. </a:t>
            </a:r>
            <a:b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Gargling with water or loud singing</a:t>
            </a:r>
            <a:b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Cold water face immersion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piratory vagus nerve stimulation (rVNS) counteracts fight-or-flight  stress. – breathwork-science" id="380" name="Google Shape;38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481" y="385175"/>
            <a:ext cx="2438494" cy="291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29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Voooo Sound Exercise</a:t>
            </a:r>
            <a:endParaRPr/>
          </a:p>
        </p:txBody>
      </p:sp>
      <p:sp>
        <p:nvSpPr>
          <p:cNvPr id="387" name="Google Shape;387;p29"/>
          <p:cNvSpPr txBox="1"/>
          <p:nvPr>
            <p:ph idx="1" type="body"/>
          </p:nvPr>
        </p:nvSpPr>
        <p:spPr>
          <a:xfrm>
            <a:off x="307601" y="1160125"/>
            <a:ext cx="5452399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800"/>
              <a:t>Stimulates the Vagus nerve </a:t>
            </a:r>
            <a:endParaRPr sz="2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/>
              <a:t>Sends positive information upwards. </a:t>
            </a:r>
            <a:endParaRPr sz="28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/>
              <a:t>Moves from “eh” to “aah”. </a:t>
            </a:r>
            <a:endParaRPr sz="2800"/>
          </a:p>
        </p:txBody>
      </p:sp>
      <p:pic>
        <p:nvPicPr>
          <p:cNvPr descr="Reduce Inflammation with this Breathing Exercise" id="388" name="Google Shape;3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9450" y="1084900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30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Voooo Sound Exercise</a:t>
            </a:r>
            <a:endParaRPr/>
          </a:p>
        </p:txBody>
      </p:sp>
      <p:pic>
        <p:nvPicPr>
          <p:cNvPr id="395" name="Google Shape;395;p30" title="The Voo Sound for Healing Trauma by Peter Levine with Rabbi Daniel Schonbuch, LMF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200" y="1185775"/>
            <a:ext cx="5379690" cy="30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31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Rabbi Avraham Abulafia</a:t>
            </a:r>
            <a:endParaRPr/>
          </a:p>
        </p:txBody>
      </p:sp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544500" y="1267975"/>
            <a:ext cx="39630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“In the case of shuruk (with the sound of “oo”), neither raise nor lower your head, but push it forwards at a middle level.”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                     Ohr Hasechel</a:t>
            </a:r>
            <a:endParaRPr/>
          </a:p>
        </p:txBody>
      </p:sp>
      <p:pic>
        <p:nvPicPr>
          <p:cNvPr id="403" name="Google Shape;4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7500" y="800424"/>
            <a:ext cx="2912550" cy="29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175" y="1332775"/>
            <a:ext cx="14001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32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Baal Shemtov</a:t>
            </a:r>
            <a:endParaRPr/>
          </a:p>
        </p:txBody>
      </p:sp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304812" y="961050"/>
            <a:ext cx="3038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600"/>
              <a:t>Inhale and think about the word “Barooch”.</a:t>
            </a:r>
            <a:endParaRPr sz="2600"/>
          </a:p>
          <a:p>
            <a:pPr indent="-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600"/>
              <a:t>Exhale and say “Barooooooch”.</a:t>
            </a:r>
            <a:endParaRPr/>
          </a:p>
        </p:txBody>
      </p:sp>
      <p:pic>
        <p:nvPicPr>
          <p:cNvPr id="412" name="Google Shape;4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7428" y="688375"/>
            <a:ext cx="2341510" cy="35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7512" y="15300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 </a:t>
            </a:r>
            <a:r>
              <a:rPr lang="en" sz="2600">
                <a:solidFill>
                  <a:srgbClr val="00FF00"/>
                </a:solidFill>
              </a:rPr>
              <a:t>Regulation</a:t>
            </a:r>
            <a:r>
              <a:rPr lang="en" sz="2600"/>
              <a:t>/</a:t>
            </a:r>
            <a:r>
              <a:rPr lang="en" sz="2600">
                <a:solidFill>
                  <a:srgbClr val="F1C232"/>
                </a:solidFill>
              </a:rPr>
              <a:t>Pendulation</a:t>
            </a:r>
            <a:r>
              <a:rPr lang="en" sz="2600"/>
              <a:t>/</a:t>
            </a:r>
            <a:r>
              <a:rPr lang="en" sz="2600">
                <a:solidFill>
                  <a:srgbClr val="FF0000"/>
                </a:solidFill>
              </a:rPr>
              <a:t>Titration</a:t>
            </a:r>
            <a:r>
              <a:rPr lang="en" sz="2600"/>
              <a:t> </a:t>
            </a:r>
            <a:endParaRPr sz="2600"/>
          </a:p>
        </p:txBody>
      </p:sp>
      <p:sp>
        <p:nvSpPr>
          <p:cNvPr id="419" name="Google Shape;419;p33"/>
          <p:cNvSpPr txBox="1"/>
          <p:nvPr>
            <p:ph idx="1" type="body"/>
          </p:nvPr>
        </p:nvSpPr>
        <p:spPr>
          <a:xfrm>
            <a:off x="519350" y="961050"/>
            <a:ext cx="53466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Regulation restores the rhythm of life. </a:t>
            </a:r>
            <a:br>
              <a:rPr lang="en" sz="1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Helps a person become aware of their body and learn the skill to gently pendulate out of the sensation.</a:t>
            </a:r>
            <a:b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0" name="Google Shape;420;p3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epperspectives: The Pendulums of Venture Capital" id="421" name="Google Shape;4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082" y="8715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3"/>
          <p:cNvSpPr/>
          <p:nvPr/>
        </p:nvSpPr>
        <p:spPr>
          <a:xfrm>
            <a:off x="6431225" y="1759350"/>
            <a:ext cx="381000" cy="3771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3"/>
          <p:cNvSpPr/>
          <p:nvPr/>
        </p:nvSpPr>
        <p:spPr>
          <a:xfrm>
            <a:off x="8039575" y="1759350"/>
            <a:ext cx="381000" cy="3771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3"/>
          <p:cNvSpPr/>
          <p:nvPr/>
        </p:nvSpPr>
        <p:spPr>
          <a:xfrm>
            <a:off x="7235400" y="2075050"/>
            <a:ext cx="381000" cy="377100"/>
          </a:xfrm>
          <a:prstGeom prst="flowChartConnector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89c0a6a20_0_19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9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>
                <a:solidFill>
                  <a:srgbClr val="00FF00"/>
                </a:solidFill>
              </a:rPr>
              <a:t>Regulation</a:t>
            </a:r>
            <a:r>
              <a:rPr lang="en" sz="2600"/>
              <a:t>/</a:t>
            </a:r>
            <a:r>
              <a:rPr lang="en" sz="2600">
                <a:solidFill>
                  <a:srgbClr val="F1C232"/>
                </a:solidFill>
              </a:rPr>
              <a:t>Pendulation</a:t>
            </a:r>
            <a:r>
              <a:rPr lang="en" sz="2600"/>
              <a:t>/</a:t>
            </a:r>
            <a:r>
              <a:rPr lang="en" sz="2600">
                <a:solidFill>
                  <a:srgbClr val="FF0000"/>
                </a:solidFill>
              </a:rPr>
              <a:t>Titration</a:t>
            </a:r>
            <a:r>
              <a:rPr lang="en" sz="2600"/>
              <a:t> </a:t>
            </a:r>
            <a:endParaRPr sz="2600"/>
          </a:p>
        </p:txBody>
      </p:sp>
      <p:sp>
        <p:nvSpPr>
          <p:cNvPr id="430" name="Google Shape;430;gb89c0a6a20_0_19"/>
          <p:cNvSpPr txBox="1"/>
          <p:nvPr>
            <p:ph idx="1" type="body"/>
          </p:nvPr>
        </p:nvSpPr>
        <p:spPr>
          <a:xfrm>
            <a:off x="417850" y="1205975"/>
            <a:ext cx="5196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Empowers the client to re-experience their body and have a sense of control over their embodied state.</a:t>
            </a:r>
            <a:b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“I am safe to explore my sensations and notice them calming down.”</a:t>
            </a:r>
            <a:endParaRPr sz="2500"/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31" name="Google Shape;431;gb89c0a6a20_0_1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epperspectives: The Pendulums of Venture Capital" id="432" name="Google Shape;432;gb89c0a6a2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082" y="8715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b89c0a6a20_0_19"/>
          <p:cNvSpPr/>
          <p:nvPr/>
        </p:nvSpPr>
        <p:spPr>
          <a:xfrm>
            <a:off x="6431225" y="1759350"/>
            <a:ext cx="381000" cy="3771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b89c0a6a20_0_19"/>
          <p:cNvSpPr/>
          <p:nvPr/>
        </p:nvSpPr>
        <p:spPr>
          <a:xfrm>
            <a:off x="8039575" y="1759350"/>
            <a:ext cx="381000" cy="3771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b89c0a6a20_0_19"/>
          <p:cNvSpPr/>
          <p:nvPr/>
        </p:nvSpPr>
        <p:spPr>
          <a:xfrm>
            <a:off x="7235400" y="2075050"/>
            <a:ext cx="381000" cy="377100"/>
          </a:xfrm>
          <a:prstGeom prst="flowChartConnector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b89c0a6a20_0_8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 </a:t>
            </a:r>
            <a:r>
              <a:rPr lang="en" sz="2600">
                <a:solidFill>
                  <a:srgbClr val="00FF00"/>
                </a:solidFill>
              </a:rPr>
              <a:t>Regulation</a:t>
            </a:r>
            <a:endParaRPr sz="2600"/>
          </a:p>
        </p:txBody>
      </p:sp>
      <p:sp>
        <p:nvSpPr>
          <p:cNvPr id="441" name="Google Shape;441;gb89c0a6a20_0_8"/>
          <p:cNvSpPr txBox="1"/>
          <p:nvPr>
            <p:ph idx="1" type="body"/>
          </p:nvPr>
        </p:nvSpPr>
        <p:spPr>
          <a:xfrm>
            <a:off x="315250" y="961050"/>
            <a:ext cx="5204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Zone of regulation (out of dissociation - collapse/rage)</a:t>
            </a:r>
            <a:b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Stopping Dramatizing (80 mph) or Intellectualizing  (20 mph)</a:t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Take your SUDS level (Subjective Units of Discomfort)</a:t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19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42" name="Google Shape;442;gb89c0a6a20_0_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3" name="Google Shape;443;gb89c0a6a2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425" y="875375"/>
            <a:ext cx="2735050" cy="254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1f7edf57c5f8c8d_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9" name="Google Shape;449;g61f7edf57c5f8c8d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463" y="805100"/>
            <a:ext cx="7351074" cy="40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61f7edf57c5f8c8d_1"/>
          <p:cNvSpPr txBox="1"/>
          <p:nvPr/>
        </p:nvSpPr>
        <p:spPr>
          <a:xfrm>
            <a:off x="3866125" y="220100"/>
            <a:ext cx="420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DM Sans"/>
                <a:ea typeface="DM Sans"/>
                <a:cs typeface="DM Sans"/>
                <a:sym typeface="DM Sans"/>
              </a:rPr>
              <a:t>SUDS</a:t>
            </a:r>
            <a:endParaRPr sz="2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5619073" y="417731"/>
            <a:ext cx="2120985" cy="4361089"/>
            <a:chOff x="5160100" y="1609475"/>
            <a:chExt cx="975300" cy="2005375"/>
          </a:xfrm>
        </p:grpSpPr>
        <p:sp>
          <p:nvSpPr>
            <p:cNvPr id="128" name="Google Shape;128;p4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/>
          <p:nvPr/>
        </p:nvSpPr>
        <p:spPr>
          <a:xfrm flipH="1" rot="-2700000">
            <a:off x="70574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>
            <p:ph idx="4294967295" type="ctrTitle"/>
          </p:nvPr>
        </p:nvSpPr>
        <p:spPr>
          <a:xfrm>
            <a:off x="613650" y="2319063"/>
            <a:ext cx="45984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742950" lvl="0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rial"/>
              <a:buAutoNum type="arabicPeriod"/>
            </a:pPr>
            <a:r>
              <a:rPr b="1" i="0" lang="en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Preparatory</a:t>
            </a:r>
            <a:endParaRPr b="1" i="0" sz="3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742950" lvl="0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rial"/>
              <a:buAutoNum type="arabicPeriod"/>
            </a:pPr>
            <a:r>
              <a:rPr b="1" i="0" lang="en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Tracking Skills</a:t>
            </a:r>
            <a:endParaRPr b="1" i="0" sz="3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742950" lvl="0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Arial"/>
              <a:buAutoNum type="arabicPeriod"/>
            </a:pPr>
            <a:r>
              <a:rPr b="1" i="0" lang="en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Discharging Activation </a:t>
            </a:r>
            <a:endParaRPr b="1" i="0" sz="3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/>
          <p:nvPr/>
        </p:nvSpPr>
        <p:spPr>
          <a:xfrm rot="4499367">
            <a:off x="71378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 rot="2700000">
            <a:off x="53507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780750" y="1536450"/>
            <a:ext cx="176100" cy="15420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7427996" y="641718"/>
            <a:ext cx="301203" cy="301203"/>
            <a:chOff x="8762414" y="2939573"/>
            <a:chExt cx="457200" cy="457200"/>
          </a:xfrm>
        </p:grpSpPr>
        <p:sp>
          <p:nvSpPr>
            <p:cNvPr id="137" name="Google Shape;137;p4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4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42" name="Google Shape;142;p4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b7afdaa0de_0_0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 </a:t>
            </a:r>
            <a:r>
              <a:rPr lang="en" sz="2600">
                <a:solidFill>
                  <a:srgbClr val="00FF00"/>
                </a:solidFill>
              </a:rPr>
              <a:t>Regulation</a:t>
            </a:r>
            <a:endParaRPr sz="2600"/>
          </a:p>
        </p:txBody>
      </p:sp>
      <p:sp>
        <p:nvSpPr>
          <p:cNvPr id="456" name="Google Shape;456;gb7afdaa0de_0_0"/>
          <p:cNvSpPr txBox="1"/>
          <p:nvPr>
            <p:ph idx="1" type="body"/>
          </p:nvPr>
        </p:nvSpPr>
        <p:spPr>
          <a:xfrm>
            <a:off x="519356" y="961050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Feel your feet touching the ground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Notice the chair your sitting on and holding your back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Notice your breathing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May take a minute or so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57" name="Google Shape;457;gb7afdaa0de_0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8" name="Google Shape;458;gb7afdaa0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000" y="167450"/>
            <a:ext cx="1214139" cy="17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b7afdaa0de_0_0"/>
          <p:cNvPicPr preferRelativeResize="0"/>
          <p:nvPr/>
        </p:nvPicPr>
        <p:blipFill rotWithShape="1">
          <a:blip r:embed="rId4">
            <a:alphaModFix/>
          </a:blip>
          <a:srcRect b="14418" l="13085" r="16332" t="15656"/>
          <a:stretch/>
        </p:blipFill>
        <p:spPr>
          <a:xfrm>
            <a:off x="7044900" y="2177150"/>
            <a:ext cx="1788325" cy="12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b7afdaa0de_0_0"/>
          <p:cNvPicPr preferRelativeResize="0"/>
          <p:nvPr/>
        </p:nvPicPr>
        <p:blipFill rotWithShape="1">
          <a:blip r:embed="rId5">
            <a:alphaModFix/>
          </a:blip>
          <a:srcRect b="7089" l="0" r="0" t="0"/>
          <a:stretch/>
        </p:blipFill>
        <p:spPr>
          <a:xfrm>
            <a:off x="5380950" y="2354025"/>
            <a:ext cx="1550525" cy="23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b7afdaa0de_0_0"/>
          <p:cNvSpPr/>
          <p:nvPr/>
        </p:nvSpPr>
        <p:spPr>
          <a:xfrm>
            <a:off x="6738563" y="385175"/>
            <a:ext cx="192900" cy="118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b7afdaa0de_0_0"/>
          <p:cNvSpPr/>
          <p:nvPr/>
        </p:nvSpPr>
        <p:spPr>
          <a:xfrm>
            <a:off x="8888725" y="2177150"/>
            <a:ext cx="192900" cy="92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b7afdaa0de_0_0"/>
          <p:cNvSpPr/>
          <p:nvPr/>
        </p:nvSpPr>
        <p:spPr>
          <a:xfrm>
            <a:off x="5074613" y="2619475"/>
            <a:ext cx="192900" cy="118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b7afdaa0de_0_0"/>
          <p:cNvSpPr/>
          <p:nvPr/>
        </p:nvSpPr>
        <p:spPr>
          <a:xfrm>
            <a:off x="5074625" y="3124200"/>
            <a:ext cx="192900" cy="92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7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6 - Pendulation/Titration </a:t>
            </a:r>
            <a:endParaRPr/>
          </a:p>
        </p:txBody>
      </p:sp>
      <p:sp>
        <p:nvSpPr>
          <p:cNvPr id="470" name="Google Shape;470;p37"/>
          <p:cNvSpPr txBox="1"/>
          <p:nvPr>
            <p:ph idx="1" type="body"/>
          </p:nvPr>
        </p:nvSpPr>
        <p:spPr>
          <a:xfrm>
            <a:off x="499500" y="961050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Think of a (sliver) of a difficult memory or image and notice the sensation in the body.</a:t>
            </a:r>
            <a:br>
              <a:rPr lang="en" sz="1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>
                <a:solidFill>
                  <a:srgbClr val="6AA8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 back to grounding (feet, seat, breath). </a:t>
            </a:r>
            <a:br>
              <a:rPr lang="en" sz="2300">
                <a:solidFill>
                  <a:srgbClr val="6AA8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300">
              <a:solidFill>
                <a:srgbClr val="6AA84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Now, stay with it and watch it contract and expand. </a:t>
            </a:r>
            <a:b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1" name="Google Shape;471;p3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2" name="Google Shape;4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100" y="88720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b6428a68626d3_2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6 - Pendulation 2</a:t>
            </a:r>
            <a:endParaRPr/>
          </a:p>
        </p:txBody>
      </p:sp>
      <p:sp>
        <p:nvSpPr>
          <p:cNvPr id="478" name="Google Shape;478;g11b6428a68626d3_2"/>
          <p:cNvSpPr txBox="1"/>
          <p:nvPr>
            <p:ph idx="1" type="body"/>
          </p:nvPr>
        </p:nvSpPr>
        <p:spPr>
          <a:xfrm>
            <a:off x="573875" y="748600"/>
            <a:ext cx="53538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4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Notice an object in front of you. Focus on a calming aspect of it. (Find that within you.) </a:t>
            </a:r>
            <a:b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400"/>
              <a:buFont typeface="Arial"/>
              <a:buChar char="•"/>
            </a:pPr>
            <a: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Pendulate back-and-forth between the calming object (grounding sensation) and your tension. </a:t>
            </a:r>
            <a:b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000"/>
              <a:buFont typeface="Arial"/>
              <a:buChar char="•"/>
            </a:pPr>
            <a: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 mainly on sensation and not on thoughts.</a:t>
            </a:r>
            <a:b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9" name="Google Shape;479;g11b6428a68626d3_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endulum | KOOKU" id="480" name="Google Shape;480;g11b6428a68626d3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6175" y="116443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6 - Pendulation</a:t>
            </a:r>
            <a:endParaRPr/>
          </a:p>
        </p:txBody>
      </p:sp>
      <p:sp>
        <p:nvSpPr>
          <p:cNvPr id="486" name="Google Shape;486;p67"/>
          <p:cNvSpPr txBox="1"/>
          <p:nvPr>
            <p:ph idx="1" type="body"/>
          </p:nvPr>
        </p:nvSpPr>
        <p:spPr>
          <a:xfrm>
            <a:off x="614700" y="884675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Just track sensation for some time (minutes) and allow a discharge to take place. </a:t>
            </a:r>
            <a:br>
              <a:rPr lang="en" sz="21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Reassure client that the nervous system naturally contracts/expands and that these sensations are the body’s way of gently moving out of freeze.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87" name="Google Shape;487;p6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8" name="Google Shape;4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175" y="591750"/>
            <a:ext cx="2872125" cy="28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89c0a6a20_0_0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Exercise </a:t>
            </a:r>
            <a:endParaRPr/>
          </a:p>
        </p:txBody>
      </p:sp>
      <p:sp>
        <p:nvSpPr>
          <p:cNvPr id="494" name="Google Shape;494;gb89c0a6a20_0_0"/>
          <p:cNvSpPr txBox="1"/>
          <p:nvPr>
            <p:ph idx="1" type="body"/>
          </p:nvPr>
        </p:nvSpPr>
        <p:spPr>
          <a:xfrm>
            <a:off x="396975" y="1093475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Break up in pairs and facilitate the grounding and pendulation phase. Up to 5 minutes per person. </a:t>
            </a:r>
            <a:b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 words like: notice, feel, gently move back and forth, yes, good, explore etc. </a:t>
            </a:r>
            <a:b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Notice was you feel as </a:t>
            </a: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facilitator</a:t>
            </a: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participant.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95" name="Google Shape;495;gb89c0a6a20_0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Google Shape;496;gb89c0a6a2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625" y="13498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34"/>
          <p:cNvSpPr txBox="1"/>
          <p:nvPr>
            <p:ph type="title"/>
          </p:nvPr>
        </p:nvSpPr>
        <p:spPr>
          <a:xfrm>
            <a:off x="544450" y="490013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Create Expansion/Contraction </a:t>
            </a:r>
            <a:endParaRPr/>
          </a:p>
        </p:txBody>
      </p:sp>
      <p:sp>
        <p:nvSpPr>
          <p:cNvPr id="503" name="Google Shape;503;p34"/>
          <p:cNvSpPr txBox="1"/>
          <p:nvPr>
            <p:ph idx="1" type="body"/>
          </p:nvPr>
        </p:nvSpPr>
        <p:spPr>
          <a:xfrm>
            <a:off x="668949" y="1452250"/>
            <a:ext cx="4510269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Ask the client to gently open and closet the mouth to release more energy and flow</a:t>
            </a:r>
            <a:br>
              <a:rPr lang="en" sz="2200"/>
            </a:br>
            <a:endParaRPr sz="22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This can also be done by opening and closing the hands </a:t>
            </a:r>
            <a:endParaRPr sz="2200"/>
          </a:p>
        </p:txBody>
      </p:sp>
      <p:pic>
        <p:nvPicPr>
          <p:cNvPr descr="Stupid Tip of the Day: What Is an Open Jaw Itinerary — and Why Use One? -  The GateThe Gate" id="504" name="Google Shape;5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5738" y="997725"/>
            <a:ext cx="237172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50" name="Google Shape;150;p5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5"/>
          <p:cNvSpPr txBox="1"/>
          <p:nvPr/>
        </p:nvSpPr>
        <p:spPr>
          <a:xfrm>
            <a:off x="628648" y="494257"/>
            <a:ext cx="77366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158FFF"/>
                </a:solidFill>
                <a:latin typeface="Arial"/>
                <a:ea typeface="Arial"/>
                <a:cs typeface="Arial"/>
                <a:sym typeface="Arial"/>
              </a:rPr>
              <a:t>Peter Levine and Somatic Experiencing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280642" y="2417862"/>
            <a:ext cx="45755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5" title="Dr. Peter Levine Discusses His First Trauma Patien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934" y="1324160"/>
            <a:ext cx="4960987" cy="280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468375" y="364400"/>
            <a:ext cx="4838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Amygdala overwhelms </a:t>
            </a:r>
            <a:endParaRPr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534426" y="1157850"/>
            <a:ext cx="48387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 Amygdala becomes activated, flooding of adrenaline occurs to other parts of the brain and survival life force is utilized. This causes lasting changes in one’s instincts and sensations.</a:t>
            </a:r>
            <a:b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person needs to learn how to expand and contract safely out of those sensations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>
            <a:off x="5652731" y="1157853"/>
            <a:ext cx="3021344" cy="2827793"/>
            <a:chOff x="1301750" y="920750"/>
            <a:chExt cx="5095875" cy="5100637"/>
          </a:xfrm>
        </p:grpSpPr>
        <p:sp>
          <p:nvSpPr>
            <p:cNvPr id="163" name="Google Shape;163;p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d210f6d3d12cc_0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Tonic Immobility</a:t>
            </a:r>
            <a:endParaRPr/>
          </a:p>
        </p:txBody>
      </p:sp>
      <p:sp>
        <p:nvSpPr>
          <p:cNvPr id="173" name="Google Shape;173;g3fd210f6d3d12cc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his video shows several things, including the limp body (not rigid as in tonic immobility) and how the oxygen deprivation causes a slower and more difficult emergence than from tonic immobility (which can end quite suddenly and rapidly)." id="174" name="Google Shape;174;g3fd210f6d3d12cc_0" title="Impala in and slowly out of collapsed immobility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1175" y="1120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0" y="449550"/>
            <a:ext cx="4838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>
                <a:highlight>
                  <a:srgbClr val="FFFFFF"/>
                </a:highlight>
              </a:rPr>
              <a:t>Expansion/Contraction</a:t>
            </a:r>
            <a:endParaRPr/>
          </a:p>
        </p:txBody>
      </p:sp>
      <p:sp>
        <p:nvSpPr>
          <p:cNvPr id="180" name="Google Shape;180;p7"/>
          <p:cNvSpPr txBox="1"/>
          <p:nvPr>
            <p:ph idx="1" type="body"/>
          </p:nvPr>
        </p:nvSpPr>
        <p:spPr>
          <a:xfrm>
            <a:off x="485400" y="1098525"/>
            <a:ext cx="51606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Heartbeat, Inhaling/exhaling, speaking/listening.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6550" y="322700"/>
            <a:ext cx="22193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4">
            <a:alphaModFix/>
          </a:blip>
          <a:srcRect b="0" l="1097" r="-30330" t="1408"/>
          <a:stretch/>
        </p:blipFill>
        <p:spPr>
          <a:xfrm>
            <a:off x="901850" y="2193475"/>
            <a:ext cx="4607825" cy="27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6568400" y="3127125"/>
            <a:ext cx="1515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Heart contracts and expands 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0" y="449550"/>
            <a:ext cx="4838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>
                <a:highlight>
                  <a:srgbClr val="FFFFFF"/>
                </a:highlight>
              </a:rPr>
              <a:t>Interrupting Feedback</a:t>
            </a:r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462425" y="632250"/>
            <a:ext cx="51372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Traumatic patterns can be interrupted.</a:t>
            </a:r>
            <a:b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nervous system’s rhythm can be reset by slowly experiencing contraction and expansion i.e. slowly moving the body with awareness.</a:t>
            </a:r>
            <a:endParaRPr sz="3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725" y="736592"/>
            <a:ext cx="3093750" cy="30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Schonbuch</dc:creator>
</cp:coreProperties>
</file>