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1"/>
  </p:sldMasterIdLst>
  <p:notesMasterIdLst>
    <p:notesMasterId r:id="rId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96" r:id="rId31"/>
    <p:sldId id="285" r:id="rId32"/>
    <p:sldId id="286" r:id="rId33"/>
    <p:sldId id="287" r:id="rId34"/>
    <p:sldId id="288" r:id="rId35"/>
    <p:sldId id="289" r:id="rId36"/>
    <p:sldId id="290" r:id="rId37"/>
    <p:sldId id="291" r:id="rId38"/>
    <p:sldId id="292" r:id="rId39"/>
    <p:sldId id="293" r:id="rId40"/>
    <p:sldId id="294" r:id="rId41"/>
    <p:sldId id="295"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Lst>
  <p:sldSz cx="9144000" cy="5143500" type="screen16x9"/>
  <p:notesSz cx="6858000" cy="9144000"/>
  <p:embeddedFontLst>
    <p:embeddedFont>
      <p:font typeface="Calibri" panose="020F0502020204030204" pitchFamily="34" charset="0"/>
      <p:regular r:id="rId95"/>
      <p:bold r:id="rId96"/>
      <p:italic r:id="rId97"/>
      <p:boldItalic r:id="rId98"/>
    </p:embeddedFont>
    <p:embeddedFont>
      <p:font typeface="DM Sans" panose="020B0604020202020204" charset="0"/>
      <p:regular r:id="rId99"/>
      <p:bold r:id="rId100"/>
      <p:italic r:id="rId101"/>
      <p:boldItalic r:id="rId102"/>
    </p:embeddedFont>
    <p:embeddedFont>
      <p:font typeface="Lato" panose="020B060402020202020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CCC5ED-27F9-4838-A271-2E955F8A8057}" v="1" dt="2021-01-13T03:39:47.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9.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chonbuch" userId="0008046de7965309" providerId="LiveId" clId="{C1CCC5ED-27F9-4838-A271-2E955F8A8057}"/>
    <pc:docChg chg="modSld">
      <pc:chgData name="Daniel Schonbuch" userId="0008046de7965309" providerId="LiveId" clId="{C1CCC5ED-27F9-4838-A271-2E955F8A8057}" dt="2021-01-13T03:39:47.551" v="0"/>
      <pc:docMkLst>
        <pc:docMk/>
      </pc:docMkLst>
      <pc:sldChg chg="addSp modSp">
        <pc:chgData name="Daniel Schonbuch" userId="0008046de7965309" providerId="LiveId" clId="{C1CCC5ED-27F9-4838-A271-2E955F8A8057}" dt="2021-01-13T03:39:47.551" v="0"/>
        <pc:sldMkLst>
          <pc:docMk/>
          <pc:sldMk cId="0" sldId="256"/>
        </pc:sldMkLst>
        <pc:picChg chg="add mod">
          <ac:chgData name="Daniel Schonbuch" userId="0008046de7965309" providerId="LiveId" clId="{C1CCC5ED-27F9-4838-A271-2E955F8A8057}" dt="2021-01-13T03:39:47.551" v="0"/>
          <ac:picMkLst>
            <pc:docMk/>
            <pc:sldMk cId="0" sldId="256"/>
            <ac:picMk id="3" creationId="{979CCBB7-9EB9-4BCD-B94E-F87BB7B089A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ILDy6kYU-xQ"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youtube.com/watch?v=fVOt_KOT8Zk&amp;feature=emb_logo"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youtube.com/watch?v=jA89KNfJUEY&amp;feature=emb_logo"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1553a4d2504353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1553a4d2504353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b2aa0cb6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b2aa0cb6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b330a261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b330a261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330a261c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330a261c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b330a261c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b330a261c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b610a7a4c051c0a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b610a7a4c051c0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4cba0188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4cba0188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b2aa0cb6f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b2aa0cb6f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b2aa0cb6f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b2aa0cb6f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a4cba0188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a4cba0188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a4cba01882_0_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a4cba0188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b0906d432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b0906d432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https://www.youtube.com/watch?v=ILDy6kYU-xQ</a:t>
            </a:r>
            <a:endParaRPr lang="en" u="sng" dirty="0">
              <a:solidFill>
                <a:schemeClr val="hlink"/>
              </a:solidFil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Until 2:23 then at 2:43 till 5:00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Until 2:23 then at 2:43 till 5:00</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0906d4322_1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b0906d432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d90736e5eeb5f8b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d90736e5eeb5f8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b1400c9649_0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b1400c964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b330a261ca_0_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b330a261c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b0906d4322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b0906d4322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b0906d4322_1_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b0906d4322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b1400c964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b1400c964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b1400c964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b1400c964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a177383d99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a177383d99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he focus of coaching is the coaching client relationship.</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People participate in coaching because I want things to be different. And looking for change or they have important goals. They may be motivated to cheat specific goals to write a book start a business for the help of a healthier body.</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Sometimes people just want more peace of mind less confusion and less financial pressures. All of this begins with during Kochi towards motivation</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One of the focuses of this program will be the coactive coaching model.</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There are 4/4 cornerstone.</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People are naturally creative in capable of finding answers</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Focus on the whole person that means they are thoughts feelings and actions relationships in their body</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Dance in the moment. Every moment is an opportunity to listen or deeply and to create a new tone mood for this means we have to be able to dance with the client to follow your lead.</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Evoke transformation.</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The coach is able to take the entire person of him and with the coach he hold two and model of the vision that they want to achieve. The key here however is to look for the connection between igniting today's goals in life potential visit. This is what we call transformation. It moves a person from the satisfaction of ahh to breakthrough awareness of  aha finding a new strength for covering a renewed capacity. It's like finding a muscle didn't know you had or had forgotten. This brings towards a deeper awareness that the coach he has an expanded capacity to reach his or her capacity potential. Another words provoking transformation means that the coach plays eight dynamic role of holding the vision of what is possible</a:t>
            </a: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91cc3e223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a91cc3e223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8636"/>
              </a:lnSpc>
              <a:spcBef>
                <a:spcPts val="0"/>
              </a:spcBef>
              <a:spcAft>
                <a:spcPts val="2000"/>
              </a:spcAft>
              <a:buClr>
                <a:schemeClr val="dk1"/>
              </a:buClr>
              <a:buSzPts val="1100"/>
              <a:buFont typeface="Arial"/>
              <a:buNone/>
            </a:pPr>
            <a:r>
              <a:rPr lang="en">
                <a:solidFill>
                  <a:schemeClr val="dk1"/>
                </a:solidFill>
                <a:highlight>
                  <a:srgbClr val="FFFFFF"/>
                </a:highlight>
              </a:rPr>
              <a:t>https://www.chabad.org/library/article_cdo/aid/67778/jewish/Discourse-15.htm#footnote1a67778</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a4cba01882_0_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a4cba0188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0906d43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b0906d43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0906d432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b0906d432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b340a696b9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b340a696b9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a5da450b10_0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a5da450b1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68098196d31c48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68098196d31c48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d069e24276dd80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d069e24276dd80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5d069e24276dd805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5d069e24276dd80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7751da64f0d975b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57751da64f0d975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b340a696b9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b340a696b9_1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he focus of coaching is the coaching client relationship.</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People participate in coaching because I want things to be different. And looking for change or they have important goals. They may be motivated to cheat specific goals to write a book start a business for the help of a healthier body.</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Sometimes people just want more peace of mind less confusion and less financial pressures. All of this begins with during Kochi towards motivation</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One of the focuses of this program will be the coactive coaching model.</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There are 4/4 cornerstone.</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People are naturally creative in capable of finding answers</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Focus on the whole person that means they are thoughts feelings and actions relationships in their body</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Dance in the moment. Every moment is an opportunity to listen or deeply and to create a new tone mood for this means we have to be able to dance with the client to follow your lead.</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Evoke transformation.</a:t>
            </a:r>
            <a:endParaRPr dirty="0"/>
          </a:p>
          <a:p>
            <a:pPr marL="0" lvl="0" indent="0" algn="l" rtl="0">
              <a:lnSpc>
                <a:spcPct val="115000"/>
              </a:lnSpc>
              <a:spcBef>
                <a:spcPts val="0"/>
              </a:spcBef>
              <a:spcAft>
                <a:spcPts val="0"/>
              </a:spcAft>
              <a:buClr>
                <a:schemeClr val="dk2"/>
              </a:buClr>
              <a:buSzPts val="1100"/>
              <a:buFont typeface="Arial"/>
              <a:buNone/>
            </a:pPr>
            <a:endParaRPr sz="1000" dirty="0">
              <a:solidFill>
                <a:srgbClr val="26282A"/>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The coach is able to take the entire person of him and with the coach he hold two and model of the vision that they want to achieve. The key here however is to look for the connection between igniting today's goals in life potential visit. This is what we call transformation. It moves a person from the satisfaction of ahh to breakthrough awareness of  aha finding a new strength for covering a renewed capacity. It's like finding a muscle didn't know you had or had forgotten. This brings towards a deeper awareness that the coach he has an expanded capacity to reach his or her capacity potential. Another words provoking transformation means that the coach plays eight dynamic role of holding the vision of what is possible</a:t>
            </a: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b0906d4322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b0906d4322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a91cc3e22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a91cc3e22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b330a261ca_0_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b330a261c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8636"/>
              </a:lnSpc>
              <a:spcBef>
                <a:spcPts val="0"/>
              </a:spcBef>
              <a:spcAft>
                <a:spcPts val="2000"/>
              </a:spcAft>
              <a:buClr>
                <a:schemeClr val="dk1"/>
              </a:buClr>
              <a:buSzPts val="1100"/>
              <a:buFont typeface="Arial"/>
              <a:buNone/>
            </a:pPr>
            <a:r>
              <a:rPr lang="en">
                <a:solidFill>
                  <a:schemeClr val="dk1"/>
                </a:solidFill>
                <a:highlight>
                  <a:srgbClr val="FFFFFF"/>
                </a:highlight>
              </a:rPr>
              <a:t>https://www.chabad.org/library/article_cdo/aid/67778/jewish/Discourse-15.htm#footnote1a67778</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b1ec178d8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b1ec178d8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96026ece82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96026ece82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b0906d432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b0906d432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563aaab87086b39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563aaab87086b39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9ff8adeb4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9ff8adeb4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9ff8adeb4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9ff8adeb4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9ff8adeb4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9ff8adeb4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b340a696b9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b340a696b9_1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9ff8adeb4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9ff8adeb4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69610923790bbb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69610923790bbb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682890ca900f6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682890ca900f6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82890ca900f69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82890ca900f69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a01e8343fd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a01e8343f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https://www.youtube.com/watch?v=fVOt_KOT8Zk&amp;feature=emb_logo</a:t>
            </a:r>
            <a:endParaRPr dirty="0"/>
          </a:p>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96026ece82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96026ece82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9ff8adeb4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9ff8adeb4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9ff8adeb4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9ff8adeb4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a177383d99_0_7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a177383d9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https://www.youtube.com/watch?v=W-8jTTIsJ7Q&amp;feature=emb_logo</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ff8adeb4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ff8adeb4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340a696b9_1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b340a696b9_1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9ff8adeb4e_0_6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9ff8adeb4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5fcfdac1270bee5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5fcfdac1270bee5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9ff8adeb4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9ff8adeb4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96026ece82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96026ece82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9ff8adeb4e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9ff8adeb4e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9ff8adeb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9ff8adeb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b340a696b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b340a696b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9d3016b68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9d3016b68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https://www.youtube.com/watch?v=jA89KNfJUEY&amp;feature=emb_logo</a:t>
            </a:r>
            <a:endParaRPr dirty="0"/>
          </a:p>
          <a:p>
            <a:pPr marL="0" lvl="0" indent="0" algn="l" rtl="0">
              <a:spcBef>
                <a:spcPts val="0"/>
              </a:spcBef>
              <a:spcAft>
                <a:spcPts val="0"/>
              </a:spcAft>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9ff8adeb4e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9ff8adeb4e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ab2abcaf0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ab2abcaf0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1400c999d_0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1400c999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9ff8adeb4e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9ff8adeb4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b340a696b9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b340a696b9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48ef04e55e61ddd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48ef04e55e61ddd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ad7e65e646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ad7e65e646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ad7e65e646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ad7e65e646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a9506ec61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a9506ec61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ad7e65e646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ad7e65e646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b340a696b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b340a696b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a3dfd427a3_0_2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a3dfd427a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a3dfd427a3_0_2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a3dfd427a3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039fc12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b039fc12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a3dfd427a3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a3dfd427a3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a3dfd427a3_0_2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a3dfd427a3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a3dfd427a3_0_2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a3dfd427a3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b303b96c0a_1_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b303b96c0a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a3dfd427a3_0_24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a3dfd427a3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9ff8adeb4e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9ff8adeb4e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a3dfd427a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a3dfd427a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b303b96c0a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b303b96c0a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9ff8adeb4e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9ff8adeb4e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how a sound traffic is more powerful than the words. </a:t>
            </a:r>
            <a:endParaRP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a0027224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a0027224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4cba018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a4cba018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30a9fba4c23266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230a9fba4c23266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a3dfd427a3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a3dfd427a3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39ee983e7df5432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39ee983e7df5432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0" y="0"/>
            <a:ext cx="3048000" cy="5143500"/>
          </a:xfrm>
          <a:prstGeom prst="rect">
            <a:avLst/>
          </a:prstGeom>
          <a:gradFill>
            <a:gsLst>
              <a:gs pos="0">
                <a:srgbClr val="05B3F1">
                  <a:alpha val="0"/>
                </a:srgbClr>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p:nvPr/>
        </p:nvSpPr>
        <p:spPr>
          <a:xfrm>
            <a:off x="0" y="2946600"/>
            <a:ext cx="6096000" cy="1739700"/>
          </a:xfrm>
          <a:prstGeom prst="rect">
            <a:avLst/>
          </a:prstGeom>
          <a:solidFill>
            <a:schemeClr val="lt1"/>
          </a:solidFill>
          <a:ln>
            <a:noFill/>
          </a:ln>
          <a:effectLst>
            <a:outerShdw blurRad="271463" dist="66675"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txBox="1">
            <a:spLocks noGrp="1"/>
          </p:cNvSpPr>
          <p:nvPr>
            <p:ph type="ctrTitle"/>
          </p:nvPr>
        </p:nvSpPr>
        <p:spPr>
          <a:xfrm>
            <a:off x="244750" y="3059700"/>
            <a:ext cx="5647800" cy="1503600"/>
          </a:xfrm>
          <a:prstGeom prst="rect">
            <a:avLst/>
          </a:prstGeom>
        </p:spPr>
        <p:txBody>
          <a:bodyPr spcFirstLastPara="1" wrap="square" lIns="0" tIns="0" rIns="0" bIns="0" anchor="ctr" anchorCtr="0">
            <a:noAutofit/>
          </a:bodyPr>
          <a:lstStyle>
            <a:lvl1pPr lvl="0">
              <a:lnSpc>
                <a:spcPct val="80000"/>
              </a:lnSpc>
              <a:spcBef>
                <a:spcPts val="0"/>
              </a:spcBef>
              <a:spcAft>
                <a:spcPts val="0"/>
              </a:spcAft>
              <a:buSzPts val="4800"/>
              <a:buNone/>
              <a:defRPr sz="4800"/>
            </a:lvl1pPr>
            <a:lvl2pPr lvl="1">
              <a:lnSpc>
                <a:spcPct val="80000"/>
              </a:lnSpc>
              <a:spcBef>
                <a:spcPts val="0"/>
              </a:spcBef>
              <a:spcAft>
                <a:spcPts val="0"/>
              </a:spcAft>
              <a:buSzPts val="4800"/>
              <a:buNone/>
              <a:defRPr sz="4800"/>
            </a:lvl2pPr>
            <a:lvl3pPr lvl="2">
              <a:lnSpc>
                <a:spcPct val="80000"/>
              </a:lnSpc>
              <a:spcBef>
                <a:spcPts val="0"/>
              </a:spcBef>
              <a:spcAft>
                <a:spcPts val="0"/>
              </a:spcAft>
              <a:buSzPts val="4800"/>
              <a:buNone/>
              <a:defRPr sz="4800"/>
            </a:lvl3pPr>
            <a:lvl4pPr lvl="3">
              <a:lnSpc>
                <a:spcPct val="80000"/>
              </a:lnSpc>
              <a:spcBef>
                <a:spcPts val="0"/>
              </a:spcBef>
              <a:spcAft>
                <a:spcPts val="0"/>
              </a:spcAft>
              <a:buSzPts val="4800"/>
              <a:buNone/>
              <a:defRPr sz="4800"/>
            </a:lvl4pPr>
            <a:lvl5pPr lvl="4">
              <a:lnSpc>
                <a:spcPct val="80000"/>
              </a:lnSpc>
              <a:spcBef>
                <a:spcPts val="0"/>
              </a:spcBef>
              <a:spcAft>
                <a:spcPts val="0"/>
              </a:spcAft>
              <a:buSzPts val="4800"/>
              <a:buNone/>
              <a:defRPr sz="4800"/>
            </a:lvl5pPr>
            <a:lvl6pPr lvl="5">
              <a:lnSpc>
                <a:spcPct val="80000"/>
              </a:lnSpc>
              <a:spcBef>
                <a:spcPts val="0"/>
              </a:spcBef>
              <a:spcAft>
                <a:spcPts val="0"/>
              </a:spcAft>
              <a:buSzPts val="4800"/>
              <a:buNone/>
              <a:defRPr sz="4800"/>
            </a:lvl6pPr>
            <a:lvl7pPr lvl="6">
              <a:lnSpc>
                <a:spcPct val="80000"/>
              </a:lnSpc>
              <a:spcBef>
                <a:spcPts val="0"/>
              </a:spcBef>
              <a:spcAft>
                <a:spcPts val="0"/>
              </a:spcAft>
              <a:buSzPts val="4800"/>
              <a:buNone/>
              <a:defRPr sz="4800"/>
            </a:lvl7pPr>
            <a:lvl8pPr lvl="7">
              <a:lnSpc>
                <a:spcPct val="80000"/>
              </a:lnSpc>
              <a:spcBef>
                <a:spcPts val="0"/>
              </a:spcBef>
              <a:spcAft>
                <a:spcPts val="0"/>
              </a:spcAft>
              <a:buSzPts val="4800"/>
              <a:buNone/>
              <a:defRPr sz="4800"/>
            </a:lvl8pPr>
            <a:lvl9pPr lvl="8">
              <a:lnSpc>
                <a:spcPct val="80000"/>
              </a:lnSpc>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1"/>
          <p:cNvSpPr/>
          <p:nvPr/>
        </p:nvSpPr>
        <p:spPr>
          <a:xfrm>
            <a:off x="-7000" y="-25"/>
            <a:ext cx="9150900" cy="5143500"/>
          </a:xfrm>
          <a:prstGeom prst="frame">
            <a:avLst>
              <a:gd name="adj1" fmla="val 2453"/>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1"/>
          <p:cNvSpPr/>
          <p:nvPr/>
        </p:nvSpPr>
        <p:spPr>
          <a:xfrm>
            <a:off x="4337163"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5;p11"/>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66"/>
        <p:cNvGrpSpPr/>
        <p:nvPr/>
      </p:nvGrpSpPr>
      <p:grpSpPr>
        <a:xfrm>
          <a:off x="0" y="0"/>
          <a:ext cx="0" cy="0"/>
          <a:chOff x="0" y="0"/>
          <a:chExt cx="0" cy="0"/>
        </a:xfrm>
      </p:grpSpPr>
      <p:sp>
        <p:nvSpPr>
          <p:cNvPr id="67" name="Google Shape;67;p1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8" name="Google Shape;68;p12"/>
          <p:cNvSpPr/>
          <p:nvPr/>
        </p:nvSpPr>
        <p:spPr>
          <a:xfrm flipH="1">
            <a:off x="3225000" y="1448425"/>
            <a:ext cx="5919000" cy="36951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9" name="Google Shape;69;p12"/>
          <p:cNvSpPr/>
          <p:nvPr/>
        </p:nvSpPr>
        <p:spPr>
          <a:xfrm flipH="1">
            <a:off x="3397800" y="1448425"/>
            <a:ext cx="5746200" cy="3695100"/>
          </a:xfrm>
          <a:prstGeom prst="rtTriangle">
            <a:avLst/>
          </a:prstGeom>
          <a:solidFill>
            <a:srgbClr val="E0E0E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0" name="Google Shape;70;p12"/>
          <p:cNvSpPr/>
          <p:nvPr/>
        </p:nvSpPr>
        <p:spPr>
          <a:xfrm flipH="1">
            <a:off x="3836700" y="1448475"/>
            <a:ext cx="5307300" cy="36951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1" name="Google Shape;71;p12"/>
          <p:cNvSpPr txBox="1">
            <a:spLocks noGrp="1"/>
          </p:cNvSpPr>
          <p:nvPr>
            <p:ph type="ctrTitle"/>
          </p:nvPr>
        </p:nvSpPr>
        <p:spPr>
          <a:xfrm>
            <a:off x="335250" y="932100"/>
            <a:ext cx="5508300" cy="16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dk1"/>
              </a:buClr>
              <a:buSzPts val="5200"/>
              <a:buNone/>
              <a:defRPr sz="5200" b="1">
                <a:solidFill>
                  <a:schemeClr val="dk1"/>
                </a:solidFill>
              </a:defRPr>
            </a:lvl1pPr>
            <a:lvl2pPr lvl="1" algn="l" rtl="0">
              <a:lnSpc>
                <a:spcPct val="100000"/>
              </a:lnSpc>
              <a:spcBef>
                <a:spcPts val="0"/>
              </a:spcBef>
              <a:spcAft>
                <a:spcPts val="0"/>
              </a:spcAft>
              <a:buClr>
                <a:schemeClr val="dk1"/>
              </a:buClr>
              <a:buSzPts val="5200"/>
              <a:buNone/>
              <a:defRPr sz="5200" b="1">
                <a:solidFill>
                  <a:schemeClr val="dk1"/>
                </a:solidFill>
              </a:defRPr>
            </a:lvl2pPr>
            <a:lvl3pPr lvl="2" algn="l" rtl="0">
              <a:lnSpc>
                <a:spcPct val="100000"/>
              </a:lnSpc>
              <a:spcBef>
                <a:spcPts val="0"/>
              </a:spcBef>
              <a:spcAft>
                <a:spcPts val="0"/>
              </a:spcAft>
              <a:buClr>
                <a:schemeClr val="dk1"/>
              </a:buClr>
              <a:buSzPts val="5200"/>
              <a:buNone/>
              <a:defRPr sz="5200" b="1">
                <a:solidFill>
                  <a:schemeClr val="dk1"/>
                </a:solidFill>
              </a:defRPr>
            </a:lvl3pPr>
            <a:lvl4pPr lvl="3" algn="l" rtl="0">
              <a:lnSpc>
                <a:spcPct val="100000"/>
              </a:lnSpc>
              <a:spcBef>
                <a:spcPts val="0"/>
              </a:spcBef>
              <a:spcAft>
                <a:spcPts val="0"/>
              </a:spcAft>
              <a:buClr>
                <a:schemeClr val="dk1"/>
              </a:buClr>
              <a:buSzPts val="5200"/>
              <a:buNone/>
              <a:defRPr sz="5200" b="1">
                <a:solidFill>
                  <a:schemeClr val="dk1"/>
                </a:solidFill>
              </a:defRPr>
            </a:lvl4pPr>
            <a:lvl5pPr lvl="4" algn="l" rtl="0">
              <a:lnSpc>
                <a:spcPct val="100000"/>
              </a:lnSpc>
              <a:spcBef>
                <a:spcPts val="0"/>
              </a:spcBef>
              <a:spcAft>
                <a:spcPts val="0"/>
              </a:spcAft>
              <a:buClr>
                <a:schemeClr val="dk1"/>
              </a:buClr>
              <a:buSzPts val="5200"/>
              <a:buNone/>
              <a:defRPr sz="5200" b="1">
                <a:solidFill>
                  <a:schemeClr val="dk1"/>
                </a:solidFill>
              </a:defRPr>
            </a:lvl5pPr>
            <a:lvl6pPr lvl="5" algn="l" rtl="0">
              <a:lnSpc>
                <a:spcPct val="100000"/>
              </a:lnSpc>
              <a:spcBef>
                <a:spcPts val="0"/>
              </a:spcBef>
              <a:spcAft>
                <a:spcPts val="0"/>
              </a:spcAft>
              <a:buClr>
                <a:schemeClr val="dk1"/>
              </a:buClr>
              <a:buSzPts val="5200"/>
              <a:buNone/>
              <a:defRPr sz="5200" b="1">
                <a:solidFill>
                  <a:schemeClr val="dk1"/>
                </a:solidFill>
              </a:defRPr>
            </a:lvl6pPr>
            <a:lvl7pPr lvl="6" algn="l" rtl="0">
              <a:lnSpc>
                <a:spcPct val="100000"/>
              </a:lnSpc>
              <a:spcBef>
                <a:spcPts val="0"/>
              </a:spcBef>
              <a:spcAft>
                <a:spcPts val="0"/>
              </a:spcAft>
              <a:buClr>
                <a:schemeClr val="dk1"/>
              </a:buClr>
              <a:buSzPts val="5200"/>
              <a:buNone/>
              <a:defRPr sz="5200" b="1">
                <a:solidFill>
                  <a:schemeClr val="dk1"/>
                </a:solidFill>
              </a:defRPr>
            </a:lvl7pPr>
            <a:lvl8pPr lvl="7" algn="l" rtl="0">
              <a:lnSpc>
                <a:spcPct val="100000"/>
              </a:lnSpc>
              <a:spcBef>
                <a:spcPts val="0"/>
              </a:spcBef>
              <a:spcAft>
                <a:spcPts val="0"/>
              </a:spcAft>
              <a:buClr>
                <a:schemeClr val="dk1"/>
              </a:buClr>
              <a:buSzPts val="5200"/>
              <a:buNone/>
              <a:defRPr sz="5200" b="1">
                <a:solidFill>
                  <a:schemeClr val="dk1"/>
                </a:solidFill>
              </a:defRPr>
            </a:lvl8pPr>
            <a:lvl9pPr lvl="8" algn="l" rtl="0">
              <a:lnSpc>
                <a:spcPct val="100000"/>
              </a:lnSpc>
              <a:spcBef>
                <a:spcPts val="0"/>
              </a:spcBef>
              <a:spcAft>
                <a:spcPts val="0"/>
              </a:spcAft>
              <a:buClr>
                <a:schemeClr val="dk1"/>
              </a:buClr>
              <a:buSzPts val="5200"/>
              <a:buNone/>
              <a:defRPr sz="5200" b="1">
                <a:solidFill>
                  <a:schemeClr val="dk1"/>
                </a:solidFill>
              </a:defRPr>
            </a:lvl9pPr>
          </a:lstStyle>
          <a:p>
            <a:endParaRPr/>
          </a:p>
        </p:txBody>
      </p:sp>
      <p:sp>
        <p:nvSpPr>
          <p:cNvPr id="72" name="Google Shape;72;p12"/>
          <p:cNvSpPr txBox="1">
            <a:spLocks noGrp="1"/>
          </p:cNvSpPr>
          <p:nvPr>
            <p:ph type="subTitle" idx="1"/>
          </p:nvPr>
        </p:nvSpPr>
        <p:spPr>
          <a:xfrm>
            <a:off x="335250" y="2727850"/>
            <a:ext cx="3914700" cy="1612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400"/>
              <a:buNone/>
              <a:defRPr sz="2400">
                <a:solidFill>
                  <a:schemeClr val="dk2"/>
                </a:solidFill>
              </a:defRPr>
            </a:lvl1pPr>
            <a:lvl2pPr lvl="1" algn="l" rtl="0">
              <a:lnSpc>
                <a:spcPct val="100000"/>
              </a:lnSpc>
              <a:spcBef>
                <a:spcPts val="0"/>
              </a:spcBef>
              <a:spcAft>
                <a:spcPts val="0"/>
              </a:spcAft>
              <a:buClr>
                <a:schemeClr val="dk2"/>
              </a:buClr>
              <a:buSzPts val="2400"/>
              <a:buNone/>
              <a:defRPr sz="2400">
                <a:solidFill>
                  <a:schemeClr val="dk2"/>
                </a:solidFill>
              </a:defRPr>
            </a:lvl2pPr>
            <a:lvl3pPr lvl="2" algn="l" rtl="0">
              <a:lnSpc>
                <a:spcPct val="100000"/>
              </a:lnSpc>
              <a:spcBef>
                <a:spcPts val="0"/>
              </a:spcBef>
              <a:spcAft>
                <a:spcPts val="0"/>
              </a:spcAft>
              <a:buClr>
                <a:schemeClr val="dk2"/>
              </a:buClr>
              <a:buSzPts val="2400"/>
              <a:buNone/>
              <a:defRPr sz="2400">
                <a:solidFill>
                  <a:schemeClr val="dk2"/>
                </a:solidFill>
              </a:defRPr>
            </a:lvl3pPr>
            <a:lvl4pPr lvl="3" algn="l" rtl="0">
              <a:lnSpc>
                <a:spcPct val="100000"/>
              </a:lnSpc>
              <a:spcBef>
                <a:spcPts val="0"/>
              </a:spcBef>
              <a:spcAft>
                <a:spcPts val="0"/>
              </a:spcAft>
              <a:buClr>
                <a:schemeClr val="dk2"/>
              </a:buClr>
              <a:buSzPts val="2400"/>
              <a:buNone/>
              <a:defRPr sz="2400">
                <a:solidFill>
                  <a:schemeClr val="dk2"/>
                </a:solidFill>
              </a:defRPr>
            </a:lvl4pPr>
            <a:lvl5pPr lvl="4" algn="l" rtl="0">
              <a:lnSpc>
                <a:spcPct val="100000"/>
              </a:lnSpc>
              <a:spcBef>
                <a:spcPts val="0"/>
              </a:spcBef>
              <a:spcAft>
                <a:spcPts val="0"/>
              </a:spcAft>
              <a:buClr>
                <a:schemeClr val="dk2"/>
              </a:buClr>
              <a:buSzPts val="2400"/>
              <a:buNone/>
              <a:defRPr sz="2400">
                <a:solidFill>
                  <a:schemeClr val="dk2"/>
                </a:solidFill>
              </a:defRPr>
            </a:lvl5pPr>
            <a:lvl6pPr lvl="5" algn="l" rtl="0">
              <a:lnSpc>
                <a:spcPct val="100000"/>
              </a:lnSpc>
              <a:spcBef>
                <a:spcPts val="0"/>
              </a:spcBef>
              <a:spcAft>
                <a:spcPts val="0"/>
              </a:spcAft>
              <a:buClr>
                <a:schemeClr val="dk2"/>
              </a:buClr>
              <a:buSzPts val="2400"/>
              <a:buNone/>
              <a:defRPr sz="2400">
                <a:solidFill>
                  <a:schemeClr val="dk2"/>
                </a:solidFill>
              </a:defRPr>
            </a:lvl6pPr>
            <a:lvl7pPr lvl="6" algn="l" rtl="0">
              <a:lnSpc>
                <a:spcPct val="100000"/>
              </a:lnSpc>
              <a:spcBef>
                <a:spcPts val="0"/>
              </a:spcBef>
              <a:spcAft>
                <a:spcPts val="0"/>
              </a:spcAft>
              <a:buClr>
                <a:schemeClr val="dk2"/>
              </a:buClr>
              <a:buSzPts val="2400"/>
              <a:buNone/>
              <a:defRPr sz="2400">
                <a:solidFill>
                  <a:schemeClr val="dk2"/>
                </a:solidFill>
              </a:defRPr>
            </a:lvl7pPr>
            <a:lvl8pPr lvl="7" algn="l" rtl="0">
              <a:lnSpc>
                <a:spcPct val="100000"/>
              </a:lnSpc>
              <a:spcBef>
                <a:spcPts val="0"/>
              </a:spcBef>
              <a:spcAft>
                <a:spcPts val="0"/>
              </a:spcAft>
              <a:buClr>
                <a:schemeClr val="dk2"/>
              </a:buClr>
              <a:buSzPts val="2400"/>
              <a:buNone/>
              <a:defRPr sz="2400">
                <a:solidFill>
                  <a:schemeClr val="dk2"/>
                </a:solidFill>
              </a:defRPr>
            </a:lvl8pPr>
            <a:lvl9pPr lvl="8" algn="l"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73" name="Google Shape;73;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Clr>
                <a:schemeClr val="lt1"/>
              </a:buClr>
              <a:buSzPts val="1000"/>
              <a:buFont typeface="Arial"/>
              <a:buNone/>
              <a:defRPr sz="1000">
                <a:solidFill>
                  <a:schemeClr val="lt1"/>
                </a:solidFill>
              </a:defRPr>
            </a:lvl1pPr>
            <a:lvl2pPr marL="0" lvl="1" indent="0" algn="r" rtl="0">
              <a:lnSpc>
                <a:spcPct val="100000"/>
              </a:lnSpc>
              <a:spcBef>
                <a:spcPts val="0"/>
              </a:spcBef>
              <a:spcAft>
                <a:spcPts val="0"/>
              </a:spcAft>
              <a:buClr>
                <a:schemeClr val="lt1"/>
              </a:buClr>
              <a:buSzPts val="1000"/>
              <a:buFont typeface="Arial"/>
              <a:buNone/>
              <a:defRPr sz="1000">
                <a:solidFill>
                  <a:schemeClr val="lt1"/>
                </a:solidFill>
              </a:defRPr>
            </a:lvl2pPr>
            <a:lvl3pPr marL="0" lvl="2" indent="0" algn="r" rtl="0">
              <a:lnSpc>
                <a:spcPct val="100000"/>
              </a:lnSpc>
              <a:spcBef>
                <a:spcPts val="0"/>
              </a:spcBef>
              <a:spcAft>
                <a:spcPts val="0"/>
              </a:spcAft>
              <a:buClr>
                <a:schemeClr val="lt1"/>
              </a:buClr>
              <a:buSzPts val="1000"/>
              <a:buFont typeface="Arial"/>
              <a:buNone/>
              <a:defRPr sz="1000">
                <a:solidFill>
                  <a:schemeClr val="lt1"/>
                </a:solidFill>
              </a:defRPr>
            </a:lvl3pPr>
            <a:lvl4pPr marL="0" lvl="3" indent="0" algn="r" rtl="0">
              <a:lnSpc>
                <a:spcPct val="100000"/>
              </a:lnSpc>
              <a:spcBef>
                <a:spcPts val="0"/>
              </a:spcBef>
              <a:spcAft>
                <a:spcPts val="0"/>
              </a:spcAft>
              <a:buClr>
                <a:schemeClr val="lt1"/>
              </a:buClr>
              <a:buSzPts val="1000"/>
              <a:buFont typeface="Arial"/>
              <a:buNone/>
              <a:defRPr sz="1000">
                <a:solidFill>
                  <a:schemeClr val="lt1"/>
                </a:solidFill>
              </a:defRPr>
            </a:lvl4pPr>
            <a:lvl5pPr marL="0" lvl="4" indent="0" algn="r" rtl="0">
              <a:lnSpc>
                <a:spcPct val="100000"/>
              </a:lnSpc>
              <a:spcBef>
                <a:spcPts val="0"/>
              </a:spcBef>
              <a:spcAft>
                <a:spcPts val="0"/>
              </a:spcAft>
              <a:buClr>
                <a:schemeClr val="lt1"/>
              </a:buClr>
              <a:buSzPts val="1000"/>
              <a:buFont typeface="Arial"/>
              <a:buNone/>
              <a:defRPr sz="1000">
                <a:solidFill>
                  <a:schemeClr val="lt1"/>
                </a:solidFill>
              </a:defRPr>
            </a:lvl5pPr>
            <a:lvl6pPr marL="0" lvl="5" indent="0" algn="r" rtl="0">
              <a:lnSpc>
                <a:spcPct val="100000"/>
              </a:lnSpc>
              <a:spcBef>
                <a:spcPts val="0"/>
              </a:spcBef>
              <a:spcAft>
                <a:spcPts val="0"/>
              </a:spcAft>
              <a:buClr>
                <a:schemeClr val="lt1"/>
              </a:buClr>
              <a:buSzPts val="1000"/>
              <a:buFont typeface="Arial"/>
              <a:buNone/>
              <a:defRPr sz="1000">
                <a:solidFill>
                  <a:schemeClr val="lt1"/>
                </a:solidFill>
              </a:defRPr>
            </a:lvl6pPr>
            <a:lvl7pPr marL="0" lvl="6" indent="0" algn="r" rtl="0">
              <a:lnSpc>
                <a:spcPct val="100000"/>
              </a:lnSpc>
              <a:spcBef>
                <a:spcPts val="0"/>
              </a:spcBef>
              <a:spcAft>
                <a:spcPts val="0"/>
              </a:spcAft>
              <a:buClr>
                <a:schemeClr val="lt1"/>
              </a:buClr>
              <a:buSzPts val="1000"/>
              <a:buFont typeface="Arial"/>
              <a:buNone/>
              <a:defRPr sz="1000">
                <a:solidFill>
                  <a:schemeClr val="lt1"/>
                </a:solidFill>
              </a:defRPr>
            </a:lvl7pPr>
            <a:lvl8pPr marL="0" lvl="7" indent="0" algn="r" rtl="0">
              <a:lnSpc>
                <a:spcPct val="100000"/>
              </a:lnSpc>
              <a:spcBef>
                <a:spcPts val="0"/>
              </a:spcBef>
              <a:spcAft>
                <a:spcPts val="0"/>
              </a:spcAft>
              <a:buClr>
                <a:schemeClr val="lt1"/>
              </a:buClr>
              <a:buSzPts val="1000"/>
              <a:buFont typeface="Arial"/>
              <a:buNone/>
              <a:defRPr sz="1000">
                <a:solidFill>
                  <a:schemeClr val="lt1"/>
                </a:solidFill>
              </a:defRPr>
            </a:lvl8pPr>
            <a:lvl9pPr marL="0" lvl="8" indent="0" algn="r" rtl="0">
              <a:lnSpc>
                <a:spcPct val="100000"/>
              </a:lnSpc>
              <a:spcBef>
                <a:spcPts val="0"/>
              </a:spcBef>
              <a:spcAft>
                <a:spcPts val="0"/>
              </a:spcAft>
              <a:buClr>
                <a:schemeClr val="lt1"/>
              </a:buClr>
              <a:buSzPts val="1000"/>
              <a:buFont typeface="Arial"/>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cxnSp>
        <p:nvCxnSpPr>
          <p:cNvPr id="75" name="Google Shape;75;p13"/>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76" name="Google Shape;76;p13"/>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1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chemeClr val="lt1"/>
              </a:buClr>
              <a:buSzPts val="1400"/>
              <a:buFont typeface="Arial"/>
              <a:buNone/>
              <a:defRPr>
                <a:solidFill>
                  <a:schemeClr val="lt1"/>
                </a:solidFill>
              </a:defRPr>
            </a:lvl1pPr>
            <a:lvl2pPr marL="0" lvl="1" indent="0" algn="l" rtl="0">
              <a:lnSpc>
                <a:spcPct val="100000"/>
              </a:lnSpc>
              <a:spcBef>
                <a:spcPts val="0"/>
              </a:spcBef>
              <a:spcAft>
                <a:spcPts val="0"/>
              </a:spcAft>
              <a:buClr>
                <a:schemeClr val="lt1"/>
              </a:buClr>
              <a:buSzPts val="1400"/>
              <a:buFont typeface="Arial"/>
              <a:buNone/>
              <a:defRPr>
                <a:solidFill>
                  <a:schemeClr val="lt1"/>
                </a:solidFill>
              </a:defRPr>
            </a:lvl2pPr>
            <a:lvl3pPr marL="0" lvl="2" indent="0" algn="l" rtl="0">
              <a:lnSpc>
                <a:spcPct val="100000"/>
              </a:lnSpc>
              <a:spcBef>
                <a:spcPts val="0"/>
              </a:spcBef>
              <a:spcAft>
                <a:spcPts val="0"/>
              </a:spcAft>
              <a:buClr>
                <a:schemeClr val="lt1"/>
              </a:buClr>
              <a:buSzPts val="1400"/>
              <a:buFont typeface="Arial"/>
              <a:buNone/>
              <a:defRPr>
                <a:solidFill>
                  <a:schemeClr val="lt1"/>
                </a:solidFill>
              </a:defRPr>
            </a:lvl3pPr>
            <a:lvl4pPr marL="0" lvl="3" indent="0" algn="l" rtl="0">
              <a:lnSpc>
                <a:spcPct val="100000"/>
              </a:lnSpc>
              <a:spcBef>
                <a:spcPts val="0"/>
              </a:spcBef>
              <a:spcAft>
                <a:spcPts val="0"/>
              </a:spcAft>
              <a:buClr>
                <a:schemeClr val="lt1"/>
              </a:buClr>
              <a:buSzPts val="1400"/>
              <a:buFont typeface="Arial"/>
              <a:buNone/>
              <a:defRPr>
                <a:solidFill>
                  <a:schemeClr val="lt1"/>
                </a:solidFill>
              </a:defRPr>
            </a:lvl4pPr>
            <a:lvl5pPr marL="0" lvl="4" indent="0" algn="l" rtl="0">
              <a:lnSpc>
                <a:spcPct val="100000"/>
              </a:lnSpc>
              <a:spcBef>
                <a:spcPts val="0"/>
              </a:spcBef>
              <a:spcAft>
                <a:spcPts val="0"/>
              </a:spcAft>
              <a:buClr>
                <a:schemeClr val="lt1"/>
              </a:buClr>
              <a:buSzPts val="1400"/>
              <a:buFont typeface="Arial"/>
              <a:buNone/>
              <a:defRPr>
                <a:solidFill>
                  <a:schemeClr val="lt1"/>
                </a:solidFill>
              </a:defRPr>
            </a:lvl5pPr>
            <a:lvl6pPr marL="0" lvl="5" indent="0" algn="l" rtl="0">
              <a:lnSpc>
                <a:spcPct val="100000"/>
              </a:lnSpc>
              <a:spcBef>
                <a:spcPts val="0"/>
              </a:spcBef>
              <a:spcAft>
                <a:spcPts val="0"/>
              </a:spcAft>
              <a:buClr>
                <a:schemeClr val="lt1"/>
              </a:buClr>
              <a:buSzPts val="1400"/>
              <a:buFont typeface="Arial"/>
              <a:buNone/>
              <a:defRPr>
                <a:solidFill>
                  <a:schemeClr val="lt1"/>
                </a:solidFill>
              </a:defRPr>
            </a:lvl6pPr>
            <a:lvl7pPr marL="0" lvl="6" indent="0" algn="l" rtl="0">
              <a:lnSpc>
                <a:spcPct val="100000"/>
              </a:lnSpc>
              <a:spcBef>
                <a:spcPts val="0"/>
              </a:spcBef>
              <a:spcAft>
                <a:spcPts val="0"/>
              </a:spcAft>
              <a:buClr>
                <a:schemeClr val="lt1"/>
              </a:buClr>
              <a:buSzPts val="1400"/>
              <a:buFont typeface="Arial"/>
              <a:buNone/>
              <a:defRPr>
                <a:solidFill>
                  <a:schemeClr val="lt1"/>
                </a:solidFill>
              </a:defRPr>
            </a:lvl7pPr>
            <a:lvl8pPr marL="0" lvl="7" indent="0" algn="l" rtl="0">
              <a:lnSpc>
                <a:spcPct val="100000"/>
              </a:lnSpc>
              <a:spcBef>
                <a:spcPts val="0"/>
              </a:spcBef>
              <a:spcAft>
                <a:spcPts val="0"/>
              </a:spcAft>
              <a:buClr>
                <a:schemeClr val="lt1"/>
              </a:buClr>
              <a:buSzPts val="1400"/>
              <a:buFont typeface="Arial"/>
              <a:buNone/>
              <a:defRPr>
                <a:solidFill>
                  <a:schemeClr val="lt1"/>
                </a:solidFill>
              </a:defRPr>
            </a:lvl8pPr>
            <a:lvl9pPr marL="0" lvl="8" indent="0" algn="l" rtl="0">
              <a:lnSpc>
                <a:spcPct val="100000"/>
              </a:lnSpc>
              <a:spcBef>
                <a:spcPts val="0"/>
              </a:spcBef>
              <a:spcAft>
                <a:spcPts val="0"/>
              </a:spcAft>
              <a:buClr>
                <a:schemeClr val="lt1"/>
              </a:buClr>
              <a:buSzPts val="1400"/>
              <a:buFont typeface="Arial"/>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14"/>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80" name="Google Shape;80;p14"/>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81" name="Google Shape;81;p14"/>
          <p:cNvSpPr txBox="1">
            <a:spLocks noGrp="1"/>
          </p:cNvSpPr>
          <p:nvPr>
            <p:ph type="title"/>
          </p:nvPr>
        </p:nvSpPr>
        <p:spPr>
          <a:xfrm>
            <a:off x="265500" y="1397350"/>
            <a:ext cx="4045200" cy="1318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82" name="Google Shape;82;p14"/>
          <p:cNvSpPr txBox="1">
            <a:spLocks noGrp="1"/>
          </p:cNvSpPr>
          <p:nvPr>
            <p:ph type="subTitle" idx="1"/>
          </p:nvPr>
        </p:nvSpPr>
        <p:spPr>
          <a:xfrm>
            <a:off x="265500" y="2735371"/>
            <a:ext cx="4045200" cy="1345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3" name="Google Shape;83;p14"/>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lt1"/>
              </a:buClr>
              <a:buSzPts val="1800"/>
              <a:buChar char="▫"/>
              <a:defRPr>
                <a:solidFill>
                  <a:schemeClr val="lt1"/>
                </a:solidFill>
              </a:defRPr>
            </a:lvl1pPr>
            <a:lvl2pPr marL="914400" lvl="1" indent="-317500" algn="l" rtl="0">
              <a:lnSpc>
                <a:spcPct val="115000"/>
              </a:lnSpc>
              <a:spcBef>
                <a:spcPts val="1600"/>
              </a:spcBef>
              <a:spcAft>
                <a:spcPts val="0"/>
              </a:spcAft>
              <a:buClr>
                <a:schemeClr val="lt1"/>
              </a:buClr>
              <a:buSzPts val="1400"/>
              <a:buChar char="▫"/>
              <a:defRPr>
                <a:solidFill>
                  <a:schemeClr val="lt1"/>
                </a:solidFill>
              </a:defRPr>
            </a:lvl2pPr>
            <a:lvl3pPr marL="1371600" lvl="2" indent="-317500" algn="l" rtl="0">
              <a:lnSpc>
                <a:spcPct val="115000"/>
              </a:lnSpc>
              <a:spcBef>
                <a:spcPts val="1600"/>
              </a:spcBef>
              <a:spcAft>
                <a:spcPts val="0"/>
              </a:spcAft>
              <a:buClr>
                <a:schemeClr val="lt1"/>
              </a:buClr>
              <a:buSzPts val="1400"/>
              <a:buChar char="▫"/>
              <a:defRPr>
                <a:solidFill>
                  <a:schemeClr val="lt1"/>
                </a:solidFill>
              </a:defRPr>
            </a:lvl3pPr>
            <a:lvl4pPr marL="1828800" lvl="3" indent="-317500" algn="l" rtl="0">
              <a:lnSpc>
                <a:spcPct val="115000"/>
              </a:lnSpc>
              <a:spcBef>
                <a:spcPts val="1600"/>
              </a:spcBef>
              <a:spcAft>
                <a:spcPts val="0"/>
              </a:spcAft>
              <a:buClr>
                <a:schemeClr val="lt1"/>
              </a:buClr>
              <a:buSzPts val="1400"/>
              <a:buChar char="▫"/>
              <a:defRPr>
                <a:solidFill>
                  <a:schemeClr val="lt1"/>
                </a:solidFill>
              </a:defRPr>
            </a:lvl4pPr>
            <a:lvl5pPr marL="2286000" lvl="4" indent="-317500" algn="l" rtl="0">
              <a:lnSpc>
                <a:spcPct val="115000"/>
              </a:lnSpc>
              <a:spcBef>
                <a:spcPts val="1600"/>
              </a:spcBef>
              <a:spcAft>
                <a:spcPts val="0"/>
              </a:spcAft>
              <a:buClr>
                <a:schemeClr val="lt1"/>
              </a:buClr>
              <a:buSzPts val="1400"/>
              <a:buChar char="▫"/>
              <a:defRPr>
                <a:solidFill>
                  <a:schemeClr val="lt1"/>
                </a:solidFill>
              </a:defRPr>
            </a:lvl5pPr>
            <a:lvl6pPr marL="2743200" lvl="5" indent="-317500" algn="l" rtl="0">
              <a:lnSpc>
                <a:spcPct val="115000"/>
              </a:lnSpc>
              <a:spcBef>
                <a:spcPts val="1600"/>
              </a:spcBef>
              <a:spcAft>
                <a:spcPts val="0"/>
              </a:spcAft>
              <a:buClr>
                <a:schemeClr val="lt1"/>
              </a:buClr>
              <a:buSzPts val="1400"/>
              <a:buChar char="▫"/>
              <a:defRPr>
                <a:solidFill>
                  <a:schemeClr val="lt1"/>
                </a:solidFill>
              </a:defRPr>
            </a:lvl6pPr>
            <a:lvl7pPr marL="3200400" lvl="6" indent="-317500" algn="l" rtl="0">
              <a:lnSpc>
                <a:spcPct val="115000"/>
              </a:lnSpc>
              <a:spcBef>
                <a:spcPts val="1600"/>
              </a:spcBef>
              <a:spcAft>
                <a:spcPts val="0"/>
              </a:spcAft>
              <a:buClr>
                <a:schemeClr val="lt1"/>
              </a:buClr>
              <a:buSzPts val="1400"/>
              <a:buChar char="▫"/>
              <a:defRPr>
                <a:solidFill>
                  <a:schemeClr val="lt1"/>
                </a:solidFill>
              </a:defRPr>
            </a:lvl7pPr>
            <a:lvl8pPr marL="3657600" lvl="7" indent="-317500" algn="l" rtl="0">
              <a:lnSpc>
                <a:spcPct val="115000"/>
              </a:lnSpc>
              <a:spcBef>
                <a:spcPts val="1600"/>
              </a:spcBef>
              <a:spcAft>
                <a:spcPts val="0"/>
              </a:spcAft>
              <a:buClr>
                <a:schemeClr val="lt1"/>
              </a:buClr>
              <a:buSzPts val="1400"/>
              <a:buChar char="▫"/>
              <a:defRPr>
                <a:solidFill>
                  <a:schemeClr val="lt1"/>
                </a:solidFill>
              </a:defRPr>
            </a:lvl8pPr>
            <a:lvl9pPr marL="4114800" lvl="8" indent="-317500" algn="l" rtl="0">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84" name="Google Shape;84;p1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chemeClr val="lt1"/>
              </a:buClr>
              <a:buSzPts val="1400"/>
              <a:buFont typeface="Arial"/>
              <a:buNone/>
              <a:defRPr>
                <a:solidFill>
                  <a:schemeClr val="lt1"/>
                </a:solidFill>
              </a:defRPr>
            </a:lvl1pPr>
            <a:lvl2pPr marL="0" lvl="1" indent="0" algn="l" rtl="0">
              <a:lnSpc>
                <a:spcPct val="100000"/>
              </a:lnSpc>
              <a:spcBef>
                <a:spcPts val="0"/>
              </a:spcBef>
              <a:spcAft>
                <a:spcPts val="0"/>
              </a:spcAft>
              <a:buClr>
                <a:schemeClr val="lt1"/>
              </a:buClr>
              <a:buSzPts val="1400"/>
              <a:buFont typeface="Arial"/>
              <a:buNone/>
              <a:defRPr>
                <a:solidFill>
                  <a:schemeClr val="lt1"/>
                </a:solidFill>
              </a:defRPr>
            </a:lvl2pPr>
            <a:lvl3pPr marL="0" lvl="2" indent="0" algn="l" rtl="0">
              <a:lnSpc>
                <a:spcPct val="100000"/>
              </a:lnSpc>
              <a:spcBef>
                <a:spcPts val="0"/>
              </a:spcBef>
              <a:spcAft>
                <a:spcPts val="0"/>
              </a:spcAft>
              <a:buClr>
                <a:schemeClr val="lt1"/>
              </a:buClr>
              <a:buSzPts val="1400"/>
              <a:buFont typeface="Arial"/>
              <a:buNone/>
              <a:defRPr>
                <a:solidFill>
                  <a:schemeClr val="lt1"/>
                </a:solidFill>
              </a:defRPr>
            </a:lvl3pPr>
            <a:lvl4pPr marL="0" lvl="3" indent="0" algn="l" rtl="0">
              <a:lnSpc>
                <a:spcPct val="100000"/>
              </a:lnSpc>
              <a:spcBef>
                <a:spcPts val="0"/>
              </a:spcBef>
              <a:spcAft>
                <a:spcPts val="0"/>
              </a:spcAft>
              <a:buClr>
                <a:schemeClr val="lt1"/>
              </a:buClr>
              <a:buSzPts val="1400"/>
              <a:buFont typeface="Arial"/>
              <a:buNone/>
              <a:defRPr>
                <a:solidFill>
                  <a:schemeClr val="lt1"/>
                </a:solidFill>
              </a:defRPr>
            </a:lvl4pPr>
            <a:lvl5pPr marL="0" lvl="4" indent="0" algn="l" rtl="0">
              <a:lnSpc>
                <a:spcPct val="100000"/>
              </a:lnSpc>
              <a:spcBef>
                <a:spcPts val="0"/>
              </a:spcBef>
              <a:spcAft>
                <a:spcPts val="0"/>
              </a:spcAft>
              <a:buClr>
                <a:schemeClr val="lt1"/>
              </a:buClr>
              <a:buSzPts val="1400"/>
              <a:buFont typeface="Arial"/>
              <a:buNone/>
              <a:defRPr>
                <a:solidFill>
                  <a:schemeClr val="lt1"/>
                </a:solidFill>
              </a:defRPr>
            </a:lvl5pPr>
            <a:lvl6pPr marL="0" lvl="5" indent="0" algn="l" rtl="0">
              <a:lnSpc>
                <a:spcPct val="100000"/>
              </a:lnSpc>
              <a:spcBef>
                <a:spcPts val="0"/>
              </a:spcBef>
              <a:spcAft>
                <a:spcPts val="0"/>
              </a:spcAft>
              <a:buClr>
                <a:schemeClr val="lt1"/>
              </a:buClr>
              <a:buSzPts val="1400"/>
              <a:buFont typeface="Arial"/>
              <a:buNone/>
              <a:defRPr>
                <a:solidFill>
                  <a:schemeClr val="lt1"/>
                </a:solidFill>
              </a:defRPr>
            </a:lvl6pPr>
            <a:lvl7pPr marL="0" lvl="6" indent="0" algn="l" rtl="0">
              <a:lnSpc>
                <a:spcPct val="100000"/>
              </a:lnSpc>
              <a:spcBef>
                <a:spcPts val="0"/>
              </a:spcBef>
              <a:spcAft>
                <a:spcPts val="0"/>
              </a:spcAft>
              <a:buClr>
                <a:schemeClr val="lt1"/>
              </a:buClr>
              <a:buSzPts val="1400"/>
              <a:buFont typeface="Arial"/>
              <a:buNone/>
              <a:defRPr>
                <a:solidFill>
                  <a:schemeClr val="lt1"/>
                </a:solidFill>
              </a:defRPr>
            </a:lvl7pPr>
            <a:lvl8pPr marL="0" lvl="7" indent="0" algn="l" rtl="0">
              <a:lnSpc>
                <a:spcPct val="100000"/>
              </a:lnSpc>
              <a:spcBef>
                <a:spcPts val="0"/>
              </a:spcBef>
              <a:spcAft>
                <a:spcPts val="0"/>
              </a:spcAft>
              <a:buClr>
                <a:schemeClr val="lt1"/>
              </a:buClr>
              <a:buSzPts val="1400"/>
              <a:buFont typeface="Arial"/>
              <a:buNone/>
              <a:defRPr>
                <a:solidFill>
                  <a:schemeClr val="lt1"/>
                </a:solidFill>
              </a:defRPr>
            </a:lvl8pPr>
            <a:lvl9pPr marL="0" lvl="8" indent="0" algn="l" rtl="0">
              <a:lnSpc>
                <a:spcPct val="100000"/>
              </a:lnSpc>
              <a:spcBef>
                <a:spcPts val="0"/>
              </a:spcBef>
              <a:spcAft>
                <a:spcPts val="0"/>
              </a:spcAft>
              <a:buClr>
                <a:schemeClr val="lt1"/>
              </a:buClr>
              <a:buSzPts val="1400"/>
              <a:buFont typeface="Arial"/>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85"/>
        <p:cNvGrpSpPr/>
        <p:nvPr/>
      </p:nvGrpSpPr>
      <p:grpSpPr>
        <a:xfrm>
          <a:off x="0" y="0"/>
          <a:ext cx="0" cy="0"/>
          <a:chOff x="0" y="0"/>
          <a:chExt cx="0" cy="0"/>
        </a:xfrm>
      </p:grpSpPr>
      <p:sp>
        <p:nvSpPr>
          <p:cNvPr id="86" name="Google Shape;86;p15"/>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87" name="Google Shape;87;p15"/>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88" name="Google Shape;88;p15"/>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9" name="Google Shape;89;p15"/>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0" name="Google Shape;90;p15"/>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100" b="1" dirty="0">
              <a:solidFill>
                <a:schemeClr val="accent1"/>
              </a:solidFill>
              <a:latin typeface="DM Sans"/>
              <a:ea typeface="DM Sans"/>
              <a:cs typeface="DM Sans"/>
              <a:sym typeface="DM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93" name="Google Shape;93;p16"/>
          <p:cNvSpPr txBox="1">
            <a:spLocks noGrp="1"/>
          </p:cNvSpPr>
          <p:nvPr>
            <p:ph type="body" idx="1"/>
          </p:nvPr>
        </p:nvSpPr>
        <p:spPr>
          <a:xfrm>
            <a:off x="457200" y="1200150"/>
            <a:ext cx="8229600" cy="339447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16"/>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5" name="Google Shape;95;p16"/>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6" name="Google Shape;96;p16"/>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100" b="1" dirty="0">
              <a:solidFill>
                <a:schemeClr val="accent1"/>
              </a:solidFill>
              <a:latin typeface="DM Sans"/>
              <a:ea typeface="DM Sans"/>
              <a:cs typeface="DM Sans"/>
              <a:sym typeface="DM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3"/>
        <p:cNvGrpSpPr/>
        <p:nvPr/>
      </p:nvGrpSpPr>
      <p:grpSpPr>
        <a:xfrm>
          <a:off x="0" y="0"/>
          <a:ext cx="0" cy="0"/>
          <a:chOff x="0" y="0"/>
          <a:chExt cx="0" cy="0"/>
        </a:xfrm>
      </p:grpSpPr>
      <p:sp>
        <p:nvSpPr>
          <p:cNvPr id="14" name="Google Shape;14;p3"/>
          <p:cNvSpPr/>
          <p:nvPr/>
        </p:nvSpPr>
        <p:spPr>
          <a:xfrm>
            <a:off x="0" y="1583350"/>
            <a:ext cx="7404300" cy="1739700"/>
          </a:xfrm>
          <a:prstGeom prst="rect">
            <a:avLst/>
          </a:prstGeom>
          <a:solidFill>
            <a:schemeClr val="lt1"/>
          </a:solidFill>
          <a:ln>
            <a:noFill/>
          </a:ln>
          <a:effectLst>
            <a:outerShdw blurRad="271463" dist="66675"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3"/>
          <p:cNvSpPr txBox="1">
            <a:spLocks noGrp="1"/>
          </p:cNvSpPr>
          <p:nvPr>
            <p:ph type="ctrTitle"/>
          </p:nvPr>
        </p:nvSpPr>
        <p:spPr>
          <a:xfrm>
            <a:off x="2012775" y="2049850"/>
            <a:ext cx="5109300" cy="483000"/>
          </a:xfrm>
          <a:prstGeom prst="rect">
            <a:avLst/>
          </a:prstGeom>
        </p:spPr>
        <p:txBody>
          <a:bodyPr spcFirstLastPara="1" wrap="square" lIns="0" tIns="0" rIns="0" bIns="0" anchor="b" anchorCtr="0">
            <a:noAutofit/>
          </a:bodyPr>
          <a:lstStyle>
            <a:lvl1pPr lvl="0" rtl="0">
              <a:lnSpc>
                <a:spcPct val="80000"/>
              </a:lnSpc>
              <a:spcBef>
                <a:spcPts val="0"/>
              </a:spcBef>
              <a:spcAft>
                <a:spcPts val="0"/>
              </a:spcAft>
              <a:buSzPts val="3600"/>
              <a:buNone/>
              <a:defRPr sz="3600"/>
            </a:lvl1pPr>
            <a:lvl2pPr lvl="1" rtl="0">
              <a:lnSpc>
                <a:spcPct val="80000"/>
              </a:lnSpc>
              <a:spcBef>
                <a:spcPts val="0"/>
              </a:spcBef>
              <a:spcAft>
                <a:spcPts val="0"/>
              </a:spcAft>
              <a:buSzPts val="3600"/>
              <a:buNone/>
              <a:defRPr sz="3600"/>
            </a:lvl2pPr>
            <a:lvl3pPr lvl="2" rtl="0">
              <a:lnSpc>
                <a:spcPct val="80000"/>
              </a:lnSpc>
              <a:spcBef>
                <a:spcPts val="0"/>
              </a:spcBef>
              <a:spcAft>
                <a:spcPts val="0"/>
              </a:spcAft>
              <a:buSzPts val="3600"/>
              <a:buNone/>
              <a:defRPr sz="3600"/>
            </a:lvl3pPr>
            <a:lvl4pPr lvl="3" rtl="0">
              <a:lnSpc>
                <a:spcPct val="80000"/>
              </a:lnSpc>
              <a:spcBef>
                <a:spcPts val="0"/>
              </a:spcBef>
              <a:spcAft>
                <a:spcPts val="0"/>
              </a:spcAft>
              <a:buSzPts val="3600"/>
              <a:buNone/>
              <a:defRPr sz="3600"/>
            </a:lvl4pPr>
            <a:lvl5pPr lvl="4" rtl="0">
              <a:lnSpc>
                <a:spcPct val="80000"/>
              </a:lnSpc>
              <a:spcBef>
                <a:spcPts val="0"/>
              </a:spcBef>
              <a:spcAft>
                <a:spcPts val="0"/>
              </a:spcAft>
              <a:buSzPts val="3600"/>
              <a:buNone/>
              <a:defRPr sz="3600"/>
            </a:lvl5pPr>
            <a:lvl6pPr lvl="5" rtl="0">
              <a:lnSpc>
                <a:spcPct val="80000"/>
              </a:lnSpc>
              <a:spcBef>
                <a:spcPts val="0"/>
              </a:spcBef>
              <a:spcAft>
                <a:spcPts val="0"/>
              </a:spcAft>
              <a:buSzPts val="3600"/>
              <a:buNone/>
              <a:defRPr sz="3600"/>
            </a:lvl6pPr>
            <a:lvl7pPr lvl="6" rtl="0">
              <a:lnSpc>
                <a:spcPct val="80000"/>
              </a:lnSpc>
              <a:spcBef>
                <a:spcPts val="0"/>
              </a:spcBef>
              <a:spcAft>
                <a:spcPts val="0"/>
              </a:spcAft>
              <a:buSzPts val="3600"/>
              <a:buNone/>
              <a:defRPr sz="3600"/>
            </a:lvl7pPr>
            <a:lvl8pPr lvl="7" rtl="0">
              <a:lnSpc>
                <a:spcPct val="80000"/>
              </a:lnSpc>
              <a:spcBef>
                <a:spcPts val="0"/>
              </a:spcBef>
              <a:spcAft>
                <a:spcPts val="0"/>
              </a:spcAft>
              <a:buSzPts val="3600"/>
              <a:buNone/>
              <a:defRPr sz="3600"/>
            </a:lvl8pPr>
            <a:lvl9pPr lvl="8" rtl="0">
              <a:lnSpc>
                <a:spcPct val="80000"/>
              </a:lnSpc>
              <a:spcBef>
                <a:spcPts val="0"/>
              </a:spcBef>
              <a:spcAft>
                <a:spcPts val="0"/>
              </a:spcAft>
              <a:buSzPts val="3600"/>
              <a:buNone/>
              <a:defRPr sz="3600"/>
            </a:lvl9pPr>
          </a:lstStyle>
          <a:p>
            <a:endParaRPr/>
          </a:p>
        </p:txBody>
      </p:sp>
      <p:sp>
        <p:nvSpPr>
          <p:cNvPr id="16" name="Google Shape;16;p3"/>
          <p:cNvSpPr txBox="1">
            <a:spLocks noGrp="1"/>
          </p:cNvSpPr>
          <p:nvPr>
            <p:ph type="subTitle" idx="1"/>
          </p:nvPr>
        </p:nvSpPr>
        <p:spPr>
          <a:xfrm>
            <a:off x="2012775" y="2553550"/>
            <a:ext cx="5109300" cy="3030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800"/>
              <a:buNone/>
              <a:defRPr sz="1800"/>
            </a:lvl1pPr>
            <a:lvl2pPr lvl="1" rtl="0">
              <a:spcBef>
                <a:spcPts val="0"/>
              </a:spcBef>
              <a:spcAft>
                <a:spcPts val="0"/>
              </a:spcAft>
              <a:buClr>
                <a:schemeClr val="dk1"/>
              </a:buClr>
              <a:buSzPts val="1800"/>
              <a:buNone/>
              <a:defRPr sz="1800"/>
            </a:lvl2pPr>
            <a:lvl3pPr lvl="2" rtl="0">
              <a:spcBef>
                <a:spcPts val="0"/>
              </a:spcBef>
              <a:spcAft>
                <a:spcPts val="0"/>
              </a:spcAft>
              <a:buClr>
                <a:schemeClr val="dk1"/>
              </a:buClr>
              <a:buSzPts val="1800"/>
              <a:buNone/>
              <a:defRPr sz="1800"/>
            </a:lvl3pPr>
            <a:lvl4pPr lvl="3" rtl="0">
              <a:spcBef>
                <a:spcPts val="0"/>
              </a:spcBef>
              <a:spcAft>
                <a:spcPts val="0"/>
              </a:spcAft>
              <a:buClr>
                <a:schemeClr val="dk1"/>
              </a:buClr>
              <a:buSzPts val="1800"/>
              <a:buNone/>
              <a:defRPr sz="1800"/>
            </a:lvl4pPr>
            <a:lvl5pPr lvl="4" rtl="0">
              <a:spcBef>
                <a:spcPts val="0"/>
              </a:spcBef>
              <a:spcAft>
                <a:spcPts val="0"/>
              </a:spcAft>
              <a:buClr>
                <a:schemeClr val="dk1"/>
              </a:buClr>
              <a:buSzPts val="1800"/>
              <a:buNone/>
              <a:defRPr sz="1800"/>
            </a:lvl5pPr>
            <a:lvl6pPr lvl="5" rtl="0">
              <a:spcBef>
                <a:spcPts val="0"/>
              </a:spcBef>
              <a:spcAft>
                <a:spcPts val="0"/>
              </a:spcAft>
              <a:buClr>
                <a:schemeClr val="dk1"/>
              </a:buClr>
              <a:buSzPts val="1800"/>
              <a:buNone/>
              <a:defRPr sz="1800"/>
            </a:lvl6pPr>
            <a:lvl7pPr lvl="6" rtl="0">
              <a:spcBef>
                <a:spcPts val="0"/>
              </a:spcBef>
              <a:spcAft>
                <a:spcPts val="0"/>
              </a:spcAft>
              <a:buClr>
                <a:schemeClr val="dk1"/>
              </a:buClr>
              <a:buSzPts val="1800"/>
              <a:buNone/>
              <a:defRPr sz="1800"/>
            </a:lvl7pPr>
            <a:lvl8pPr lvl="7" rtl="0">
              <a:spcBef>
                <a:spcPts val="0"/>
              </a:spcBef>
              <a:spcAft>
                <a:spcPts val="0"/>
              </a:spcAft>
              <a:buClr>
                <a:schemeClr val="dk1"/>
              </a:buClr>
              <a:buSzPts val="1800"/>
              <a:buNone/>
              <a:defRPr sz="1800"/>
            </a:lvl8pPr>
            <a:lvl9pPr lvl="8" rtl="0">
              <a:spcBef>
                <a:spcPts val="0"/>
              </a:spcBef>
              <a:spcAft>
                <a:spcPts val="0"/>
              </a:spcAft>
              <a:buClr>
                <a:schemeClr val="dk1"/>
              </a:buClr>
              <a:buSzPts val="1800"/>
              <a:buNone/>
              <a:defRPr sz="1800"/>
            </a:lvl9pPr>
          </a:lstStyle>
          <a:p>
            <a:endParaRPr/>
          </a:p>
        </p:txBody>
      </p:sp>
      <p:sp>
        <p:nvSpPr>
          <p:cNvPr id="17" name="Google Shape;17;p3"/>
          <p:cNvSpPr/>
          <p:nvPr/>
        </p:nvSpPr>
        <p:spPr>
          <a:xfrm>
            <a:off x="0" y="1583250"/>
            <a:ext cx="1739700" cy="1739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p:nvPr/>
        </p:nvSpPr>
        <p:spPr>
          <a:xfrm>
            <a:off x="4337263"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4"/>
          <p:cNvSpPr txBox="1">
            <a:spLocks noGrp="1"/>
          </p:cNvSpPr>
          <p:nvPr>
            <p:ph type="sldNum" idx="12"/>
          </p:nvPr>
        </p:nvSpPr>
        <p:spPr>
          <a:xfrm>
            <a:off x="4337138"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
        <p:nvSpPr>
          <p:cNvPr id="21" name="Google Shape;21;p4"/>
          <p:cNvSpPr/>
          <p:nvPr/>
        </p:nvSpPr>
        <p:spPr>
          <a:xfrm>
            <a:off x="469875" y="469800"/>
            <a:ext cx="8204100" cy="42039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4"/>
          <p:cNvSpPr txBox="1">
            <a:spLocks noGrp="1"/>
          </p:cNvSpPr>
          <p:nvPr>
            <p:ph type="body" idx="1"/>
          </p:nvPr>
        </p:nvSpPr>
        <p:spPr>
          <a:xfrm>
            <a:off x="1346350" y="1385300"/>
            <a:ext cx="6451500" cy="819900"/>
          </a:xfrm>
          <a:prstGeom prst="rect">
            <a:avLst/>
          </a:prstGeom>
          <a:effectLst>
            <a:outerShdw blurRad="42863" dist="9525" dir="5400000" algn="bl" rotWithShape="0">
              <a:srgbClr val="1C4587">
                <a:alpha val="40000"/>
              </a:srgbClr>
            </a:outerShdw>
          </a:effectLst>
        </p:spPr>
        <p:txBody>
          <a:bodyPr spcFirstLastPara="1" wrap="square" lIns="0" tIns="0" rIns="0" bIns="0" anchor="t" anchorCtr="0">
            <a:noAutofit/>
          </a:bodyPr>
          <a:lstStyle>
            <a:lvl1pPr marL="457200" lvl="0" indent="-431800" algn="ctr" rtl="0">
              <a:spcBef>
                <a:spcPts val="600"/>
              </a:spcBef>
              <a:spcAft>
                <a:spcPts val="0"/>
              </a:spcAft>
              <a:buClr>
                <a:schemeClr val="lt1"/>
              </a:buClr>
              <a:buSzPts val="3200"/>
              <a:buChar char="▫"/>
              <a:defRPr sz="3200" b="1">
                <a:solidFill>
                  <a:schemeClr val="lt1"/>
                </a:solidFill>
              </a:defRPr>
            </a:lvl1pPr>
            <a:lvl2pPr marL="914400" lvl="1" indent="-431800" algn="ctr" rtl="0">
              <a:spcBef>
                <a:spcPts val="0"/>
              </a:spcBef>
              <a:spcAft>
                <a:spcPts val="0"/>
              </a:spcAft>
              <a:buClr>
                <a:schemeClr val="lt1"/>
              </a:buClr>
              <a:buSzPts val="3200"/>
              <a:buChar char="▫"/>
              <a:defRPr sz="3200" b="1">
                <a:solidFill>
                  <a:schemeClr val="lt1"/>
                </a:solidFill>
              </a:defRPr>
            </a:lvl2pPr>
            <a:lvl3pPr marL="1371600" lvl="2" indent="-431800" algn="ctr" rtl="0">
              <a:spcBef>
                <a:spcPts val="0"/>
              </a:spcBef>
              <a:spcAft>
                <a:spcPts val="0"/>
              </a:spcAft>
              <a:buClr>
                <a:schemeClr val="lt1"/>
              </a:buClr>
              <a:buSzPts val="3200"/>
              <a:buChar char="▫"/>
              <a:defRPr sz="3200" b="1">
                <a:solidFill>
                  <a:schemeClr val="lt1"/>
                </a:solidFill>
              </a:defRPr>
            </a:lvl3pPr>
            <a:lvl4pPr marL="1828800" lvl="3" indent="-431800" algn="ctr" rtl="0">
              <a:spcBef>
                <a:spcPts val="0"/>
              </a:spcBef>
              <a:spcAft>
                <a:spcPts val="0"/>
              </a:spcAft>
              <a:buClr>
                <a:schemeClr val="lt1"/>
              </a:buClr>
              <a:buSzPts val="3200"/>
              <a:buChar char="▫"/>
              <a:defRPr sz="3200" b="1">
                <a:solidFill>
                  <a:schemeClr val="lt1"/>
                </a:solidFill>
              </a:defRPr>
            </a:lvl4pPr>
            <a:lvl5pPr marL="2286000" lvl="4" indent="-431800" algn="ctr" rtl="0">
              <a:spcBef>
                <a:spcPts val="0"/>
              </a:spcBef>
              <a:spcAft>
                <a:spcPts val="0"/>
              </a:spcAft>
              <a:buClr>
                <a:schemeClr val="lt1"/>
              </a:buClr>
              <a:buSzPts val="3200"/>
              <a:buChar char="▫"/>
              <a:defRPr sz="3200" b="1">
                <a:solidFill>
                  <a:schemeClr val="lt1"/>
                </a:solidFill>
              </a:defRPr>
            </a:lvl5pPr>
            <a:lvl6pPr marL="2743200" lvl="5" indent="-431800" algn="ctr" rtl="0">
              <a:spcBef>
                <a:spcPts val="0"/>
              </a:spcBef>
              <a:spcAft>
                <a:spcPts val="0"/>
              </a:spcAft>
              <a:buClr>
                <a:schemeClr val="lt1"/>
              </a:buClr>
              <a:buSzPts val="3200"/>
              <a:buChar char="▫"/>
              <a:defRPr sz="3200" b="1">
                <a:solidFill>
                  <a:schemeClr val="lt1"/>
                </a:solidFill>
              </a:defRPr>
            </a:lvl6pPr>
            <a:lvl7pPr marL="3200400" lvl="6" indent="-431800" algn="ctr" rtl="0">
              <a:spcBef>
                <a:spcPts val="0"/>
              </a:spcBef>
              <a:spcAft>
                <a:spcPts val="0"/>
              </a:spcAft>
              <a:buClr>
                <a:schemeClr val="lt1"/>
              </a:buClr>
              <a:buSzPts val="3200"/>
              <a:buChar char="▫"/>
              <a:defRPr sz="3200" b="1">
                <a:solidFill>
                  <a:schemeClr val="lt1"/>
                </a:solidFill>
              </a:defRPr>
            </a:lvl7pPr>
            <a:lvl8pPr marL="3657600" lvl="7" indent="-431800" algn="ctr" rtl="0">
              <a:spcBef>
                <a:spcPts val="0"/>
              </a:spcBef>
              <a:spcAft>
                <a:spcPts val="0"/>
              </a:spcAft>
              <a:buClr>
                <a:schemeClr val="lt1"/>
              </a:buClr>
              <a:buSzPts val="3200"/>
              <a:buChar char="▫"/>
              <a:defRPr sz="3200" b="1">
                <a:solidFill>
                  <a:schemeClr val="lt1"/>
                </a:solidFill>
              </a:defRPr>
            </a:lvl8pPr>
            <a:lvl9pPr marL="4114800" lvl="8" indent="-431800" algn="ctr">
              <a:spcBef>
                <a:spcPts val="0"/>
              </a:spcBef>
              <a:spcAft>
                <a:spcPts val="0"/>
              </a:spcAft>
              <a:buClr>
                <a:schemeClr val="lt1"/>
              </a:buClr>
              <a:buSzPts val="3200"/>
              <a:buChar char="▫"/>
              <a:defRPr sz="3200" b="1">
                <a:solidFill>
                  <a:schemeClr val="lt1"/>
                </a:solidFill>
              </a:defRPr>
            </a:lvl9pPr>
          </a:lstStyle>
          <a:p>
            <a:endParaRPr/>
          </a:p>
        </p:txBody>
      </p:sp>
      <p:sp>
        <p:nvSpPr>
          <p:cNvPr id="23" name="Google Shape;23;p4"/>
          <p:cNvSpPr txBox="1"/>
          <p:nvPr/>
        </p:nvSpPr>
        <p:spPr>
          <a:xfrm>
            <a:off x="3593400" y="4765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b="1">
                <a:solidFill>
                  <a:schemeClr val="lt1"/>
                </a:solidFill>
              </a:rPr>
              <a:t>“</a:t>
            </a:r>
            <a:endParaRPr sz="9600" b="1" dirty="0">
              <a:solidFill>
                <a:schemeClr val="lt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5"/>
          <p:cNvSpPr/>
          <p:nvPr/>
        </p:nvSpPr>
        <p:spPr>
          <a:xfrm>
            <a:off x="8674200"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5"/>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1136000" y="1200150"/>
            <a:ext cx="6872100" cy="34734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9" name="Google Shape;29;p5"/>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30"/>
        <p:cNvGrpSpPr/>
        <p:nvPr/>
      </p:nvGrpSpPr>
      <p:grpSpPr>
        <a:xfrm>
          <a:off x="0" y="0"/>
          <a:ext cx="0" cy="0"/>
          <a:chOff x="0" y="0"/>
          <a:chExt cx="0" cy="0"/>
        </a:xfrm>
      </p:grpSpPr>
      <p:sp>
        <p:nvSpPr>
          <p:cNvPr id="31" name="Google Shape;31;p6"/>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6"/>
          <p:cNvSpPr/>
          <p:nvPr/>
        </p:nvSpPr>
        <p:spPr>
          <a:xfrm>
            <a:off x="6095875" y="-3600"/>
            <a:ext cx="3048000" cy="5150700"/>
          </a:xfrm>
          <a:prstGeom prst="rect">
            <a:avLst/>
          </a:prstGeom>
          <a:gradFill>
            <a:gsLst>
              <a:gs pos="0">
                <a:srgbClr val="05B3F1">
                  <a:alpha val="21568"/>
                </a:srgbClr>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6"/>
          <p:cNvSpPr/>
          <p:nvPr/>
        </p:nvSpPr>
        <p:spPr>
          <a:xfrm>
            <a:off x="8674200" y="4673700"/>
            <a:ext cx="469800" cy="46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6"/>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dirty="0"/>
          </a:p>
        </p:txBody>
      </p:sp>
      <p:sp>
        <p:nvSpPr>
          <p:cNvPr id="35" name="Google Shape;35;p6"/>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6"/>
          <p:cNvSpPr txBox="1">
            <a:spLocks noGrp="1"/>
          </p:cNvSpPr>
          <p:nvPr>
            <p:ph type="body" idx="1"/>
          </p:nvPr>
        </p:nvSpPr>
        <p:spPr>
          <a:xfrm>
            <a:off x="784150" y="1452350"/>
            <a:ext cx="3963000" cy="32214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7"/>
        <p:cNvGrpSpPr/>
        <p:nvPr/>
      </p:nvGrpSpPr>
      <p:grpSpPr>
        <a:xfrm>
          <a:off x="0" y="0"/>
          <a:ext cx="0" cy="0"/>
          <a:chOff x="0" y="0"/>
          <a:chExt cx="0" cy="0"/>
        </a:xfrm>
      </p:grpSpPr>
      <p:sp>
        <p:nvSpPr>
          <p:cNvPr id="38" name="Google Shape;38;p7"/>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7"/>
          <p:cNvSpPr/>
          <p:nvPr/>
        </p:nvSpPr>
        <p:spPr>
          <a:xfrm>
            <a:off x="8674200"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7"/>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1136000" y="1200150"/>
            <a:ext cx="3254700" cy="34734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2" name="Google Shape;42;p7"/>
          <p:cNvSpPr txBox="1">
            <a:spLocks noGrp="1"/>
          </p:cNvSpPr>
          <p:nvPr>
            <p:ph type="body" idx="2"/>
          </p:nvPr>
        </p:nvSpPr>
        <p:spPr>
          <a:xfrm>
            <a:off x="4753180" y="1200150"/>
            <a:ext cx="3254700" cy="34734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3" name="Google Shape;43;p7"/>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4"/>
        <p:cNvGrpSpPr/>
        <p:nvPr/>
      </p:nvGrpSpPr>
      <p:grpSpPr>
        <a:xfrm>
          <a:off x="0" y="0"/>
          <a:ext cx="0" cy="0"/>
          <a:chOff x="0" y="0"/>
          <a:chExt cx="0" cy="0"/>
        </a:xfrm>
      </p:grpSpPr>
      <p:sp>
        <p:nvSpPr>
          <p:cNvPr id="45" name="Google Shape;45;p8"/>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8"/>
          <p:cNvSpPr/>
          <p:nvPr/>
        </p:nvSpPr>
        <p:spPr>
          <a:xfrm>
            <a:off x="8674200"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8"/>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 name="Google Shape;48;p8"/>
          <p:cNvSpPr txBox="1">
            <a:spLocks noGrp="1"/>
          </p:cNvSpPr>
          <p:nvPr>
            <p:ph type="body" idx="1"/>
          </p:nvPr>
        </p:nvSpPr>
        <p:spPr>
          <a:xfrm>
            <a:off x="1136000" y="1200150"/>
            <a:ext cx="2134800" cy="34734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9" name="Google Shape;49;p8"/>
          <p:cNvSpPr txBox="1">
            <a:spLocks noGrp="1"/>
          </p:cNvSpPr>
          <p:nvPr>
            <p:ph type="body" idx="2"/>
          </p:nvPr>
        </p:nvSpPr>
        <p:spPr>
          <a:xfrm>
            <a:off x="3472501" y="1200150"/>
            <a:ext cx="2134800" cy="34734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0" name="Google Shape;50;p8"/>
          <p:cNvSpPr txBox="1">
            <a:spLocks noGrp="1"/>
          </p:cNvSpPr>
          <p:nvPr>
            <p:ph type="body" idx="3"/>
          </p:nvPr>
        </p:nvSpPr>
        <p:spPr>
          <a:xfrm>
            <a:off x="5809002" y="1200150"/>
            <a:ext cx="2134800" cy="34734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1" name="Google Shape;51;p8"/>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9"/>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54;p9"/>
          <p:cNvSpPr/>
          <p:nvPr/>
        </p:nvSpPr>
        <p:spPr>
          <a:xfrm>
            <a:off x="8674200"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9"/>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6" name="Google Shape;56;p9"/>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p:nvPr/>
        </p:nvSpPr>
        <p:spPr>
          <a:xfrm>
            <a:off x="8674200"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10"/>
          <p:cNvSpPr txBox="1">
            <a:spLocks noGrp="1"/>
          </p:cNvSpPr>
          <p:nvPr>
            <p:ph type="body" idx="1"/>
          </p:nvPr>
        </p:nvSpPr>
        <p:spPr>
          <a:xfrm>
            <a:off x="264125" y="4435200"/>
            <a:ext cx="8422500" cy="708300"/>
          </a:xfrm>
          <a:prstGeom prst="rect">
            <a:avLst/>
          </a:prstGeom>
        </p:spPr>
        <p:txBody>
          <a:bodyPr spcFirstLastPara="1" wrap="square" lIns="0" tIns="0" rIns="0" bIns="0" anchor="ctr" anchorCtr="0">
            <a:noAutofit/>
          </a:bodyPr>
          <a:lstStyle>
            <a:lvl1pPr marL="457200" lvl="0" indent="-228600">
              <a:spcBef>
                <a:spcPts val="360"/>
              </a:spcBef>
              <a:spcAft>
                <a:spcPts val="0"/>
              </a:spcAft>
              <a:buSzPts val="1400"/>
              <a:buNone/>
              <a:defRPr sz="1400"/>
            </a:lvl1pPr>
          </a:lstStyle>
          <a:p>
            <a:endParaRPr/>
          </a:p>
        </p:txBody>
      </p:sp>
      <p:sp>
        <p:nvSpPr>
          <p:cNvPr id="60" name="Google Shape;60;p10"/>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
        <p:nvSpPr>
          <p:cNvPr id="61" name="Google Shape;61;p10"/>
          <p:cNvSpPr/>
          <p:nvPr/>
        </p:nvSpPr>
        <p:spPr>
          <a:xfrm>
            <a:off x="-7000" y="44352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674075" y="4673650"/>
            <a:ext cx="469800" cy="469800"/>
          </a:xfrm>
          <a:prstGeom prst="rect">
            <a:avLst/>
          </a:prstGeom>
          <a:noFill/>
          <a:ln>
            <a:noFill/>
          </a:ln>
        </p:spPr>
        <p:txBody>
          <a:bodyPr spcFirstLastPara="1" wrap="square" lIns="0" tIns="0" rIns="0" bIns="0" anchor="ctr" anchorCtr="0">
            <a:noAutofit/>
          </a:bodyPr>
          <a:lstStyle>
            <a:lvl1pPr lvl="0" algn="ctr">
              <a:buNone/>
              <a:defRPr sz="1100" b="1">
                <a:solidFill>
                  <a:schemeClr val="accent1"/>
                </a:solidFill>
                <a:latin typeface="DM Sans"/>
                <a:ea typeface="DM Sans"/>
                <a:cs typeface="DM Sans"/>
                <a:sym typeface="DM Sans"/>
              </a:defRPr>
            </a:lvl1pPr>
            <a:lvl2pPr lvl="1" algn="ctr">
              <a:buNone/>
              <a:defRPr sz="1100" b="1">
                <a:solidFill>
                  <a:schemeClr val="accent1"/>
                </a:solidFill>
                <a:latin typeface="DM Sans"/>
                <a:ea typeface="DM Sans"/>
                <a:cs typeface="DM Sans"/>
                <a:sym typeface="DM Sans"/>
              </a:defRPr>
            </a:lvl2pPr>
            <a:lvl3pPr lvl="2" algn="ctr">
              <a:buNone/>
              <a:defRPr sz="1100" b="1">
                <a:solidFill>
                  <a:schemeClr val="accent1"/>
                </a:solidFill>
                <a:latin typeface="DM Sans"/>
                <a:ea typeface="DM Sans"/>
                <a:cs typeface="DM Sans"/>
                <a:sym typeface="DM Sans"/>
              </a:defRPr>
            </a:lvl3pPr>
            <a:lvl4pPr lvl="3" algn="ctr">
              <a:buNone/>
              <a:defRPr sz="1100" b="1">
                <a:solidFill>
                  <a:schemeClr val="accent1"/>
                </a:solidFill>
                <a:latin typeface="DM Sans"/>
                <a:ea typeface="DM Sans"/>
                <a:cs typeface="DM Sans"/>
                <a:sym typeface="DM Sans"/>
              </a:defRPr>
            </a:lvl4pPr>
            <a:lvl5pPr lvl="4" algn="ctr">
              <a:buNone/>
              <a:defRPr sz="1100" b="1">
                <a:solidFill>
                  <a:schemeClr val="accent1"/>
                </a:solidFill>
                <a:latin typeface="DM Sans"/>
                <a:ea typeface="DM Sans"/>
                <a:cs typeface="DM Sans"/>
                <a:sym typeface="DM Sans"/>
              </a:defRPr>
            </a:lvl5pPr>
            <a:lvl6pPr lvl="5" algn="ctr">
              <a:buNone/>
              <a:defRPr sz="1100" b="1">
                <a:solidFill>
                  <a:schemeClr val="accent1"/>
                </a:solidFill>
                <a:latin typeface="DM Sans"/>
                <a:ea typeface="DM Sans"/>
                <a:cs typeface="DM Sans"/>
                <a:sym typeface="DM Sans"/>
              </a:defRPr>
            </a:lvl6pPr>
            <a:lvl7pPr lvl="6" algn="ctr">
              <a:buNone/>
              <a:defRPr sz="1100" b="1">
                <a:solidFill>
                  <a:schemeClr val="accent1"/>
                </a:solidFill>
                <a:latin typeface="DM Sans"/>
                <a:ea typeface="DM Sans"/>
                <a:cs typeface="DM Sans"/>
                <a:sym typeface="DM Sans"/>
              </a:defRPr>
            </a:lvl7pPr>
            <a:lvl8pPr lvl="7" algn="ctr">
              <a:buNone/>
              <a:defRPr sz="1100" b="1">
                <a:solidFill>
                  <a:schemeClr val="accent1"/>
                </a:solidFill>
                <a:latin typeface="DM Sans"/>
                <a:ea typeface="DM Sans"/>
                <a:cs typeface="DM Sans"/>
                <a:sym typeface="DM Sans"/>
              </a:defRPr>
            </a:lvl8pPr>
            <a:lvl9pPr lvl="8" algn="ctr">
              <a:buNone/>
              <a:defRPr sz="1100" b="1">
                <a:solidFill>
                  <a:schemeClr val="accent1"/>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
              <a:t>‹#›</a:t>
            </a:fld>
            <a:endParaRPr dirty="0"/>
          </a:p>
        </p:txBody>
      </p:sp>
      <p:sp>
        <p:nvSpPr>
          <p:cNvPr id="7" name="Google Shape;7;p1"/>
          <p:cNvSpPr txBox="1">
            <a:spLocks noGrp="1"/>
          </p:cNvSpPr>
          <p:nvPr>
            <p:ph type="title"/>
          </p:nvPr>
        </p:nvSpPr>
        <p:spPr>
          <a:xfrm>
            <a:off x="304800" y="355075"/>
            <a:ext cx="8474700" cy="708300"/>
          </a:xfrm>
          <a:prstGeom prst="rect">
            <a:avLst/>
          </a:prstGeom>
          <a:noFill/>
          <a:ln>
            <a:noFill/>
          </a:ln>
        </p:spPr>
        <p:txBody>
          <a:bodyPr spcFirstLastPara="1" wrap="square" lIns="0" tIns="0" rIns="0" bIns="0" anchor="ctr" anchorCtr="0">
            <a:noAutofit/>
          </a:bodyPr>
          <a:lstStyle>
            <a:lvl1pPr lvl="0">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1pPr>
            <a:lvl2pPr lvl="1">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2pPr>
            <a:lvl3pPr lvl="2">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3pPr>
            <a:lvl4pPr lvl="3">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4pPr>
            <a:lvl5pPr lvl="4">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5pPr>
            <a:lvl6pPr lvl="5">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6pPr>
            <a:lvl7pPr lvl="6">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7pPr>
            <a:lvl8pPr lvl="7">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8pPr>
            <a:lvl9pPr lvl="8">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9pPr>
          </a:lstStyle>
          <a:p>
            <a:endParaRPr/>
          </a:p>
        </p:txBody>
      </p:sp>
      <p:sp>
        <p:nvSpPr>
          <p:cNvPr id="8" name="Google Shape;8;p1"/>
          <p:cNvSpPr txBox="1">
            <a:spLocks noGrp="1"/>
          </p:cNvSpPr>
          <p:nvPr>
            <p:ph type="body" idx="1"/>
          </p:nvPr>
        </p:nvSpPr>
        <p:spPr>
          <a:xfrm>
            <a:off x="1136000" y="1200150"/>
            <a:ext cx="6872100" cy="34734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DM Sans"/>
              <a:buChar char="▫"/>
              <a:defRPr sz="2400">
                <a:solidFill>
                  <a:schemeClr val="dk1"/>
                </a:solidFill>
                <a:latin typeface="DM Sans"/>
                <a:ea typeface="DM Sans"/>
                <a:cs typeface="DM Sans"/>
                <a:sym typeface="DM Sans"/>
              </a:defRPr>
            </a:lvl1pPr>
            <a:lvl2pPr marL="914400" lvl="1"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2pPr>
            <a:lvl3pPr marL="1371600" lvl="2"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3pPr>
            <a:lvl4pPr marL="1828800" lvl="3"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4pPr>
            <a:lvl5pPr marL="2286000" lvl="4"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5pPr>
            <a:lvl6pPr marL="2743200" lvl="5"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6pPr>
            <a:lvl7pPr marL="3200400" lvl="6"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7pPr>
            <a:lvl8pPr marL="3657600" lvl="7"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8pPr>
            <a:lvl9pPr marL="4114800" lvl="8"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www.publicdomainpictures.net/en/view-image.php?image=34102&amp;picture=blue-abstract-backgroun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ILDy6kYU-xQ"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coachfederation.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fVOt_KOT8Zk" TargetMode="External"/><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63.jp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W-8jTTIsJ7Q" TargetMode="External"/><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image" Target="../media/image67.jp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hyperlink" Target="https://www.goodreads.com/work/quotes/26542319"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hyperlink" Target="http://www.youtube.com/watch?v=jA89KNfJUEY"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71.jpg"/></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hyperlink" Target="http://www.youtube.com/watch?v=mzOBa-t6Vcw" TargetMode="External"/><Relationship Id="rId2" Type="http://schemas.openxmlformats.org/officeDocument/2006/relationships/notesSlide" Target="../notesSlides/notesSlide77.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hyperlink" Target="https://www.pnas.org/content/111/2/646"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Shape 100"/>
        <p:cNvGrpSpPr/>
        <p:nvPr/>
      </p:nvGrpSpPr>
      <p:grpSpPr>
        <a:xfrm>
          <a:off x="0" y="0"/>
          <a:ext cx="0" cy="0"/>
          <a:chOff x="0" y="0"/>
          <a:chExt cx="0" cy="0"/>
        </a:xfrm>
      </p:grpSpPr>
      <p:sp>
        <p:nvSpPr>
          <p:cNvPr id="101" name="Google Shape;101;p17"/>
          <p:cNvSpPr txBox="1">
            <a:spLocks noGrp="1"/>
          </p:cNvSpPr>
          <p:nvPr>
            <p:ph type="ctrTitle"/>
          </p:nvPr>
        </p:nvSpPr>
        <p:spPr>
          <a:xfrm>
            <a:off x="244750" y="3059700"/>
            <a:ext cx="5936400" cy="150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700" dirty="0"/>
              <a:t>Viktor Frankl</a:t>
            </a:r>
            <a:br>
              <a:rPr lang="en-US" sz="2700" dirty="0"/>
            </a:br>
            <a:r>
              <a:rPr lang="en" sz="2700" dirty="0"/>
              <a:t>Mind/Body &amp; Soul</a:t>
            </a:r>
            <a:endParaRPr sz="2700" dirty="0"/>
          </a:p>
          <a:p>
            <a:pPr marL="0" lvl="0" indent="0" algn="l" rtl="0">
              <a:spcBef>
                <a:spcPts val="0"/>
              </a:spcBef>
              <a:spcAft>
                <a:spcPts val="0"/>
              </a:spcAft>
              <a:buNone/>
            </a:pPr>
            <a:r>
              <a:rPr lang="en" sz="2700" dirty="0"/>
              <a:t>Trauma-Healing </a:t>
            </a:r>
            <a:endParaRPr sz="2700" dirty="0"/>
          </a:p>
          <a:p>
            <a:pPr marL="0" lvl="0" indent="0" algn="l" rtl="0">
              <a:spcBef>
                <a:spcPts val="0"/>
              </a:spcBef>
              <a:spcAft>
                <a:spcPts val="0"/>
              </a:spcAft>
              <a:buNone/>
            </a:pPr>
            <a:r>
              <a:rPr lang="en" sz="2700" dirty="0"/>
              <a:t>Life Coaching Program</a:t>
            </a:r>
            <a:br>
              <a:rPr lang="en" sz="2700" dirty="0"/>
            </a:br>
            <a:r>
              <a:rPr lang="en" sz="2700" dirty="0">
                <a:solidFill>
                  <a:schemeClr val="tx1"/>
                </a:solidFill>
              </a:rPr>
              <a:t>Week 1</a:t>
            </a:r>
            <a:endParaRPr sz="2700" dirty="0">
              <a:solidFill>
                <a:schemeClr val="tx1"/>
              </a:solidFill>
            </a:endParaRPr>
          </a:p>
        </p:txBody>
      </p:sp>
      <p:pic>
        <p:nvPicPr>
          <p:cNvPr id="3" name="Google Shape;104;p17">
            <a:extLst>
              <a:ext uri="{FF2B5EF4-FFF2-40B4-BE49-F238E27FC236}">
                <a16:creationId xmlns:a16="http://schemas.microsoft.com/office/drawing/2014/main" id="{979CCBB7-9EB9-4BCD-B94E-F87BB7B089AE}"/>
              </a:ext>
            </a:extLst>
          </p:cNvPr>
          <p:cNvPicPr preferRelativeResize="0"/>
          <p:nvPr/>
        </p:nvPicPr>
        <p:blipFill>
          <a:blip r:embed="rId5">
            <a:alphaModFix/>
          </a:blip>
          <a:stretch>
            <a:fillRect/>
          </a:stretch>
        </p:blipFill>
        <p:spPr>
          <a:xfrm>
            <a:off x="4474129" y="664229"/>
            <a:ext cx="3799300" cy="220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26"/>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Books </a:t>
            </a:r>
            <a:endParaRPr dirty="0"/>
          </a:p>
        </p:txBody>
      </p:sp>
      <p:sp>
        <p:nvSpPr>
          <p:cNvPr id="169" name="Google Shape;169;p26"/>
          <p:cNvSpPr txBox="1">
            <a:spLocks noGrp="1"/>
          </p:cNvSpPr>
          <p:nvPr>
            <p:ph type="body" idx="1"/>
          </p:nvPr>
        </p:nvSpPr>
        <p:spPr>
          <a:xfrm>
            <a:off x="247650" y="1385675"/>
            <a:ext cx="5733900" cy="3221400"/>
          </a:xfrm>
          <a:prstGeom prst="rect">
            <a:avLst/>
          </a:prstGeom>
        </p:spPr>
        <p:txBody>
          <a:bodyPr spcFirstLastPara="1" wrap="square" lIns="0" tIns="0" rIns="0" bIns="0" anchor="t" anchorCtr="0">
            <a:noAutofit/>
          </a:bodyPr>
          <a:lstStyle/>
          <a:p>
            <a:pPr marL="457200" lvl="0" indent="-381000" algn="l" rtl="0">
              <a:lnSpc>
                <a:spcPct val="150000"/>
              </a:lnSpc>
              <a:spcBef>
                <a:spcPts val="600"/>
              </a:spcBef>
              <a:spcAft>
                <a:spcPts val="0"/>
              </a:spcAft>
              <a:buSzPts val="2400"/>
              <a:buChar char="●"/>
            </a:pPr>
            <a:r>
              <a:rPr lang="en" i="1"/>
              <a:t>Healing Trauma - Dr. Peter Levine </a:t>
            </a:r>
            <a:endParaRPr i="1" dirty="0"/>
          </a:p>
          <a:p>
            <a:pPr marL="457200" lvl="0" indent="-381000" algn="l" rtl="0">
              <a:lnSpc>
                <a:spcPct val="150000"/>
              </a:lnSpc>
              <a:spcBef>
                <a:spcPts val="0"/>
              </a:spcBef>
              <a:spcAft>
                <a:spcPts val="0"/>
              </a:spcAft>
              <a:buSzPts val="2400"/>
              <a:buChar char="●"/>
            </a:pPr>
            <a:r>
              <a:rPr lang="en" i="1"/>
              <a:t>The Body Keeps the Score</a:t>
            </a:r>
            <a:r>
              <a:rPr lang="en"/>
              <a:t> - </a:t>
            </a:r>
            <a:br>
              <a:rPr lang="en"/>
            </a:br>
            <a:r>
              <a:rPr lang="en"/>
              <a:t>Dr. Bessel van der Kolk</a:t>
            </a:r>
            <a:endParaRPr dirty="0"/>
          </a:p>
          <a:p>
            <a:pPr marL="457200" lvl="0" indent="-381000" algn="l" rtl="0">
              <a:lnSpc>
                <a:spcPct val="150000"/>
              </a:lnSpc>
              <a:spcBef>
                <a:spcPts val="0"/>
              </a:spcBef>
              <a:spcAft>
                <a:spcPts val="0"/>
              </a:spcAft>
              <a:buSzPts val="2400"/>
              <a:buChar char="●"/>
            </a:pPr>
            <a:r>
              <a:rPr lang="en" i="1"/>
              <a:t>The Divided Mind</a:t>
            </a:r>
            <a:r>
              <a:rPr lang="en"/>
              <a:t> - John Sarno, MD</a:t>
            </a:r>
            <a:endParaRPr dirty="0"/>
          </a:p>
          <a:p>
            <a:pPr marL="457200" lvl="0" indent="-381000" algn="l" rtl="0">
              <a:lnSpc>
                <a:spcPct val="150000"/>
              </a:lnSpc>
              <a:spcBef>
                <a:spcPts val="0"/>
              </a:spcBef>
              <a:spcAft>
                <a:spcPts val="0"/>
              </a:spcAft>
              <a:buSzPts val="2400"/>
              <a:buChar char="●"/>
            </a:pPr>
            <a:r>
              <a:rPr lang="en" i="1"/>
              <a:t>Getting Past Your Past </a:t>
            </a:r>
            <a:r>
              <a:rPr lang="en"/>
              <a:t>- </a:t>
            </a:r>
            <a:br>
              <a:rPr lang="en"/>
            </a:br>
            <a:r>
              <a:rPr lang="en"/>
              <a:t>Dr. Francine Shapiro </a:t>
            </a:r>
            <a:endParaRPr dirty="0"/>
          </a:p>
        </p:txBody>
      </p:sp>
      <p:pic>
        <p:nvPicPr>
          <p:cNvPr id="170" name="Google Shape;170;p26"/>
          <p:cNvPicPr preferRelativeResize="0"/>
          <p:nvPr/>
        </p:nvPicPr>
        <p:blipFill>
          <a:blip r:embed="rId3">
            <a:alphaModFix/>
          </a:blip>
          <a:stretch>
            <a:fillRect/>
          </a:stretch>
        </p:blipFill>
        <p:spPr>
          <a:xfrm>
            <a:off x="6415975" y="355075"/>
            <a:ext cx="1189050" cy="1585400"/>
          </a:xfrm>
          <a:prstGeom prst="rect">
            <a:avLst/>
          </a:prstGeom>
          <a:noFill/>
          <a:ln>
            <a:noFill/>
          </a:ln>
        </p:spPr>
      </p:pic>
      <p:pic>
        <p:nvPicPr>
          <p:cNvPr id="171" name="Google Shape;171;p26"/>
          <p:cNvPicPr preferRelativeResize="0"/>
          <p:nvPr/>
        </p:nvPicPr>
        <p:blipFill>
          <a:blip r:embed="rId4">
            <a:alphaModFix/>
          </a:blip>
          <a:stretch>
            <a:fillRect/>
          </a:stretch>
        </p:blipFill>
        <p:spPr>
          <a:xfrm>
            <a:off x="7822375" y="720475"/>
            <a:ext cx="1189050" cy="1721000"/>
          </a:xfrm>
          <a:prstGeom prst="rect">
            <a:avLst/>
          </a:prstGeom>
          <a:noFill/>
          <a:ln>
            <a:noFill/>
          </a:ln>
        </p:spPr>
      </p:pic>
      <p:pic>
        <p:nvPicPr>
          <p:cNvPr id="172" name="Google Shape;172;p26"/>
          <p:cNvPicPr preferRelativeResize="0"/>
          <p:nvPr/>
        </p:nvPicPr>
        <p:blipFill>
          <a:blip r:embed="rId5">
            <a:alphaModFix/>
          </a:blip>
          <a:stretch>
            <a:fillRect/>
          </a:stretch>
        </p:blipFill>
        <p:spPr>
          <a:xfrm>
            <a:off x="6415963" y="3215683"/>
            <a:ext cx="1189050" cy="1681068"/>
          </a:xfrm>
          <a:prstGeom prst="rect">
            <a:avLst/>
          </a:prstGeom>
          <a:noFill/>
          <a:ln>
            <a:noFill/>
          </a:ln>
        </p:spPr>
      </p:pic>
      <p:pic>
        <p:nvPicPr>
          <p:cNvPr id="173" name="Google Shape;173;p26"/>
          <p:cNvPicPr preferRelativeResize="0"/>
          <p:nvPr/>
        </p:nvPicPr>
        <p:blipFill>
          <a:blip r:embed="rId6">
            <a:alphaModFix/>
          </a:blip>
          <a:stretch>
            <a:fillRect/>
          </a:stretch>
        </p:blipFill>
        <p:spPr>
          <a:xfrm>
            <a:off x="7822375" y="2527200"/>
            <a:ext cx="1189050" cy="17687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The need </a:t>
            </a:r>
            <a:endParaRPr dirty="0"/>
          </a:p>
        </p:txBody>
      </p:sp>
      <p:sp>
        <p:nvSpPr>
          <p:cNvPr id="179" name="Google Shape;179;p27"/>
          <p:cNvSpPr txBox="1">
            <a:spLocks noGrp="1"/>
          </p:cNvSpPr>
          <p:nvPr>
            <p:ph type="body" idx="1"/>
          </p:nvPr>
        </p:nvSpPr>
        <p:spPr>
          <a:xfrm>
            <a:off x="351675" y="1201250"/>
            <a:ext cx="4838700" cy="3221400"/>
          </a:xfrm>
          <a:prstGeom prst="rect">
            <a:avLst/>
          </a:prstGeom>
        </p:spPr>
        <p:txBody>
          <a:bodyPr spcFirstLastPara="1" wrap="square" lIns="0" tIns="0" rIns="0" bIns="0" anchor="t" anchorCtr="0">
            <a:noAutofit/>
          </a:bodyPr>
          <a:lstStyle/>
          <a:p>
            <a:pPr marL="457200" lvl="0" indent="-368300" algn="l" rtl="0">
              <a:lnSpc>
                <a:spcPct val="115000"/>
              </a:lnSpc>
              <a:spcBef>
                <a:spcPts val="0"/>
              </a:spcBef>
              <a:spcAft>
                <a:spcPts val="0"/>
              </a:spcAft>
              <a:buClr>
                <a:srgbClr val="333333"/>
              </a:buClr>
              <a:buSzPts val="2200"/>
              <a:buFont typeface="Arial"/>
              <a:buChar char="●"/>
            </a:pPr>
            <a:r>
              <a:rPr lang="en" sz="2200">
                <a:solidFill>
                  <a:srgbClr val="333333"/>
                </a:solidFill>
                <a:highlight>
                  <a:srgbClr val="FFFFFF"/>
                </a:highlight>
                <a:latin typeface="Arial"/>
                <a:ea typeface="Arial"/>
                <a:cs typeface="Arial"/>
                <a:sym typeface="Arial"/>
              </a:rPr>
              <a:t>The spread of trauma is so pervasive that we need a generation of individuals who can share insight and guidance informed by therapy, neuroscience, coaching, cultural wisdom and tradition.</a:t>
            </a:r>
            <a:endParaRPr sz="2200" dirty="0">
              <a:solidFill>
                <a:srgbClr val="333333"/>
              </a:solidFill>
              <a:highlight>
                <a:srgbClr val="FFFFFF"/>
              </a:highlight>
              <a:latin typeface="Arial"/>
              <a:ea typeface="Arial"/>
              <a:cs typeface="Arial"/>
              <a:sym typeface="Arial"/>
            </a:endParaRPr>
          </a:p>
          <a:p>
            <a:pPr marL="457200" lvl="0" indent="-368300" algn="l" rtl="0">
              <a:lnSpc>
                <a:spcPct val="115000"/>
              </a:lnSpc>
              <a:spcBef>
                <a:spcPts val="0"/>
              </a:spcBef>
              <a:spcAft>
                <a:spcPts val="0"/>
              </a:spcAft>
              <a:buClr>
                <a:srgbClr val="333333"/>
              </a:buClr>
              <a:buSzPts val="2200"/>
              <a:buFont typeface="Arial"/>
              <a:buChar char="●"/>
            </a:pPr>
            <a:r>
              <a:rPr lang="en" sz="2200">
                <a:solidFill>
                  <a:srgbClr val="333333"/>
                </a:solidFill>
                <a:highlight>
                  <a:srgbClr val="FFFFFF"/>
                </a:highlight>
                <a:latin typeface="Arial"/>
                <a:ea typeface="Arial"/>
                <a:cs typeface="Arial"/>
                <a:sym typeface="Arial"/>
              </a:rPr>
              <a:t>This may include family, friends etc. </a:t>
            </a:r>
            <a:endParaRPr sz="2200" dirty="0">
              <a:solidFill>
                <a:srgbClr val="333333"/>
              </a:solidFill>
              <a:highlight>
                <a:srgbClr val="FFFFFF"/>
              </a:highlight>
              <a:latin typeface="Arial"/>
              <a:ea typeface="Arial"/>
              <a:cs typeface="Arial"/>
              <a:sym typeface="Arial"/>
            </a:endParaRPr>
          </a:p>
          <a:p>
            <a:pPr marL="457200" lvl="0" indent="0" algn="l" rtl="0">
              <a:lnSpc>
                <a:spcPct val="115000"/>
              </a:lnSpc>
              <a:spcBef>
                <a:spcPts val="1200"/>
              </a:spcBef>
              <a:spcAft>
                <a:spcPts val="1200"/>
              </a:spcAft>
              <a:buNone/>
            </a:pPr>
            <a:endParaRPr sz="2200" dirty="0">
              <a:solidFill>
                <a:srgbClr val="333333"/>
              </a:solidFill>
              <a:highlight>
                <a:srgbClr val="FFFFFF"/>
              </a:highlight>
              <a:latin typeface="Arial"/>
              <a:ea typeface="Arial"/>
              <a:cs typeface="Arial"/>
              <a:sym typeface="Arial"/>
            </a:endParaRPr>
          </a:p>
        </p:txBody>
      </p:sp>
      <p:pic>
        <p:nvPicPr>
          <p:cNvPr id="181" name="Google Shape;181;p27"/>
          <p:cNvPicPr preferRelativeResize="0"/>
          <p:nvPr/>
        </p:nvPicPr>
        <p:blipFill>
          <a:blip r:embed="rId3">
            <a:alphaModFix/>
          </a:blip>
          <a:stretch>
            <a:fillRect/>
          </a:stretch>
        </p:blipFill>
        <p:spPr>
          <a:xfrm>
            <a:off x="5694575" y="831750"/>
            <a:ext cx="2857500" cy="160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The need </a:t>
            </a:r>
            <a:endParaRPr dirty="0"/>
          </a:p>
        </p:txBody>
      </p:sp>
      <p:sp>
        <p:nvSpPr>
          <p:cNvPr id="187" name="Google Shape;187;p28"/>
          <p:cNvSpPr txBox="1">
            <a:spLocks noGrp="1"/>
          </p:cNvSpPr>
          <p:nvPr>
            <p:ph type="body" idx="1"/>
          </p:nvPr>
        </p:nvSpPr>
        <p:spPr>
          <a:xfrm>
            <a:off x="218250" y="1201250"/>
            <a:ext cx="5034600" cy="3221400"/>
          </a:xfrm>
          <a:prstGeom prst="rect">
            <a:avLst/>
          </a:prstGeom>
        </p:spPr>
        <p:txBody>
          <a:bodyPr spcFirstLastPara="1" wrap="square" lIns="0" tIns="0" rIns="0" bIns="0" anchor="t" anchorCtr="0">
            <a:noAutofit/>
          </a:bodyPr>
          <a:lstStyle/>
          <a:p>
            <a:pPr marL="457200" lvl="0" indent="-381000" algn="l" rtl="0">
              <a:spcBef>
                <a:spcPts val="0"/>
              </a:spcBef>
              <a:spcAft>
                <a:spcPts val="0"/>
              </a:spcAft>
              <a:buClr>
                <a:srgbClr val="333333"/>
              </a:buClr>
              <a:buSzPts val="2400"/>
              <a:buFont typeface="Arial"/>
              <a:buChar char="●"/>
            </a:pPr>
            <a:r>
              <a:rPr lang="en">
                <a:solidFill>
                  <a:srgbClr val="333333"/>
                </a:solidFill>
                <a:highlight>
                  <a:schemeClr val="lt1"/>
                </a:highlight>
                <a:latin typeface="Arial"/>
                <a:ea typeface="Arial"/>
                <a:cs typeface="Arial"/>
                <a:sym typeface="Arial"/>
              </a:rPr>
              <a:t>This is not psychotherapy. It is a form of education on how the body can heal itself from trauma based on the latest research in neuroscience and inspired by Jewish wisdom and spirituality.</a:t>
            </a:r>
            <a:endParaRPr dirty="0">
              <a:solidFill>
                <a:srgbClr val="333333"/>
              </a:solidFill>
              <a:highlight>
                <a:schemeClr val="lt1"/>
              </a:highlight>
              <a:latin typeface="Arial"/>
              <a:ea typeface="Arial"/>
              <a:cs typeface="Arial"/>
              <a:sym typeface="Arial"/>
            </a:endParaRPr>
          </a:p>
          <a:p>
            <a:pPr marL="457200" lvl="0" indent="0" algn="l" rtl="0">
              <a:spcBef>
                <a:spcPts val="1200"/>
              </a:spcBef>
              <a:spcAft>
                <a:spcPts val="0"/>
              </a:spcAft>
              <a:buNone/>
            </a:pPr>
            <a:endParaRPr sz="2200" dirty="0">
              <a:solidFill>
                <a:srgbClr val="333333"/>
              </a:solidFill>
              <a:highlight>
                <a:schemeClr val="lt1"/>
              </a:highlight>
              <a:latin typeface="Arial"/>
              <a:ea typeface="Arial"/>
              <a:cs typeface="Arial"/>
              <a:sym typeface="Arial"/>
            </a:endParaRPr>
          </a:p>
          <a:p>
            <a:pPr marL="457200" lvl="0" indent="0" algn="l" rtl="0">
              <a:lnSpc>
                <a:spcPct val="115000"/>
              </a:lnSpc>
              <a:spcBef>
                <a:spcPts val="1200"/>
              </a:spcBef>
              <a:spcAft>
                <a:spcPts val="1200"/>
              </a:spcAft>
              <a:buNone/>
            </a:pPr>
            <a:endParaRPr sz="2200" dirty="0">
              <a:solidFill>
                <a:srgbClr val="333333"/>
              </a:solidFill>
              <a:highlight>
                <a:srgbClr val="FFFFFF"/>
              </a:highlight>
              <a:latin typeface="Arial"/>
              <a:ea typeface="Arial"/>
              <a:cs typeface="Arial"/>
              <a:sym typeface="Arial"/>
            </a:endParaRPr>
          </a:p>
        </p:txBody>
      </p:sp>
      <p:pic>
        <p:nvPicPr>
          <p:cNvPr id="189" name="Google Shape;189;p28"/>
          <p:cNvPicPr preferRelativeResize="0"/>
          <p:nvPr/>
        </p:nvPicPr>
        <p:blipFill>
          <a:blip r:embed="rId3">
            <a:alphaModFix/>
          </a:blip>
          <a:stretch>
            <a:fillRect/>
          </a:stretch>
        </p:blipFill>
        <p:spPr>
          <a:xfrm>
            <a:off x="5885775" y="734675"/>
            <a:ext cx="2667000" cy="1714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The need </a:t>
            </a:r>
            <a:endParaRPr dirty="0"/>
          </a:p>
        </p:txBody>
      </p:sp>
      <p:sp>
        <p:nvSpPr>
          <p:cNvPr id="195" name="Google Shape;195;p29"/>
          <p:cNvSpPr txBox="1">
            <a:spLocks noGrp="1"/>
          </p:cNvSpPr>
          <p:nvPr>
            <p:ph type="body" idx="1"/>
          </p:nvPr>
        </p:nvSpPr>
        <p:spPr>
          <a:xfrm>
            <a:off x="218250" y="1201250"/>
            <a:ext cx="5034600" cy="3221400"/>
          </a:xfrm>
          <a:prstGeom prst="rect">
            <a:avLst/>
          </a:prstGeom>
        </p:spPr>
        <p:txBody>
          <a:bodyPr spcFirstLastPara="1" wrap="square" lIns="0" tIns="0" rIns="0" bIns="0" anchor="t" anchorCtr="0">
            <a:noAutofit/>
          </a:bodyPr>
          <a:lstStyle/>
          <a:p>
            <a:pPr marL="457200" lvl="0" indent="-381000" algn="l" rtl="0">
              <a:spcBef>
                <a:spcPts val="0"/>
              </a:spcBef>
              <a:spcAft>
                <a:spcPts val="0"/>
              </a:spcAft>
              <a:buClr>
                <a:srgbClr val="333333"/>
              </a:buClr>
              <a:buSzPts val="2400"/>
              <a:buFont typeface="Arial"/>
              <a:buChar char="●"/>
            </a:pPr>
            <a:r>
              <a:rPr lang="en">
                <a:solidFill>
                  <a:srgbClr val="333333"/>
                </a:solidFill>
                <a:highlight>
                  <a:schemeClr val="lt1"/>
                </a:highlight>
                <a:latin typeface="Arial"/>
                <a:ea typeface="Arial"/>
                <a:cs typeface="Arial"/>
                <a:sym typeface="Arial"/>
              </a:rPr>
              <a:t>Different societies have traditions and spiritual/creative modalities that have healed for individuals for generations and can inform therapy and coaching. </a:t>
            </a:r>
            <a:endParaRPr dirty="0">
              <a:solidFill>
                <a:srgbClr val="333333"/>
              </a:solidFill>
              <a:highlight>
                <a:schemeClr val="lt1"/>
              </a:highlight>
              <a:latin typeface="Arial"/>
              <a:ea typeface="Arial"/>
              <a:cs typeface="Arial"/>
              <a:sym typeface="Arial"/>
            </a:endParaRPr>
          </a:p>
          <a:p>
            <a:pPr marL="457200" lvl="0" indent="0" algn="l" rtl="0">
              <a:spcBef>
                <a:spcPts val="1200"/>
              </a:spcBef>
              <a:spcAft>
                <a:spcPts val="0"/>
              </a:spcAft>
              <a:buNone/>
            </a:pPr>
            <a:endParaRPr sz="2200" dirty="0">
              <a:solidFill>
                <a:srgbClr val="333333"/>
              </a:solidFill>
              <a:highlight>
                <a:schemeClr val="lt1"/>
              </a:highlight>
              <a:latin typeface="Arial"/>
              <a:ea typeface="Arial"/>
              <a:cs typeface="Arial"/>
              <a:sym typeface="Arial"/>
            </a:endParaRPr>
          </a:p>
          <a:p>
            <a:pPr marL="457200" lvl="0" indent="0" algn="l" rtl="0">
              <a:lnSpc>
                <a:spcPct val="115000"/>
              </a:lnSpc>
              <a:spcBef>
                <a:spcPts val="1200"/>
              </a:spcBef>
              <a:spcAft>
                <a:spcPts val="1200"/>
              </a:spcAft>
              <a:buNone/>
            </a:pPr>
            <a:endParaRPr sz="2200" dirty="0">
              <a:solidFill>
                <a:srgbClr val="333333"/>
              </a:solidFill>
              <a:highlight>
                <a:srgbClr val="FFFFFF"/>
              </a:highlight>
              <a:latin typeface="Arial"/>
              <a:ea typeface="Arial"/>
              <a:cs typeface="Arial"/>
              <a:sym typeface="Arial"/>
            </a:endParaRPr>
          </a:p>
        </p:txBody>
      </p:sp>
      <p:pic>
        <p:nvPicPr>
          <p:cNvPr id="197" name="Google Shape;197;p29"/>
          <p:cNvPicPr preferRelativeResize="0"/>
          <p:nvPr/>
        </p:nvPicPr>
        <p:blipFill>
          <a:blip r:embed="rId3">
            <a:alphaModFix/>
          </a:blip>
          <a:stretch>
            <a:fillRect/>
          </a:stretch>
        </p:blipFill>
        <p:spPr>
          <a:xfrm>
            <a:off x="5878350" y="504200"/>
            <a:ext cx="2466975" cy="1847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30"/>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Learned from Ethology</a:t>
            </a:r>
            <a:endParaRPr dirty="0"/>
          </a:p>
        </p:txBody>
      </p:sp>
      <p:sp>
        <p:nvSpPr>
          <p:cNvPr id="204" name="Google Shape;204;p30"/>
          <p:cNvSpPr txBox="1">
            <a:spLocks noGrp="1"/>
          </p:cNvSpPr>
          <p:nvPr>
            <p:ph type="body" idx="1"/>
          </p:nvPr>
        </p:nvSpPr>
        <p:spPr>
          <a:xfrm>
            <a:off x="784150" y="1452350"/>
            <a:ext cx="4323000" cy="3221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t>In fact, according to Levine, we also have much to learn from the animal kingdom and how one’s physical body needs to dispel it’s survival energy after trauma and regain its vibrancy.</a:t>
            </a:r>
            <a:endParaRPr dirty="0"/>
          </a:p>
        </p:txBody>
      </p:sp>
      <p:pic>
        <p:nvPicPr>
          <p:cNvPr id="205" name="Google Shape;205;p30"/>
          <p:cNvPicPr preferRelativeResize="0"/>
          <p:nvPr/>
        </p:nvPicPr>
        <p:blipFill>
          <a:blip r:embed="rId3">
            <a:alphaModFix/>
          </a:blip>
          <a:stretch>
            <a:fillRect/>
          </a:stretch>
        </p:blipFill>
        <p:spPr>
          <a:xfrm>
            <a:off x="6157754" y="914879"/>
            <a:ext cx="2309625" cy="3470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31"/>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Emotional Healing</a:t>
            </a:r>
            <a:endParaRPr dirty="0"/>
          </a:p>
        </p:txBody>
      </p:sp>
      <p:sp>
        <p:nvSpPr>
          <p:cNvPr id="212" name="Google Shape;212;p31"/>
          <p:cNvSpPr txBox="1">
            <a:spLocks noGrp="1"/>
          </p:cNvSpPr>
          <p:nvPr>
            <p:ph type="body" idx="1"/>
          </p:nvPr>
        </p:nvSpPr>
        <p:spPr>
          <a:xfrm>
            <a:off x="544500" y="1452250"/>
            <a:ext cx="5099100" cy="3221400"/>
          </a:xfrm>
          <a:prstGeom prst="rect">
            <a:avLst/>
          </a:prstGeom>
        </p:spPr>
        <p:txBody>
          <a:bodyPr spcFirstLastPara="1" wrap="square" lIns="0" tIns="0" rIns="0" bIns="0" anchor="t" anchorCtr="0">
            <a:noAutofit/>
          </a:bodyPr>
          <a:lstStyle/>
          <a:p>
            <a:pPr marL="457200" lvl="0" indent="-368300" algn="l" rtl="0">
              <a:spcBef>
                <a:spcPts val="0"/>
              </a:spcBef>
              <a:spcAft>
                <a:spcPts val="0"/>
              </a:spcAft>
              <a:buClr>
                <a:srgbClr val="333333"/>
              </a:buClr>
              <a:buSzPts val="2200"/>
              <a:buFont typeface="Arial"/>
              <a:buChar char="●"/>
            </a:pPr>
            <a:r>
              <a:rPr lang="en" sz="2200">
                <a:solidFill>
                  <a:srgbClr val="333333"/>
                </a:solidFill>
                <a:highlight>
                  <a:schemeClr val="lt1"/>
                </a:highlight>
                <a:latin typeface="Arial"/>
                <a:ea typeface="Arial"/>
                <a:cs typeface="Arial"/>
                <a:sym typeface="Arial"/>
              </a:rPr>
              <a:t>Similar to an EMT, hotline volunteer or first responder,  you will learn how to offer an informed approach to “emotional” first aid. </a:t>
            </a:r>
            <a:br>
              <a:rPr lang="en" sz="2200">
                <a:solidFill>
                  <a:srgbClr val="333333"/>
                </a:solidFill>
                <a:highlight>
                  <a:schemeClr val="lt1"/>
                </a:highlight>
                <a:latin typeface="Arial"/>
                <a:ea typeface="Arial"/>
                <a:cs typeface="Arial"/>
                <a:sym typeface="Arial"/>
              </a:rPr>
            </a:br>
            <a:endParaRPr sz="2200" dirty="0">
              <a:solidFill>
                <a:srgbClr val="333333"/>
              </a:solidFill>
              <a:highlight>
                <a:schemeClr val="lt1"/>
              </a:highlight>
              <a:latin typeface="Arial"/>
              <a:ea typeface="Arial"/>
              <a:cs typeface="Arial"/>
              <a:sym typeface="Arial"/>
            </a:endParaRPr>
          </a:p>
          <a:p>
            <a:pPr marL="457200" lvl="0" indent="-368300" algn="l" rtl="0">
              <a:spcBef>
                <a:spcPts val="0"/>
              </a:spcBef>
              <a:spcAft>
                <a:spcPts val="0"/>
              </a:spcAft>
              <a:buClr>
                <a:srgbClr val="333333"/>
              </a:buClr>
              <a:buSzPts val="2200"/>
              <a:buFont typeface="Arial"/>
              <a:buChar char="●"/>
            </a:pPr>
            <a:r>
              <a:rPr lang="en" sz="2200">
                <a:solidFill>
                  <a:srgbClr val="333333"/>
                </a:solidFill>
                <a:highlight>
                  <a:schemeClr val="lt1"/>
                </a:highlight>
                <a:latin typeface="Arial"/>
                <a:ea typeface="Arial"/>
                <a:cs typeface="Arial"/>
                <a:sym typeface="Arial"/>
              </a:rPr>
              <a:t>Empathy and compassion are the two most powerful tools in healing trauma.  </a:t>
            </a:r>
            <a:endParaRPr dirty="0"/>
          </a:p>
        </p:txBody>
      </p:sp>
      <p:pic>
        <p:nvPicPr>
          <p:cNvPr id="213" name="Google Shape;213;p31"/>
          <p:cNvPicPr preferRelativeResize="0"/>
          <p:nvPr/>
        </p:nvPicPr>
        <p:blipFill>
          <a:blip r:embed="rId3">
            <a:alphaModFix/>
          </a:blip>
          <a:stretch>
            <a:fillRect/>
          </a:stretch>
        </p:blipFill>
        <p:spPr>
          <a:xfrm>
            <a:off x="6038625" y="613375"/>
            <a:ext cx="2466975" cy="1847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Disclaimer</a:t>
            </a:r>
            <a:endParaRPr dirty="0"/>
          </a:p>
        </p:txBody>
      </p:sp>
      <p:sp>
        <p:nvSpPr>
          <p:cNvPr id="219" name="Google Shape;219;p32"/>
          <p:cNvSpPr txBox="1">
            <a:spLocks noGrp="1"/>
          </p:cNvSpPr>
          <p:nvPr>
            <p:ph type="body" idx="1"/>
          </p:nvPr>
        </p:nvSpPr>
        <p:spPr>
          <a:xfrm>
            <a:off x="582150" y="1274025"/>
            <a:ext cx="4482900" cy="3221400"/>
          </a:xfrm>
          <a:prstGeom prst="rect">
            <a:avLst/>
          </a:prstGeom>
        </p:spPr>
        <p:txBody>
          <a:bodyPr spcFirstLastPara="1" wrap="square" lIns="0" tIns="0" rIns="0" bIns="0" anchor="t" anchorCtr="0">
            <a:noAutofit/>
          </a:bodyPr>
          <a:lstStyle/>
          <a:p>
            <a:pPr marL="457200" lvl="0" indent="-381000" algn="l" rtl="0">
              <a:lnSpc>
                <a:spcPct val="115000"/>
              </a:lnSpc>
              <a:spcBef>
                <a:spcPts val="0"/>
              </a:spcBef>
              <a:spcAft>
                <a:spcPts val="0"/>
              </a:spcAft>
              <a:buClr>
                <a:srgbClr val="333333"/>
              </a:buClr>
              <a:buSzPts val="2400"/>
              <a:buFont typeface="Arial"/>
              <a:buChar char="●"/>
            </a:pPr>
            <a:r>
              <a:rPr lang="en">
                <a:solidFill>
                  <a:srgbClr val="333333"/>
                </a:solidFill>
                <a:highlight>
                  <a:srgbClr val="FFFFFF"/>
                </a:highlight>
                <a:latin typeface="Arial"/>
                <a:ea typeface="Arial"/>
                <a:cs typeface="Arial"/>
                <a:sym typeface="Arial"/>
              </a:rPr>
              <a:t>We do not aim to diagnose and treat physical illness.</a:t>
            </a:r>
            <a:br>
              <a:rPr lang="en">
                <a:solidFill>
                  <a:srgbClr val="333333"/>
                </a:solidFill>
                <a:highlight>
                  <a:srgbClr val="FFFFFF"/>
                </a:highlight>
                <a:latin typeface="Arial"/>
                <a:ea typeface="Arial"/>
                <a:cs typeface="Arial"/>
                <a:sym typeface="Arial"/>
              </a:rPr>
            </a:br>
            <a:endParaRPr dirty="0">
              <a:solidFill>
                <a:srgbClr val="333333"/>
              </a:solidFill>
              <a:highlight>
                <a:srgbClr val="FFFFFF"/>
              </a:highlight>
              <a:latin typeface="Arial"/>
              <a:ea typeface="Arial"/>
              <a:cs typeface="Arial"/>
              <a:sym typeface="Arial"/>
            </a:endParaRPr>
          </a:p>
          <a:p>
            <a:pPr marL="457200" lvl="0" indent="-381000" algn="l" rtl="0">
              <a:lnSpc>
                <a:spcPct val="115000"/>
              </a:lnSpc>
              <a:spcBef>
                <a:spcPts val="0"/>
              </a:spcBef>
              <a:spcAft>
                <a:spcPts val="0"/>
              </a:spcAft>
              <a:buClr>
                <a:srgbClr val="333333"/>
              </a:buClr>
              <a:buSzPts val="2400"/>
              <a:buFont typeface="Arial"/>
              <a:buChar char="●"/>
            </a:pPr>
            <a:r>
              <a:rPr lang="en">
                <a:solidFill>
                  <a:srgbClr val="333333"/>
                </a:solidFill>
                <a:highlight>
                  <a:srgbClr val="FFFFFF"/>
                </a:highlight>
                <a:latin typeface="Arial"/>
                <a:ea typeface="Arial"/>
                <a:cs typeface="Arial"/>
                <a:sym typeface="Arial"/>
              </a:rPr>
              <a:t>Clients should always first consult with a physician before treating any psychosomatic pain. </a:t>
            </a:r>
            <a:endParaRPr dirty="0">
              <a:solidFill>
                <a:srgbClr val="333333"/>
              </a:solidFill>
              <a:highlight>
                <a:srgbClr val="FFFFFF"/>
              </a:highlight>
              <a:latin typeface="Arial"/>
              <a:ea typeface="Arial"/>
              <a:cs typeface="Arial"/>
              <a:sym typeface="Arial"/>
            </a:endParaRPr>
          </a:p>
        </p:txBody>
      </p:sp>
      <p:pic>
        <p:nvPicPr>
          <p:cNvPr id="221" name="Google Shape;221;p32"/>
          <p:cNvPicPr preferRelativeResize="0"/>
          <p:nvPr/>
        </p:nvPicPr>
        <p:blipFill>
          <a:blip r:embed="rId3">
            <a:alphaModFix/>
          </a:blip>
          <a:stretch>
            <a:fillRect/>
          </a:stretch>
        </p:blipFill>
        <p:spPr>
          <a:xfrm>
            <a:off x="5359375" y="564850"/>
            <a:ext cx="3314700" cy="1381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Referring </a:t>
            </a:r>
            <a:endParaRPr dirty="0"/>
          </a:p>
        </p:txBody>
      </p:sp>
      <p:sp>
        <p:nvSpPr>
          <p:cNvPr id="227" name="Google Shape;227;p33"/>
          <p:cNvSpPr txBox="1">
            <a:spLocks noGrp="1"/>
          </p:cNvSpPr>
          <p:nvPr>
            <p:ph type="body" idx="1"/>
          </p:nvPr>
        </p:nvSpPr>
        <p:spPr>
          <a:xfrm>
            <a:off x="308625" y="766513"/>
            <a:ext cx="5830800" cy="32214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endParaRPr sz="2200" dirty="0">
              <a:solidFill>
                <a:srgbClr val="333333"/>
              </a:solidFill>
              <a:highlight>
                <a:srgbClr val="FFFFFF"/>
              </a:highlight>
              <a:latin typeface="Arial"/>
              <a:ea typeface="Arial"/>
              <a:cs typeface="Arial"/>
              <a:sym typeface="Arial"/>
            </a:endParaRPr>
          </a:p>
          <a:p>
            <a:pPr marL="457200" lvl="0" indent="-381000" algn="l" rtl="0">
              <a:spcBef>
                <a:spcPts val="1200"/>
              </a:spcBef>
              <a:spcAft>
                <a:spcPts val="0"/>
              </a:spcAft>
              <a:buClr>
                <a:srgbClr val="333333"/>
              </a:buClr>
              <a:buSzPts val="2400"/>
              <a:buFont typeface="Arial"/>
              <a:buChar char="●"/>
            </a:pPr>
            <a:r>
              <a:rPr lang="en">
                <a:solidFill>
                  <a:srgbClr val="333333"/>
                </a:solidFill>
                <a:highlight>
                  <a:schemeClr val="lt1"/>
                </a:highlight>
                <a:latin typeface="Arial"/>
                <a:ea typeface="Arial"/>
                <a:cs typeface="Arial"/>
                <a:sym typeface="Arial"/>
              </a:rPr>
              <a:t>Be open and direct with clients when informing them about your training.</a:t>
            </a:r>
            <a:br>
              <a:rPr lang="en">
                <a:solidFill>
                  <a:srgbClr val="333333"/>
                </a:solidFill>
                <a:highlight>
                  <a:schemeClr val="lt1"/>
                </a:highlight>
                <a:latin typeface="Arial"/>
                <a:ea typeface="Arial"/>
                <a:cs typeface="Arial"/>
                <a:sym typeface="Arial"/>
              </a:rPr>
            </a:br>
            <a:endParaRPr dirty="0">
              <a:solidFill>
                <a:srgbClr val="333333"/>
              </a:solidFill>
              <a:highlight>
                <a:schemeClr val="lt1"/>
              </a:highlight>
              <a:latin typeface="Arial"/>
              <a:ea typeface="Arial"/>
              <a:cs typeface="Arial"/>
              <a:sym typeface="Arial"/>
            </a:endParaRPr>
          </a:p>
          <a:p>
            <a:pPr marL="457200" lvl="0" indent="-381000" algn="l" rtl="0">
              <a:spcBef>
                <a:spcPts val="0"/>
              </a:spcBef>
              <a:spcAft>
                <a:spcPts val="0"/>
              </a:spcAft>
              <a:buClr>
                <a:srgbClr val="333333"/>
              </a:buClr>
              <a:buSzPts val="2400"/>
              <a:buFont typeface="Arial"/>
              <a:buChar char="●"/>
            </a:pPr>
            <a:r>
              <a:rPr lang="en">
                <a:solidFill>
                  <a:srgbClr val="333333"/>
                </a:solidFill>
                <a:highlight>
                  <a:schemeClr val="lt1"/>
                </a:highlight>
                <a:latin typeface="Arial"/>
                <a:ea typeface="Arial"/>
                <a:cs typeface="Arial"/>
                <a:sym typeface="Arial"/>
              </a:rPr>
              <a:t>When in doubt, ask for supervision and advice, or refer to licensed professionals. </a:t>
            </a:r>
            <a:endParaRPr dirty="0">
              <a:solidFill>
                <a:srgbClr val="333333"/>
              </a:solidFill>
              <a:highlight>
                <a:srgbClr val="FFFFFF"/>
              </a:highlight>
              <a:latin typeface="Arial"/>
              <a:ea typeface="Arial"/>
              <a:cs typeface="Arial"/>
              <a:sym typeface="Arial"/>
            </a:endParaRPr>
          </a:p>
          <a:p>
            <a:pPr marL="0" lvl="0" indent="0" algn="l" rtl="0">
              <a:lnSpc>
                <a:spcPct val="115000"/>
              </a:lnSpc>
              <a:spcBef>
                <a:spcPts val="1200"/>
              </a:spcBef>
              <a:spcAft>
                <a:spcPts val="0"/>
              </a:spcAft>
              <a:buNone/>
            </a:pPr>
            <a:endParaRPr dirty="0">
              <a:solidFill>
                <a:srgbClr val="333333"/>
              </a:solidFill>
              <a:highlight>
                <a:srgbClr val="FFFFFF"/>
              </a:highlight>
              <a:latin typeface="Arial"/>
              <a:ea typeface="Arial"/>
              <a:cs typeface="Arial"/>
              <a:sym typeface="Arial"/>
            </a:endParaRPr>
          </a:p>
          <a:p>
            <a:pPr marL="457200" lvl="0" indent="0" algn="l" rtl="0">
              <a:lnSpc>
                <a:spcPct val="115000"/>
              </a:lnSpc>
              <a:spcBef>
                <a:spcPts val="1200"/>
              </a:spcBef>
              <a:spcAft>
                <a:spcPts val="1200"/>
              </a:spcAft>
              <a:buNone/>
            </a:pPr>
            <a:endParaRPr sz="2200" dirty="0">
              <a:solidFill>
                <a:srgbClr val="333333"/>
              </a:solidFill>
              <a:highlight>
                <a:srgbClr val="FFFFFF"/>
              </a:highlight>
              <a:latin typeface="Arial"/>
              <a:ea typeface="Arial"/>
              <a:cs typeface="Arial"/>
              <a:sym typeface="Arial"/>
            </a:endParaRPr>
          </a:p>
        </p:txBody>
      </p:sp>
      <p:sp>
        <p:nvSpPr>
          <p:cNvPr id="228" name="Google Shape;228;p33"/>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dirty="0"/>
          </a:p>
        </p:txBody>
      </p:sp>
      <p:pic>
        <p:nvPicPr>
          <p:cNvPr id="229" name="Google Shape;229;p33"/>
          <p:cNvPicPr preferRelativeResize="0"/>
          <p:nvPr/>
        </p:nvPicPr>
        <p:blipFill>
          <a:blip r:embed="rId3">
            <a:alphaModFix/>
          </a:blip>
          <a:stretch>
            <a:fillRect/>
          </a:stretch>
        </p:blipFill>
        <p:spPr>
          <a:xfrm>
            <a:off x="6182900" y="766525"/>
            <a:ext cx="2491175" cy="1395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Referring Out </a:t>
            </a:r>
            <a:endParaRPr dirty="0"/>
          </a:p>
        </p:txBody>
      </p:sp>
      <p:sp>
        <p:nvSpPr>
          <p:cNvPr id="235" name="Google Shape;235;p34"/>
          <p:cNvSpPr txBox="1">
            <a:spLocks noGrp="1"/>
          </p:cNvSpPr>
          <p:nvPr>
            <p:ph type="body" idx="1"/>
          </p:nvPr>
        </p:nvSpPr>
        <p:spPr>
          <a:xfrm>
            <a:off x="546650" y="1139575"/>
            <a:ext cx="4967400" cy="3221400"/>
          </a:xfrm>
          <a:prstGeom prst="rect">
            <a:avLst/>
          </a:prstGeom>
        </p:spPr>
        <p:txBody>
          <a:bodyPr spcFirstLastPara="1" wrap="square" lIns="0" tIns="0" rIns="0" bIns="0" anchor="t" anchorCtr="0">
            <a:noAutofit/>
          </a:bodyPr>
          <a:lstStyle/>
          <a:p>
            <a:pPr marL="457200" lvl="0" indent="-361950" algn="l" rtl="0">
              <a:lnSpc>
                <a:spcPct val="115000"/>
              </a:lnSpc>
              <a:spcBef>
                <a:spcPts val="0"/>
              </a:spcBef>
              <a:spcAft>
                <a:spcPts val="0"/>
              </a:spcAft>
              <a:buClr>
                <a:srgbClr val="333333"/>
              </a:buClr>
              <a:buSzPts val="2100"/>
              <a:buFont typeface="Arial"/>
              <a:buChar char="●"/>
            </a:pPr>
            <a:r>
              <a:rPr lang="en" sz="2100">
                <a:solidFill>
                  <a:srgbClr val="333333"/>
                </a:solidFill>
                <a:highlight>
                  <a:srgbClr val="FFFFFF"/>
                </a:highlight>
                <a:latin typeface="Arial"/>
                <a:ea typeface="Arial"/>
                <a:cs typeface="Arial"/>
                <a:sym typeface="Arial"/>
              </a:rPr>
              <a:t>Cases of sexual abuse, severe trauma (PTSD), significant depression/anxiety or suicidal ideation must be referred to a licensed mental health professional/physician etc. </a:t>
            </a:r>
            <a:br>
              <a:rPr lang="en" sz="2100">
                <a:solidFill>
                  <a:srgbClr val="333333"/>
                </a:solidFill>
                <a:highlight>
                  <a:srgbClr val="FFFFFF"/>
                </a:highlight>
                <a:latin typeface="Arial"/>
                <a:ea typeface="Arial"/>
                <a:cs typeface="Arial"/>
                <a:sym typeface="Arial"/>
              </a:rPr>
            </a:br>
            <a:endParaRPr sz="2100" dirty="0">
              <a:solidFill>
                <a:srgbClr val="333333"/>
              </a:solidFill>
              <a:highlight>
                <a:srgbClr val="FFFFFF"/>
              </a:highlight>
              <a:latin typeface="Arial"/>
              <a:ea typeface="Arial"/>
              <a:cs typeface="Arial"/>
              <a:sym typeface="Arial"/>
            </a:endParaRPr>
          </a:p>
          <a:p>
            <a:pPr marL="457200" lvl="0" indent="-361950" algn="l" rtl="0">
              <a:lnSpc>
                <a:spcPct val="115000"/>
              </a:lnSpc>
              <a:spcBef>
                <a:spcPts val="0"/>
              </a:spcBef>
              <a:spcAft>
                <a:spcPts val="0"/>
              </a:spcAft>
              <a:buClr>
                <a:srgbClr val="333333"/>
              </a:buClr>
              <a:buSzPts val="2100"/>
              <a:buFont typeface="Arial"/>
              <a:buChar char="●"/>
            </a:pPr>
            <a:r>
              <a:rPr lang="en" sz="2100">
                <a:solidFill>
                  <a:srgbClr val="333333"/>
                </a:solidFill>
                <a:highlight>
                  <a:srgbClr val="FFFFFF"/>
                </a:highlight>
                <a:latin typeface="Arial"/>
                <a:ea typeface="Arial"/>
                <a:cs typeface="Arial"/>
                <a:sym typeface="Arial"/>
              </a:rPr>
              <a:t>Finally, if people feel overwhelming sensations of rage or helplessness they should be referred to a mental health professional.</a:t>
            </a:r>
            <a:endParaRPr sz="2100" dirty="0">
              <a:solidFill>
                <a:srgbClr val="333333"/>
              </a:solidFill>
              <a:highlight>
                <a:srgbClr val="FFFFFF"/>
              </a:highlight>
              <a:latin typeface="Arial"/>
              <a:ea typeface="Arial"/>
              <a:cs typeface="Arial"/>
              <a:sym typeface="Arial"/>
            </a:endParaRPr>
          </a:p>
          <a:p>
            <a:pPr marL="457200" lvl="0" indent="0" algn="l" rtl="0">
              <a:lnSpc>
                <a:spcPct val="115000"/>
              </a:lnSpc>
              <a:spcBef>
                <a:spcPts val="1200"/>
              </a:spcBef>
              <a:spcAft>
                <a:spcPts val="1200"/>
              </a:spcAft>
              <a:buNone/>
            </a:pPr>
            <a:endParaRPr sz="2200" dirty="0">
              <a:solidFill>
                <a:srgbClr val="333333"/>
              </a:solidFill>
              <a:highlight>
                <a:srgbClr val="FFFFFF"/>
              </a:highlight>
              <a:latin typeface="Arial"/>
              <a:ea typeface="Arial"/>
              <a:cs typeface="Arial"/>
              <a:sym typeface="Arial"/>
            </a:endParaRPr>
          </a:p>
        </p:txBody>
      </p:sp>
      <p:sp>
        <p:nvSpPr>
          <p:cNvPr id="236" name="Google Shape;236;p34"/>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18</a:t>
            </a:fld>
            <a:endParaRPr dirty="0"/>
          </a:p>
        </p:txBody>
      </p:sp>
      <p:pic>
        <p:nvPicPr>
          <p:cNvPr id="237" name="Google Shape;237;p34"/>
          <p:cNvPicPr preferRelativeResize="0"/>
          <p:nvPr/>
        </p:nvPicPr>
        <p:blipFill>
          <a:blip r:embed="rId3">
            <a:alphaModFix/>
          </a:blip>
          <a:stretch>
            <a:fillRect/>
          </a:stretch>
        </p:blipFill>
        <p:spPr>
          <a:xfrm>
            <a:off x="5933350" y="698300"/>
            <a:ext cx="2619375" cy="1743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Research vs Mesearch</a:t>
            </a:r>
            <a:endParaRPr dirty="0"/>
          </a:p>
        </p:txBody>
      </p:sp>
      <p:sp>
        <p:nvSpPr>
          <p:cNvPr id="243" name="Google Shape;243;p35"/>
          <p:cNvSpPr txBox="1">
            <a:spLocks noGrp="1"/>
          </p:cNvSpPr>
          <p:nvPr>
            <p:ph type="body" idx="1"/>
          </p:nvPr>
        </p:nvSpPr>
        <p:spPr>
          <a:xfrm>
            <a:off x="533625" y="1249775"/>
            <a:ext cx="4838700" cy="3221400"/>
          </a:xfrm>
          <a:prstGeom prst="rect">
            <a:avLst/>
          </a:prstGeom>
        </p:spPr>
        <p:txBody>
          <a:bodyPr spcFirstLastPara="1" wrap="square" lIns="0" tIns="0" rIns="0" bIns="0" anchor="t" anchorCtr="0">
            <a:noAutofit/>
          </a:bodyPr>
          <a:lstStyle/>
          <a:p>
            <a:pPr marL="457200" lvl="0" indent="-368300" algn="l" rtl="0">
              <a:lnSpc>
                <a:spcPct val="115000"/>
              </a:lnSpc>
              <a:spcBef>
                <a:spcPts val="0"/>
              </a:spcBef>
              <a:spcAft>
                <a:spcPts val="0"/>
              </a:spcAft>
              <a:buClr>
                <a:srgbClr val="333333"/>
              </a:buClr>
              <a:buSzPts val="2200"/>
              <a:buFont typeface="Arial"/>
              <a:buChar char="●"/>
            </a:pPr>
            <a:r>
              <a:rPr lang="en" sz="2200" dirty="0">
                <a:solidFill>
                  <a:srgbClr val="333333"/>
                </a:solidFill>
                <a:highlight>
                  <a:srgbClr val="FFFFFF"/>
                </a:highlight>
                <a:latin typeface="Arial"/>
                <a:ea typeface="Arial"/>
                <a:cs typeface="Arial"/>
                <a:sym typeface="Arial"/>
              </a:rPr>
              <a:t>We will be presenting a neuroscientific perspective on trauma and pain. </a:t>
            </a:r>
            <a:endParaRPr sz="2200" dirty="0">
              <a:solidFill>
                <a:srgbClr val="333333"/>
              </a:solidFill>
              <a:highlight>
                <a:srgbClr val="FFFFFF"/>
              </a:highlight>
              <a:latin typeface="Arial"/>
              <a:ea typeface="Arial"/>
              <a:cs typeface="Arial"/>
              <a:sym typeface="Arial"/>
            </a:endParaRPr>
          </a:p>
          <a:p>
            <a:pPr marL="457200" lvl="0" indent="-368300" algn="l" rtl="0">
              <a:lnSpc>
                <a:spcPct val="115000"/>
              </a:lnSpc>
              <a:spcBef>
                <a:spcPts val="0"/>
              </a:spcBef>
              <a:spcAft>
                <a:spcPts val="0"/>
              </a:spcAft>
              <a:buClr>
                <a:srgbClr val="333333"/>
              </a:buClr>
              <a:buSzPts val="2200"/>
              <a:buFont typeface="Arial"/>
              <a:buChar char="●"/>
            </a:pPr>
            <a:r>
              <a:rPr lang="en" sz="2200" dirty="0">
                <a:solidFill>
                  <a:srgbClr val="333333"/>
                </a:solidFill>
                <a:highlight>
                  <a:srgbClr val="FFFFFF"/>
                </a:highlight>
                <a:latin typeface="Arial"/>
                <a:ea typeface="Arial"/>
                <a:cs typeface="Arial"/>
                <a:sym typeface="Arial"/>
              </a:rPr>
              <a:t>In order to treat trauma, it is important to explore and help heal your own traumas.</a:t>
            </a:r>
            <a:endParaRPr sz="2200" dirty="0">
              <a:solidFill>
                <a:srgbClr val="333333"/>
              </a:solidFill>
              <a:highlight>
                <a:srgbClr val="FFFFFF"/>
              </a:highlight>
              <a:latin typeface="Arial"/>
              <a:ea typeface="Arial"/>
              <a:cs typeface="Arial"/>
              <a:sym typeface="Arial"/>
            </a:endParaRPr>
          </a:p>
          <a:p>
            <a:pPr marL="457200" lvl="0" indent="-368300" algn="l" rtl="0">
              <a:lnSpc>
                <a:spcPct val="115000"/>
              </a:lnSpc>
              <a:spcBef>
                <a:spcPts val="0"/>
              </a:spcBef>
              <a:spcAft>
                <a:spcPts val="0"/>
              </a:spcAft>
              <a:buClr>
                <a:srgbClr val="333333"/>
              </a:buClr>
              <a:buSzPts val="2200"/>
              <a:buFont typeface="Arial"/>
              <a:buChar char="●"/>
            </a:pPr>
            <a:r>
              <a:rPr lang="en" sz="2200" dirty="0">
                <a:solidFill>
                  <a:srgbClr val="333333"/>
                </a:solidFill>
                <a:highlight>
                  <a:srgbClr val="FFFFFF"/>
                </a:highlight>
                <a:latin typeface="Arial"/>
                <a:ea typeface="Arial"/>
                <a:cs typeface="Arial"/>
                <a:sym typeface="Arial"/>
              </a:rPr>
              <a:t>Each class will present exercises and homework for self-exploration.</a:t>
            </a:r>
          </a:p>
          <a:p>
            <a:pPr marL="88900" lvl="0" indent="0" algn="l" rtl="0">
              <a:lnSpc>
                <a:spcPct val="115000"/>
              </a:lnSpc>
              <a:spcBef>
                <a:spcPts val="0"/>
              </a:spcBef>
              <a:spcAft>
                <a:spcPts val="0"/>
              </a:spcAft>
              <a:buClr>
                <a:srgbClr val="333333"/>
              </a:buClr>
              <a:buSzPts val="2200"/>
              <a:buNone/>
            </a:pPr>
            <a:endParaRPr lang="en-US" sz="1600" dirty="0">
              <a:solidFill>
                <a:srgbClr val="333333"/>
              </a:solidFill>
              <a:highlight>
                <a:srgbClr val="FFFFFF"/>
              </a:highlight>
              <a:latin typeface="Arial"/>
              <a:ea typeface="Arial"/>
              <a:cs typeface="Arial"/>
              <a:sym typeface="Arial"/>
            </a:endParaRPr>
          </a:p>
          <a:p>
            <a:pPr marL="88900" lvl="0" indent="0" algn="l" rtl="0">
              <a:lnSpc>
                <a:spcPct val="115000"/>
              </a:lnSpc>
              <a:spcBef>
                <a:spcPts val="0"/>
              </a:spcBef>
              <a:spcAft>
                <a:spcPts val="0"/>
              </a:spcAft>
              <a:buClr>
                <a:srgbClr val="333333"/>
              </a:buClr>
              <a:buSzPts val="2200"/>
              <a:buNone/>
            </a:pPr>
            <a:r>
              <a:rPr lang="en-US" sz="1600" dirty="0">
                <a:solidFill>
                  <a:srgbClr val="333333"/>
                </a:solidFill>
                <a:highlight>
                  <a:srgbClr val="FFFFFF"/>
                </a:highlight>
                <a:latin typeface="Arial"/>
                <a:ea typeface="Arial"/>
                <a:cs typeface="Arial"/>
                <a:sym typeface="Arial"/>
              </a:rPr>
              <a:t>     </a:t>
            </a:r>
            <a:r>
              <a:rPr lang="en" sz="1600" dirty="0">
                <a:solidFill>
                  <a:srgbClr val="333333"/>
                </a:solidFill>
                <a:highlight>
                  <a:srgbClr val="FFFFFF"/>
                </a:highlight>
                <a:latin typeface="Arial"/>
                <a:ea typeface="Arial"/>
                <a:cs typeface="Arial"/>
                <a:sym typeface="Arial"/>
              </a:rPr>
              <a:t> www.</a:t>
            </a:r>
            <a:r>
              <a:rPr lang="en-US" sz="1600" dirty="0">
                <a:solidFill>
                  <a:srgbClr val="333333"/>
                </a:solidFill>
                <a:highlight>
                  <a:srgbClr val="FFFFFF"/>
                </a:highlight>
                <a:latin typeface="Arial"/>
                <a:ea typeface="Arial"/>
                <a:cs typeface="Arial"/>
                <a:sym typeface="Arial"/>
              </a:rPr>
              <a:t>torahpsychology.org/mindbodyresources</a:t>
            </a:r>
            <a:endParaRPr sz="1600" dirty="0">
              <a:solidFill>
                <a:srgbClr val="333333"/>
              </a:solidFill>
              <a:highlight>
                <a:srgbClr val="FFFFFF"/>
              </a:highlight>
              <a:latin typeface="Arial"/>
              <a:ea typeface="Arial"/>
              <a:cs typeface="Arial"/>
              <a:sym typeface="Arial"/>
            </a:endParaRPr>
          </a:p>
          <a:p>
            <a:pPr marL="0" lvl="0" indent="0" algn="l" rtl="0">
              <a:lnSpc>
                <a:spcPct val="115000"/>
              </a:lnSpc>
              <a:spcBef>
                <a:spcPts val="1200"/>
              </a:spcBef>
              <a:spcAft>
                <a:spcPts val="1200"/>
              </a:spcAft>
              <a:buNone/>
            </a:pPr>
            <a:endParaRPr sz="2000" dirty="0">
              <a:solidFill>
                <a:srgbClr val="333333"/>
              </a:solidFill>
              <a:highlight>
                <a:srgbClr val="FFFFFF"/>
              </a:highlight>
              <a:latin typeface="Arial"/>
              <a:ea typeface="Arial"/>
              <a:cs typeface="Arial"/>
              <a:sym typeface="Arial"/>
            </a:endParaRPr>
          </a:p>
        </p:txBody>
      </p:sp>
      <p:sp>
        <p:nvSpPr>
          <p:cNvPr id="244" name="Google Shape;244;p35"/>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dirty="0"/>
          </a:p>
        </p:txBody>
      </p:sp>
      <p:pic>
        <p:nvPicPr>
          <p:cNvPr id="245" name="Google Shape;245;p35"/>
          <p:cNvPicPr preferRelativeResize="0"/>
          <p:nvPr/>
        </p:nvPicPr>
        <p:blipFill>
          <a:blip r:embed="rId3">
            <a:alphaModFix/>
          </a:blip>
          <a:stretch>
            <a:fillRect/>
          </a:stretch>
        </p:blipFill>
        <p:spPr>
          <a:xfrm>
            <a:off x="5561775" y="592075"/>
            <a:ext cx="3363450" cy="3348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6000"/>
              <a:t>Hello!</a:t>
            </a:r>
            <a:endParaRPr sz="6000" dirty="0"/>
          </a:p>
        </p:txBody>
      </p:sp>
      <p:sp>
        <p:nvSpPr>
          <p:cNvPr id="107" name="Google Shape;107;p18"/>
          <p:cNvSpPr txBox="1">
            <a:spLocks noGrp="1"/>
          </p:cNvSpPr>
          <p:nvPr>
            <p:ph type="body" idx="1"/>
          </p:nvPr>
        </p:nvSpPr>
        <p:spPr>
          <a:xfrm>
            <a:off x="469825" y="1452250"/>
            <a:ext cx="3963000" cy="3221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900" b="1"/>
              <a:t>Rabbi Daniel Schonbuch, MA, LMFT</a:t>
            </a:r>
            <a:endParaRPr sz="2900" b="1" dirty="0"/>
          </a:p>
          <a:p>
            <a:pPr marL="0" lvl="0" indent="0" algn="l" rtl="0">
              <a:spcBef>
                <a:spcPts val="600"/>
              </a:spcBef>
              <a:spcAft>
                <a:spcPts val="0"/>
              </a:spcAft>
              <a:buNone/>
            </a:pPr>
            <a:endParaRPr sz="2900" b="1" dirty="0"/>
          </a:p>
          <a:p>
            <a:pPr marL="0" lvl="0" indent="0" algn="l" rtl="0">
              <a:spcBef>
                <a:spcPts val="600"/>
              </a:spcBef>
              <a:spcAft>
                <a:spcPts val="0"/>
              </a:spcAft>
              <a:buNone/>
            </a:pPr>
            <a:r>
              <a:rPr lang="en" sz="2000" b="1"/>
              <a:t>Licensed Marriage and Family Therapist</a:t>
            </a:r>
            <a:endParaRPr sz="2000" b="1" dirty="0"/>
          </a:p>
          <a:p>
            <a:pPr marL="0" lvl="0" indent="0" algn="l" rtl="0">
              <a:spcBef>
                <a:spcPts val="600"/>
              </a:spcBef>
              <a:spcAft>
                <a:spcPts val="0"/>
              </a:spcAft>
              <a:buNone/>
            </a:pPr>
            <a:endParaRPr sz="2300" b="1" dirty="0"/>
          </a:p>
          <a:p>
            <a:pPr marL="0" lvl="0" indent="0" algn="l" rtl="0">
              <a:spcBef>
                <a:spcPts val="600"/>
              </a:spcBef>
              <a:spcAft>
                <a:spcPts val="0"/>
              </a:spcAft>
              <a:buNone/>
            </a:pPr>
            <a:endParaRPr sz="3200" b="1" dirty="0"/>
          </a:p>
          <a:p>
            <a:pPr marL="0" lvl="0" indent="0" algn="l" rtl="0">
              <a:spcBef>
                <a:spcPts val="600"/>
              </a:spcBef>
              <a:spcAft>
                <a:spcPts val="0"/>
              </a:spcAft>
              <a:buClr>
                <a:schemeClr val="dk1"/>
              </a:buClr>
              <a:buSzPts val="1100"/>
              <a:buFont typeface="Arial"/>
              <a:buNone/>
            </a:pPr>
            <a:endParaRPr sz="3600" b="1" dirty="0"/>
          </a:p>
        </p:txBody>
      </p:sp>
      <p:pic>
        <p:nvPicPr>
          <p:cNvPr id="109" name="Google Shape;109;p18"/>
          <p:cNvPicPr preferRelativeResize="0"/>
          <p:nvPr/>
        </p:nvPicPr>
        <p:blipFill>
          <a:blip r:embed="rId3">
            <a:alphaModFix/>
          </a:blip>
          <a:stretch>
            <a:fillRect/>
          </a:stretch>
        </p:blipFill>
        <p:spPr>
          <a:xfrm>
            <a:off x="4899550" y="1215775"/>
            <a:ext cx="3660422" cy="244027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pic>
        <p:nvPicPr>
          <p:cNvPr id="251" name="Google Shape;251;p36"/>
          <p:cNvPicPr preferRelativeResize="0"/>
          <p:nvPr/>
        </p:nvPicPr>
        <p:blipFill>
          <a:blip r:embed="rId3">
            <a:alphaModFix/>
          </a:blip>
          <a:stretch>
            <a:fillRect/>
          </a:stretch>
        </p:blipFill>
        <p:spPr>
          <a:xfrm>
            <a:off x="884250" y="1476100"/>
            <a:ext cx="3698975" cy="2770650"/>
          </a:xfrm>
          <a:prstGeom prst="rect">
            <a:avLst/>
          </a:prstGeom>
          <a:noFill/>
          <a:ln>
            <a:noFill/>
          </a:ln>
        </p:spPr>
      </p:pic>
      <p:pic>
        <p:nvPicPr>
          <p:cNvPr id="252" name="Google Shape;252;p36"/>
          <p:cNvPicPr preferRelativeResize="0"/>
          <p:nvPr/>
        </p:nvPicPr>
        <p:blipFill>
          <a:blip r:embed="rId4">
            <a:alphaModFix/>
          </a:blip>
          <a:stretch>
            <a:fillRect/>
          </a:stretch>
        </p:blipFill>
        <p:spPr>
          <a:xfrm>
            <a:off x="5340525" y="1399875"/>
            <a:ext cx="2923075" cy="2923075"/>
          </a:xfrm>
          <a:prstGeom prst="rect">
            <a:avLst/>
          </a:prstGeom>
          <a:noFill/>
          <a:ln>
            <a:noFill/>
          </a:ln>
        </p:spPr>
      </p:pic>
      <p:sp>
        <p:nvSpPr>
          <p:cNvPr id="253" name="Google Shape;253;p36"/>
          <p:cNvSpPr txBox="1"/>
          <p:nvPr/>
        </p:nvSpPr>
        <p:spPr>
          <a:xfrm>
            <a:off x="1775250" y="368450"/>
            <a:ext cx="58269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a:latin typeface="DM Sans"/>
                <a:ea typeface="DM Sans"/>
                <a:cs typeface="DM Sans"/>
                <a:sym typeface="DM Sans"/>
              </a:rPr>
              <a:t>Mind/Body/Soul Connection</a:t>
            </a:r>
            <a:endParaRPr sz="2900" dirty="0">
              <a:latin typeface="DM Sans"/>
              <a:ea typeface="DM Sans"/>
              <a:cs typeface="DM Sans"/>
              <a:sym typeface="DM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257"/>
        <p:cNvGrpSpPr/>
        <p:nvPr/>
      </p:nvGrpSpPr>
      <p:grpSpPr>
        <a:xfrm>
          <a:off x="0" y="0"/>
          <a:ext cx="0" cy="0"/>
          <a:chOff x="0" y="0"/>
          <a:chExt cx="0" cy="0"/>
        </a:xfrm>
      </p:grpSpPr>
      <p:sp>
        <p:nvSpPr>
          <p:cNvPr id="258" name="Google Shape;258;p37"/>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sp>
        <p:nvSpPr>
          <p:cNvPr id="259" name="Google Shape;259;p37"/>
          <p:cNvSpPr txBox="1"/>
          <p:nvPr/>
        </p:nvSpPr>
        <p:spPr>
          <a:xfrm>
            <a:off x="1164275" y="368450"/>
            <a:ext cx="71739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DM Sans"/>
                <a:ea typeface="DM Sans"/>
                <a:cs typeface="DM Sans"/>
                <a:sym typeface="DM Sans"/>
              </a:rPr>
              <a:t>Are you a Mind with a Body, or Body with a Mind?</a:t>
            </a:r>
            <a:endParaRPr sz="2400" dirty="0">
              <a:latin typeface="DM Sans"/>
              <a:ea typeface="DM Sans"/>
              <a:cs typeface="DM Sans"/>
              <a:sym typeface="DM Sans"/>
            </a:endParaRPr>
          </a:p>
        </p:txBody>
      </p:sp>
      <p:pic>
        <p:nvPicPr>
          <p:cNvPr id="260" name="Google Shape;260;p37" descr="Download a free audiobook and support TED-Ed's nonprofit mission: http://www.audible.com/teded&#10;&#10;Check out Cixin Liu's &quot;The Three Body Problem&quot;: https://shop.ed.ted.com/collections/ted-ed-book-recommendations/products/the-three-body-problem&#10;&#10;View full lesson: https://ed.ted.com/lessons/are-you-a-body-with-a-mind-or-a-mind-with-a-body-maryam-alimardani&#10;&#10;Our bodies – the physical, biological parts of us — and our minds — the thinking, conscious aspects — have a complicated, tangled relationship. Which one primarily defines you or your self? Are you a body with a mind or a mind with a body? Maryam Alimardani investigates. &#10;&#10;Lesson by Maryam Alimardani, directed by Ivana Bošnjak &amp; Thomas Johnson.&#10;&#10;Thank you so much to our patrons for your support! Without you this video would not be possible. &#10;Shooteram, Catherine Sverko, Nik Maier, Robert Sukosd, Mark Morris, Tamás Drávai, Adi V, Peter Liu, Hiroshi Uchiyama, Michal Salman, Julie Cummings-Debrot, Zayed Al Maktoum, Ka-Hei Law, Maya Toll, Javier Martinez Lorenzo, Aleksandar Srbinovski, Jose Mamattah, Mauro Pellegrini, Ricardo Rendon Cepeda, Renhe Ji, Andrés Melo Gámez." title="Are you a body with a mind or a mind with a body? - Maryam Alimardani">
            <a:hlinkClick r:id="rId3"/>
          </p:cNvPr>
          <p:cNvPicPr preferRelativeResize="0"/>
          <p:nvPr/>
        </p:nvPicPr>
        <p:blipFill>
          <a:blip r:embed="rId4">
            <a:alphaModFix/>
          </a:blip>
          <a:stretch>
            <a:fillRect/>
          </a:stretch>
        </p:blipFill>
        <p:spPr>
          <a:xfrm>
            <a:off x="2055775" y="985850"/>
            <a:ext cx="4651450" cy="3488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lin ang="5400012" scaled="0"/>
        </a:gradFill>
        <a:effectLst/>
      </p:bgPr>
    </p:bg>
    <p:spTree>
      <p:nvGrpSpPr>
        <p:cNvPr id="1" name="Shape 264"/>
        <p:cNvGrpSpPr/>
        <p:nvPr/>
      </p:nvGrpSpPr>
      <p:grpSpPr>
        <a:xfrm>
          <a:off x="0" y="0"/>
          <a:ext cx="0" cy="0"/>
          <a:chOff x="0" y="0"/>
          <a:chExt cx="0" cy="0"/>
        </a:xfrm>
      </p:grpSpPr>
      <p:sp>
        <p:nvSpPr>
          <p:cNvPr id="265" name="Google Shape;265;p38"/>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sp>
        <p:nvSpPr>
          <p:cNvPr id="266" name="Google Shape;266;p38"/>
          <p:cNvSpPr txBox="1"/>
          <p:nvPr/>
        </p:nvSpPr>
        <p:spPr>
          <a:xfrm>
            <a:off x="660200" y="514425"/>
            <a:ext cx="58269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DM Sans"/>
                <a:ea typeface="DM Sans"/>
                <a:cs typeface="DM Sans"/>
                <a:sym typeface="DM Sans"/>
              </a:rPr>
              <a:t>Is there a separation between body and mind?</a:t>
            </a:r>
            <a:endParaRPr sz="3200" dirty="0">
              <a:latin typeface="DM Sans"/>
              <a:ea typeface="DM Sans"/>
              <a:cs typeface="DM Sans"/>
              <a:sym typeface="DM Sans"/>
            </a:endParaRPr>
          </a:p>
        </p:txBody>
      </p:sp>
      <p:sp>
        <p:nvSpPr>
          <p:cNvPr id="267" name="Google Shape;267;p38"/>
          <p:cNvSpPr txBox="1"/>
          <p:nvPr/>
        </p:nvSpPr>
        <p:spPr>
          <a:xfrm>
            <a:off x="1042825" y="2062375"/>
            <a:ext cx="3950100" cy="193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DM Sans"/>
                <a:ea typeface="DM Sans"/>
                <a:cs typeface="DM Sans"/>
                <a:sym typeface="DM Sans"/>
              </a:rPr>
              <a:t>“I think, therefore I am.”</a:t>
            </a:r>
            <a:endParaRPr sz="2600" dirty="0">
              <a:latin typeface="DM Sans"/>
              <a:ea typeface="DM Sans"/>
              <a:cs typeface="DM Sans"/>
              <a:sym typeface="DM Sans"/>
            </a:endParaRPr>
          </a:p>
          <a:p>
            <a:pPr marL="0" lvl="0" indent="457200" algn="l" rtl="0">
              <a:spcBef>
                <a:spcPts val="0"/>
              </a:spcBef>
              <a:spcAft>
                <a:spcPts val="0"/>
              </a:spcAft>
              <a:buNone/>
            </a:pPr>
            <a:r>
              <a:rPr lang="en" sz="2600">
                <a:latin typeface="DM Sans"/>
                <a:ea typeface="DM Sans"/>
                <a:cs typeface="DM Sans"/>
                <a:sym typeface="DM Sans"/>
              </a:rPr>
              <a:t>                    </a:t>
            </a:r>
            <a:endParaRPr sz="2600" dirty="0">
              <a:latin typeface="DM Sans"/>
              <a:ea typeface="DM Sans"/>
              <a:cs typeface="DM Sans"/>
              <a:sym typeface="DM Sans"/>
            </a:endParaRPr>
          </a:p>
          <a:p>
            <a:pPr marL="0" lvl="0" indent="457200" algn="l" rtl="0">
              <a:spcBef>
                <a:spcPts val="0"/>
              </a:spcBef>
              <a:spcAft>
                <a:spcPts val="0"/>
              </a:spcAft>
              <a:buNone/>
            </a:pPr>
            <a:r>
              <a:rPr lang="en" sz="2600">
                <a:latin typeface="DM Sans"/>
                <a:ea typeface="DM Sans"/>
                <a:cs typeface="DM Sans"/>
                <a:sym typeface="DM Sans"/>
              </a:rPr>
              <a:t>                 Descartes </a:t>
            </a:r>
            <a:endParaRPr sz="2300" dirty="0">
              <a:latin typeface="DM Sans"/>
              <a:ea typeface="DM Sans"/>
              <a:cs typeface="DM Sans"/>
              <a:sym typeface="DM Sans"/>
            </a:endParaRPr>
          </a:p>
        </p:txBody>
      </p:sp>
      <p:pic>
        <p:nvPicPr>
          <p:cNvPr id="268" name="Google Shape;268;p38"/>
          <p:cNvPicPr preferRelativeResize="0"/>
          <p:nvPr/>
        </p:nvPicPr>
        <p:blipFill>
          <a:blip r:embed="rId3">
            <a:alphaModFix/>
          </a:blip>
          <a:stretch>
            <a:fillRect/>
          </a:stretch>
        </p:blipFill>
        <p:spPr>
          <a:xfrm>
            <a:off x="6667163" y="1131825"/>
            <a:ext cx="1762125" cy="2590800"/>
          </a:xfrm>
          <a:prstGeom prst="rect">
            <a:avLst/>
          </a:prstGeom>
          <a:noFill/>
          <a:ln>
            <a:noFill/>
          </a:ln>
        </p:spPr>
      </p:pic>
      <p:sp>
        <p:nvSpPr>
          <p:cNvPr id="269" name="Google Shape;269;p38"/>
          <p:cNvSpPr txBox="1"/>
          <p:nvPr/>
        </p:nvSpPr>
        <p:spPr>
          <a:xfrm>
            <a:off x="1603300" y="3893150"/>
            <a:ext cx="33897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DM Sans"/>
                <a:ea typeface="DM Sans"/>
                <a:cs typeface="DM Sans"/>
                <a:sym typeface="DM Sans"/>
              </a:rPr>
              <a:t>Mind &amp; Body</a:t>
            </a:r>
            <a:endParaRPr sz="2700" dirty="0">
              <a:latin typeface="DM Sans"/>
              <a:ea typeface="DM Sans"/>
              <a:cs typeface="DM Sans"/>
              <a:sym typeface="DM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lin ang="5400012" scaled="0"/>
        </a:gradFill>
        <a:effectLst/>
      </p:bgPr>
    </p:bg>
    <p:spTree>
      <p:nvGrpSpPr>
        <p:cNvPr id="1" name="Shape 273"/>
        <p:cNvGrpSpPr/>
        <p:nvPr/>
      </p:nvGrpSpPr>
      <p:grpSpPr>
        <a:xfrm>
          <a:off x="0" y="0"/>
          <a:ext cx="0" cy="0"/>
          <a:chOff x="0" y="0"/>
          <a:chExt cx="0" cy="0"/>
        </a:xfrm>
      </p:grpSpPr>
      <p:sp>
        <p:nvSpPr>
          <p:cNvPr id="274" name="Google Shape;274;p39"/>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sp>
        <p:nvSpPr>
          <p:cNvPr id="275" name="Google Shape;275;p39"/>
          <p:cNvSpPr txBox="1"/>
          <p:nvPr/>
        </p:nvSpPr>
        <p:spPr>
          <a:xfrm>
            <a:off x="716325" y="584900"/>
            <a:ext cx="58269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DM Sans"/>
                <a:ea typeface="DM Sans"/>
                <a:cs typeface="DM Sans"/>
                <a:sym typeface="DM Sans"/>
              </a:rPr>
              <a:t>“The body unconscious is where the life bubbles up in us. It is how we know we are alive. Alive to the depths of our souls and in touch somewhere with the vivid reaches of the cosmos.”</a:t>
            </a:r>
            <a:endParaRPr sz="2800" dirty="0">
              <a:latin typeface="DM Sans"/>
              <a:ea typeface="DM Sans"/>
              <a:cs typeface="DM Sans"/>
              <a:sym typeface="DM Sans"/>
            </a:endParaRPr>
          </a:p>
          <a:p>
            <a:pPr marL="0" lvl="0" indent="457200" algn="l" rtl="0">
              <a:spcBef>
                <a:spcPts val="0"/>
              </a:spcBef>
              <a:spcAft>
                <a:spcPts val="0"/>
              </a:spcAft>
              <a:buNone/>
            </a:pPr>
            <a:r>
              <a:rPr lang="en" sz="2600">
                <a:latin typeface="DM Sans"/>
                <a:ea typeface="DM Sans"/>
                <a:cs typeface="DM Sans"/>
                <a:sym typeface="DM Sans"/>
              </a:rPr>
              <a:t>                                D.H. Lawrence</a:t>
            </a:r>
            <a:endParaRPr sz="2800" dirty="0">
              <a:latin typeface="DM Sans"/>
              <a:ea typeface="DM Sans"/>
              <a:cs typeface="DM Sans"/>
              <a:sym typeface="DM Sans"/>
            </a:endParaRPr>
          </a:p>
          <a:p>
            <a:pPr marL="0" lvl="0" indent="0" algn="l" rtl="0">
              <a:spcBef>
                <a:spcPts val="0"/>
              </a:spcBef>
              <a:spcAft>
                <a:spcPts val="0"/>
              </a:spcAft>
              <a:buNone/>
            </a:pPr>
            <a:endParaRPr sz="3200" dirty="0">
              <a:latin typeface="DM Sans"/>
              <a:ea typeface="DM Sans"/>
              <a:cs typeface="DM Sans"/>
              <a:sym typeface="DM Sans"/>
            </a:endParaRPr>
          </a:p>
        </p:txBody>
      </p:sp>
      <p:sp>
        <p:nvSpPr>
          <p:cNvPr id="276" name="Google Shape;276;p39"/>
          <p:cNvSpPr txBox="1"/>
          <p:nvPr/>
        </p:nvSpPr>
        <p:spPr>
          <a:xfrm>
            <a:off x="1603300" y="3893150"/>
            <a:ext cx="33897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DM Sans"/>
                <a:ea typeface="DM Sans"/>
                <a:cs typeface="DM Sans"/>
                <a:sym typeface="DM Sans"/>
              </a:rPr>
              <a:t>Body, Mind, Soul</a:t>
            </a:r>
            <a:endParaRPr sz="2700" dirty="0">
              <a:latin typeface="DM Sans"/>
              <a:ea typeface="DM Sans"/>
              <a:cs typeface="DM Sans"/>
              <a:sym typeface="DM Sans"/>
            </a:endParaRPr>
          </a:p>
        </p:txBody>
      </p:sp>
      <p:pic>
        <p:nvPicPr>
          <p:cNvPr id="277" name="Google Shape;277;p39"/>
          <p:cNvPicPr preferRelativeResize="0"/>
          <p:nvPr/>
        </p:nvPicPr>
        <p:blipFill>
          <a:blip r:embed="rId3">
            <a:alphaModFix/>
          </a:blip>
          <a:stretch>
            <a:fillRect/>
          </a:stretch>
        </p:blipFill>
        <p:spPr>
          <a:xfrm>
            <a:off x="6767150" y="701875"/>
            <a:ext cx="1847850" cy="2476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81"/>
        <p:cNvGrpSpPr/>
        <p:nvPr/>
      </p:nvGrpSpPr>
      <p:grpSpPr>
        <a:xfrm>
          <a:off x="0" y="0"/>
          <a:ext cx="0" cy="0"/>
          <a:chOff x="0" y="0"/>
          <a:chExt cx="0" cy="0"/>
        </a:xfrm>
      </p:grpSpPr>
      <p:sp>
        <p:nvSpPr>
          <p:cNvPr id="282" name="Google Shape;282;p40"/>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sp>
        <p:nvSpPr>
          <p:cNvPr id="283" name="Google Shape;283;p40"/>
          <p:cNvSpPr txBox="1"/>
          <p:nvPr/>
        </p:nvSpPr>
        <p:spPr>
          <a:xfrm>
            <a:off x="1775250" y="368450"/>
            <a:ext cx="58269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DM Sans"/>
                <a:ea typeface="DM Sans"/>
                <a:cs typeface="DM Sans"/>
                <a:sym typeface="DM Sans"/>
              </a:rPr>
              <a:t>Freud on Mind/Body</a:t>
            </a:r>
            <a:endParaRPr sz="3200" dirty="0">
              <a:latin typeface="DM Sans"/>
              <a:ea typeface="DM Sans"/>
              <a:cs typeface="DM Sans"/>
              <a:sym typeface="DM Sans"/>
            </a:endParaRPr>
          </a:p>
        </p:txBody>
      </p:sp>
      <p:sp>
        <p:nvSpPr>
          <p:cNvPr id="284" name="Google Shape;284;p40"/>
          <p:cNvSpPr txBox="1"/>
          <p:nvPr/>
        </p:nvSpPr>
        <p:spPr>
          <a:xfrm>
            <a:off x="978125" y="1506150"/>
            <a:ext cx="4560900" cy="1932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800">
                <a:latin typeface="DM Sans"/>
                <a:ea typeface="DM Sans"/>
                <a:cs typeface="DM Sans"/>
                <a:sym typeface="DM Sans"/>
              </a:rPr>
              <a:t>Humans are animals with inborn biological "drives" for sex and aggression.</a:t>
            </a:r>
            <a:endParaRPr sz="2800" dirty="0">
              <a:latin typeface="DM Sans"/>
              <a:ea typeface="DM Sans"/>
              <a:cs typeface="DM Sans"/>
              <a:sym typeface="DM Sans"/>
            </a:endParaRPr>
          </a:p>
        </p:txBody>
      </p:sp>
      <p:pic>
        <p:nvPicPr>
          <p:cNvPr id="285" name="Google Shape;285;p40"/>
          <p:cNvPicPr preferRelativeResize="0"/>
          <p:nvPr/>
        </p:nvPicPr>
        <p:blipFill>
          <a:blip r:embed="rId3">
            <a:alphaModFix/>
          </a:blip>
          <a:stretch>
            <a:fillRect/>
          </a:stretch>
        </p:blipFill>
        <p:spPr>
          <a:xfrm>
            <a:off x="5982213" y="1506150"/>
            <a:ext cx="1857375" cy="2457450"/>
          </a:xfrm>
          <a:prstGeom prst="rect">
            <a:avLst/>
          </a:prstGeom>
          <a:noFill/>
          <a:ln>
            <a:noFill/>
          </a:ln>
        </p:spPr>
      </p:pic>
      <p:sp>
        <p:nvSpPr>
          <p:cNvPr id="286" name="Google Shape;286;p40"/>
          <p:cNvSpPr txBox="1"/>
          <p:nvPr/>
        </p:nvSpPr>
        <p:spPr>
          <a:xfrm>
            <a:off x="1603300" y="3893150"/>
            <a:ext cx="33897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DM Sans"/>
                <a:ea typeface="DM Sans"/>
                <a:cs typeface="DM Sans"/>
                <a:sym typeface="DM Sans"/>
              </a:rPr>
              <a:t>Body with a Mind</a:t>
            </a:r>
            <a:endParaRPr sz="2700" dirty="0">
              <a:latin typeface="DM Sans"/>
              <a:ea typeface="DM Sans"/>
              <a:cs typeface="DM Sans"/>
              <a:sym typeface="D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2F2F2"/>
            </a:gs>
            <a:gs pos="100000">
              <a:srgbClr val="A6A6A6"/>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41"/>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sp>
        <p:nvSpPr>
          <p:cNvPr id="292" name="Google Shape;292;p41"/>
          <p:cNvSpPr txBox="1"/>
          <p:nvPr/>
        </p:nvSpPr>
        <p:spPr>
          <a:xfrm>
            <a:off x="1775250" y="368450"/>
            <a:ext cx="58269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DM Sans"/>
                <a:ea typeface="DM Sans"/>
                <a:cs typeface="DM Sans"/>
                <a:sym typeface="DM Sans"/>
              </a:rPr>
              <a:t>Freud on the Soul</a:t>
            </a:r>
            <a:endParaRPr sz="3200" dirty="0">
              <a:latin typeface="DM Sans"/>
              <a:ea typeface="DM Sans"/>
              <a:cs typeface="DM Sans"/>
              <a:sym typeface="DM Sans"/>
            </a:endParaRPr>
          </a:p>
        </p:txBody>
      </p:sp>
      <p:sp>
        <p:nvSpPr>
          <p:cNvPr id="293" name="Google Shape;293;p41"/>
          <p:cNvSpPr txBox="1"/>
          <p:nvPr/>
        </p:nvSpPr>
        <p:spPr>
          <a:xfrm>
            <a:off x="771900" y="1243575"/>
            <a:ext cx="5281500" cy="193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a:t>By soul Freud meant the psyche, which takes in what the writer calls the It, the I, and the Above-I (commonly translated as the Ego, the Id, and the Super-Ego). </a:t>
            </a:r>
            <a:endParaRPr sz="6000" dirty="0"/>
          </a:p>
        </p:txBody>
      </p:sp>
      <p:pic>
        <p:nvPicPr>
          <p:cNvPr id="294" name="Google Shape;294;p41"/>
          <p:cNvPicPr preferRelativeResize="0"/>
          <p:nvPr/>
        </p:nvPicPr>
        <p:blipFill>
          <a:blip r:embed="rId3">
            <a:alphaModFix/>
          </a:blip>
          <a:stretch>
            <a:fillRect/>
          </a:stretch>
        </p:blipFill>
        <p:spPr>
          <a:xfrm>
            <a:off x="6697938" y="981000"/>
            <a:ext cx="1857375" cy="2457450"/>
          </a:xfrm>
          <a:prstGeom prst="rect">
            <a:avLst/>
          </a:prstGeom>
          <a:noFill/>
          <a:ln>
            <a:noFill/>
          </a:ln>
        </p:spPr>
      </p:pic>
      <p:sp>
        <p:nvSpPr>
          <p:cNvPr id="295" name="Google Shape;295;p41"/>
          <p:cNvSpPr txBox="1"/>
          <p:nvPr/>
        </p:nvSpPr>
        <p:spPr>
          <a:xfrm>
            <a:off x="1924025" y="3958750"/>
            <a:ext cx="33897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DM Sans"/>
                <a:ea typeface="DM Sans"/>
                <a:cs typeface="DM Sans"/>
                <a:sym typeface="DM Sans"/>
              </a:rPr>
              <a:t>Mind/Body</a:t>
            </a:r>
            <a:endParaRPr sz="2700" dirty="0">
              <a:latin typeface="DM Sans"/>
              <a:ea typeface="DM Sans"/>
              <a:cs typeface="DM Sans"/>
              <a:sym typeface="DM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2F2F2"/>
            </a:gs>
            <a:gs pos="100000">
              <a:srgbClr val="A6A6A6"/>
            </a:gs>
          </a:gsLst>
          <a:path path="circle">
            <a:fillToRect l="50000" t="50000" r="50000" b="50000"/>
          </a:path>
          <a:tileRect/>
        </a:gradFill>
        <a:effectLst/>
      </p:bgPr>
    </p:bg>
    <p:spTree>
      <p:nvGrpSpPr>
        <p:cNvPr id="1" name="Shape 299"/>
        <p:cNvGrpSpPr/>
        <p:nvPr/>
      </p:nvGrpSpPr>
      <p:grpSpPr>
        <a:xfrm>
          <a:off x="0" y="0"/>
          <a:ext cx="0" cy="0"/>
          <a:chOff x="0" y="0"/>
          <a:chExt cx="0" cy="0"/>
        </a:xfrm>
      </p:grpSpPr>
      <p:sp>
        <p:nvSpPr>
          <p:cNvPr id="300" name="Google Shape;300;p42"/>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sp>
        <p:nvSpPr>
          <p:cNvPr id="301" name="Google Shape;301;p42"/>
          <p:cNvSpPr txBox="1"/>
          <p:nvPr/>
        </p:nvSpPr>
        <p:spPr>
          <a:xfrm>
            <a:off x="1775250" y="368450"/>
            <a:ext cx="58269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DM Sans"/>
                <a:ea typeface="DM Sans"/>
                <a:cs typeface="DM Sans"/>
                <a:sym typeface="DM Sans"/>
              </a:rPr>
              <a:t>Freud on the Soul</a:t>
            </a:r>
            <a:endParaRPr sz="3200" dirty="0">
              <a:latin typeface="DM Sans"/>
              <a:ea typeface="DM Sans"/>
              <a:cs typeface="DM Sans"/>
              <a:sym typeface="DM Sans"/>
            </a:endParaRPr>
          </a:p>
        </p:txBody>
      </p:sp>
      <p:sp>
        <p:nvSpPr>
          <p:cNvPr id="302" name="Google Shape;302;p42"/>
          <p:cNvSpPr txBox="1"/>
          <p:nvPr/>
        </p:nvSpPr>
        <p:spPr>
          <a:xfrm>
            <a:off x="771900" y="1243575"/>
            <a:ext cx="5281500" cy="193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dirty="0">
                <a:solidFill>
                  <a:srgbClr val="202122"/>
                </a:solidFill>
              </a:rPr>
              <a:t>Freud regarded God as an illusion, based on the infantile need for a powerful father figure; religion, necessary to help us restrain violent impulses earlier in the development of civilization, can now be set aside in favor of reason and science.</a:t>
            </a:r>
            <a:endParaRPr sz="2200" dirty="0">
              <a:latin typeface="DM Sans"/>
              <a:ea typeface="DM Sans"/>
              <a:cs typeface="DM Sans"/>
              <a:sym typeface="DM Sans"/>
            </a:endParaRPr>
          </a:p>
        </p:txBody>
      </p:sp>
      <p:pic>
        <p:nvPicPr>
          <p:cNvPr id="303" name="Google Shape;303;p42"/>
          <p:cNvPicPr preferRelativeResize="0"/>
          <p:nvPr/>
        </p:nvPicPr>
        <p:blipFill>
          <a:blip r:embed="rId3">
            <a:alphaModFix/>
          </a:blip>
          <a:stretch>
            <a:fillRect/>
          </a:stretch>
        </p:blipFill>
        <p:spPr>
          <a:xfrm>
            <a:off x="6697938" y="981000"/>
            <a:ext cx="1857375" cy="2457450"/>
          </a:xfrm>
          <a:prstGeom prst="rect">
            <a:avLst/>
          </a:prstGeom>
          <a:noFill/>
          <a:ln>
            <a:noFill/>
          </a:ln>
        </p:spPr>
      </p:pic>
      <p:sp>
        <p:nvSpPr>
          <p:cNvPr id="304" name="Google Shape;304;p42"/>
          <p:cNvSpPr txBox="1"/>
          <p:nvPr/>
        </p:nvSpPr>
        <p:spPr>
          <a:xfrm>
            <a:off x="4424337" y="3848950"/>
            <a:ext cx="33897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dirty="0">
                <a:latin typeface="DM Sans"/>
                <a:ea typeface="DM Sans"/>
                <a:cs typeface="DM Sans"/>
                <a:sym typeface="DM Sans"/>
              </a:rPr>
              <a:t>Mind/Body</a:t>
            </a:r>
            <a:endParaRPr sz="2700" dirty="0">
              <a:latin typeface="DM Sans"/>
              <a:ea typeface="DM Sans"/>
              <a:cs typeface="DM Sans"/>
              <a:sym typeface="DM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308"/>
        <p:cNvGrpSpPr/>
        <p:nvPr/>
      </p:nvGrpSpPr>
      <p:grpSpPr>
        <a:xfrm>
          <a:off x="0" y="0"/>
          <a:ext cx="0" cy="0"/>
          <a:chOff x="0" y="0"/>
          <a:chExt cx="0" cy="0"/>
        </a:xfrm>
      </p:grpSpPr>
      <p:sp>
        <p:nvSpPr>
          <p:cNvPr id="309" name="Google Shape;309;p43"/>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sp>
        <p:nvSpPr>
          <p:cNvPr id="310" name="Google Shape;310;p43"/>
          <p:cNvSpPr txBox="1"/>
          <p:nvPr/>
        </p:nvSpPr>
        <p:spPr>
          <a:xfrm>
            <a:off x="537900" y="599675"/>
            <a:ext cx="7557300" cy="3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latin typeface="DM Sans"/>
                <a:ea typeface="DM Sans"/>
                <a:cs typeface="DM Sans"/>
                <a:sym typeface="DM Sans"/>
              </a:rPr>
              <a:t>Frankl on the Mind/Body &amp; Soul</a:t>
            </a:r>
            <a:endParaRPr sz="3800" dirty="0">
              <a:latin typeface="DM Sans"/>
              <a:ea typeface="DM Sans"/>
              <a:cs typeface="DM Sans"/>
              <a:sym typeface="DM Sans"/>
            </a:endParaRPr>
          </a:p>
        </p:txBody>
      </p:sp>
      <p:sp>
        <p:nvSpPr>
          <p:cNvPr id="311" name="Google Shape;311;p43"/>
          <p:cNvSpPr txBox="1"/>
          <p:nvPr/>
        </p:nvSpPr>
        <p:spPr>
          <a:xfrm>
            <a:off x="978125" y="1506150"/>
            <a:ext cx="3950100" cy="1932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500"/>
              <a:t>“If man is just a bag of chemicals, what is the purpose of his life?”</a:t>
            </a:r>
            <a:endParaRPr sz="3900" dirty="0">
              <a:latin typeface="DM Sans"/>
              <a:ea typeface="DM Sans"/>
              <a:cs typeface="DM Sans"/>
              <a:sym typeface="DM Sans"/>
            </a:endParaRPr>
          </a:p>
        </p:txBody>
      </p:sp>
      <p:pic>
        <p:nvPicPr>
          <p:cNvPr id="312" name="Google Shape;312;p43"/>
          <p:cNvPicPr preferRelativeResize="0"/>
          <p:nvPr/>
        </p:nvPicPr>
        <p:blipFill>
          <a:blip r:embed="rId3">
            <a:alphaModFix/>
          </a:blip>
          <a:stretch>
            <a:fillRect/>
          </a:stretch>
        </p:blipFill>
        <p:spPr>
          <a:xfrm>
            <a:off x="5468253" y="1506155"/>
            <a:ext cx="2513425" cy="2760070"/>
          </a:xfrm>
          <a:prstGeom prst="rect">
            <a:avLst/>
          </a:prstGeom>
          <a:noFill/>
          <a:ln>
            <a:noFill/>
          </a:ln>
        </p:spPr>
      </p:pic>
      <p:sp>
        <p:nvSpPr>
          <p:cNvPr id="313" name="Google Shape;313;p43"/>
          <p:cNvSpPr txBox="1"/>
          <p:nvPr/>
        </p:nvSpPr>
        <p:spPr>
          <a:xfrm>
            <a:off x="1603300" y="3893150"/>
            <a:ext cx="33897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DM Sans"/>
                <a:ea typeface="DM Sans"/>
                <a:cs typeface="DM Sans"/>
                <a:sym typeface="DM Sans"/>
              </a:rPr>
              <a:t>Mind/Body &amp; Soul</a:t>
            </a:r>
            <a:endParaRPr sz="2700" dirty="0">
              <a:latin typeface="DM Sans"/>
              <a:ea typeface="DM Sans"/>
              <a:cs typeface="DM Sans"/>
              <a:sym typeface="DM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317"/>
        <p:cNvGrpSpPr/>
        <p:nvPr/>
      </p:nvGrpSpPr>
      <p:grpSpPr>
        <a:xfrm>
          <a:off x="0" y="0"/>
          <a:ext cx="0" cy="0"/>
          <a:chOff x="0" y="0"/>
          <a:chExt cx="0" cy="0"/>
        </a:xfrm>
      </p:grpSpPr>
      <p:sp>
        <p:nvSpPr>
          <p:cNvPr id="318" name="Google Shape;318;p44"/>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sp>
        <p:nvSpPr>
          <p:cNvPr id="319" name="Google Shape;319;p44"/>
          <p:cNvSpPr txBox="1"/>
          <p:nvPr/>
        </p:nvSpPr>
        <p:spPr>
          <a:xfrm>
            <a:off x="375100" y="368450"/>
            <a:ext cx="65823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latin typeface="DM Sans"/>
                <a:ea typeface="DM Sans"/>
                <a:cs typeface="DM Sans"/>
                <a:sym typeface="DM Sans"/>
              </a:rPr>
              <a:t>Baal HaTanya</a:t>
            </a:r>
            <a:endParaRPr sz="3800" dirty="0">
              <a:latin typeface="DM Sans"/>
              <a:ea typeface="DM Sans"/>
              <a:cs typeface="DM Sans"/>
              <a:sym typeface="DM Sans"/>
            </a:endParaRPr>
          </a:p>
        </p:txBody>
      </p:sp>
      <p:sp>
        <p:nvSpPr>
          <p:cNvPr id="320" name="Google Shape;320;p44"/>
          <p:cNvSpPr txBox="1"/>
          <p:nvPr/>
        </p:nvSpPr>
        <p:spPr>
          <a:xfrm>
            <a:off x="460350" y="1282988"/>
            <a:ext cx="4617900" cy="1932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300" dirty="0">
                <a:latin typeface="DM Sans"/>
                <a:ea typeface="DM Sans"/>
                <a:cs typeface="DM Sans"/>
                <a:sym typeface="DM Sans"/>
              </a:rPr>
              <a:t>These are two </a:t>
            </a:r>
            <a:r>
              <a:rPr lang="en" sz="2300" i="1" dirty="0">
                <a:latin typeface="DM Sans"/>
                <a:ea typeface="DM Sans"/>
                <a:cs typeface="DM Sans"/>
                <a:sym typeface="DM Sans"/>
              </a:rPr>
              <a:t>nefashot</a:t>
            </a:r>
            <a:r>
              <a:rPr lang="en" sz="2300" dirty="0">
                <a:latin typeface="DM Sans"/>
                <a:ea typeface="DM Sans"/>
                <a:cs typeface="DM Sans"/>
                <a:sym typeface="DM Sans"/>
              </a:rPr>
              <a:t>—two souls and life-forces.</a:t>
            </a:r>
            <a:endParaRPr sz="2300" dirty="0">
              <a:latin typeface="DM Sans"/>
              <a:ea typeface="DM Sans"/>
              <a:cs typeface="DM Sans"/>
              <a:sym typeface="DM Sans"/>
            </a:endParaRPr>
          </a:p>
          <a:p>
            <a:pPr marL="0" lvl="0" indent="0" algn="l" rtl="0">
              <a:lnSpc>
                <a:spcPct val="100000"/>
              </a:lnSpc>
              <a:spcBef>
                <a:spcPts val="0"/>
              </a:spcBef>
              <a:spcAft>
                <a:spcPts val="0"/>
              </a:spcAft>
              <a:buNone/>
            </a:pPr>
            <a:endParaRPr sz="2300" dirty="0">
              <a:latin typeface="DM Sans"/>
              <a:ea typeface="DM Sans"/>
              <a:cs typeface="DM Sans"/>
              <a:sym typeface="DM Sans"/>
            </a:endParaRPr>
          </a:p>
          <a:p>
            <a:pPr marL="0" marR="165100" lvl="0" indent="0" algn="just" rtl="0">
              <a:lnSpc>
                <a:spcPct val="100000"/>
              </a:lnSpc>
              <a:spcBef>
                <a:spcPts val="0"/>
              </a:spcBef>
              <a:spcAft>
                <a:spcPts val="0"/>
              </a:spcAft>
              <a:buNone/>
            </a:pPr>
            <a:r>
              <a:rPr lang="en" sz="2300" dirty="0">
                <a:latin typeface="DM Sans"/>
                <a:ea typeface="DM Sans"/>
                <a:cs typeface="DM Sans"/>
                <a:sym typeface="DM Sans"/>
              </a:rPr>
              <a:t>It is this </a:t>
            </a:r>
            <a:r>
              <a:rPr lang="en" sz="2300" i="1" dirty="0">
                <a:latin typeface="DM Sans"/>
                <a:ea typeface="DM Sans"/>
                <a:cs typeface="DM Sans"/>
                <a:sym typeface="DM Sans"/>
              </a:rPr>
              <a:t>nefesh </a:t>
            </a:r>
            <a:r>
              <a:rPr lang="en" sz="2300" dirty="0">
                <a:latin typeface="DM Sans"/>
                <a:ea typeface="DM Sans"/>
                <a:cs typeface="DM Sans"/>
                <a:sym typeface="DM Sans"/>
              </a:rPr>
              <a:t>that is clothed in the blood of a human being, giving life to the body, sustains physical and corporeal life) is in the blood.”</a:t>
            </a:r>
            <a:endParaRPr sz="2300" baseline="30000" dirty="0">
              <a:latin typeface="DM Sans"/>
              <a:ea typeface="DM Sans"/>
              <a:cs typeface="DM Sans"/>
              <a:sym typeface="DM Sans"/>
            </a:endParaRPr>
          </a:p>
          <a:p>
            <a:pPr marL="0" lvl="0" indent="0" algn="l" rtl="0">
              <a:lnSpc>
                <a:spcPct val="150000"/>
              </a:lnSpc>
              <a:spcBef>
                <a:spcPts val="2000"/>
              </a:spcBef>
              <a:spcAft>
                <a:spcPts val="0"/>
              </a:spcAft>
              <a:buNone/>
            </a:pPr>
            <a:endParaRPr sz="2000" dirty="0">
              <a:latin typeface="DM Sans"/>
              <a:ea typeface="DM Sans"/>
              <a:cs typeface="DM Sans"/>
              <a:sym typeface="DM Sans"/>
            </a:endParaRPr>
          </a:p>
        </p:txBody>
      </p:sp>
      <p:sp>
        <p:nvSpPr>
          <p:cNvPr id="321" name="Google Shape;321;p44"/>
          <p:cNvSpPr txBox="1"/>
          <p:nvPr/>
        </p:nvSpPr>
        <p:spPr>
          <a:xfrm>
            <a:off x="5183875" y="3935775"/>
            <a:ext cx="33897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DM Sans"/>
                <a:ea typeface="DM Sans"/>
                <a:cs typeface="DM Sans"/>
                <a:sym typeface="DM Sans"/>
              </a:rPr>
              <a:t>Mind/Body &amp; Soul</a:t>
            </a:r>
            <a:endParaRPr sz="2700" dirty="0">
              <a:latin typeface="DM Sans"/>
              <a:ea typeface="DM Sans"/>
              <a:cs typeface="DM Sans"/>
              <a:sym typeface="DM Sans"/>
            </a:endParaRPr>
          </a:p>
        </p:txBody>
      </p:sp>
      <p:pic>
        <p:nvPicPr>
          <p:cNvPr id="322" name="Google Shape;322;p44"/>
          <p:cNvPicPr preferRelativeResize="0"/>
          <p:nvPr/>
        </p:nvPicPr>
        <p:blipFill>
          <a:blip r:embed="rId3">
            <a:alphaModFix/>
          </a:blip>
          <a:stretch>
            <a:fillRect/>
          </a:stretch>
        </p:blipFill>
        <p:spPr>
          <a:xfrm>
            <a:off x="6019100" y="977025"/>
            <a:ext cx="2275875" cy="254425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326"/>
        <p:cNvGrpSpPr/>
        <p:nvPr/>
      </p:nvGrpSpPr>
      <p:grpSpPr>
        <a:xfrm>
          <a:off x="0" y="0"/>
          <a:ext cx="0" cy="0"/>
          <a:chOff x="0" y="0"/>
          <a:chExt cx="0" cy="0"/>
        </a:xfrm>
      </p:grpSpPr>
      <p:sp>
        <p:nvSpPr>
          <p:cNvPr id="327" name="Google Shape;327;p45"/>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sp>
        <p:nvSpPr>
          <p:cNvPr id="328" name="Google Shape;328;p45"/>
          <p:cNvSpPr txBox="1"/>
          <p:nvPr/>
        </p:nvSpPr>
        <p:spPr>
          <a:xfrm>
            <a:off x="542675" y="441225"/>
            <a:ext cx="65823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latin typeface="DM Sans"/>
                <a:ea typeface="DM Sans"/>
                <a:cs typeface="DM Sans"/>
                <a:sym typeface="DM Sans"/>
              </a:rPr>
              <a:t>Baal HaTanya - G-dly Soul</a:t>
            </a:r>
            <a:endParaRPr sz="3800" dirty="0">
              <a:latin typeface="DM Sans"/>
              <a:ea typeface="DM Sans"/>
              <a:cs typeface="DM Sans"/>
              <a:sym typeface="DM Sans"/>
            </a:endParaRPr>
          </a:p>
        </p:txBody>
      </p:sp>
      <p:sp>
        <p:nvSpPr>
          <p:cNvPr id="329" name="Google Shape;329;p45"/>
          <p:cNvSpPr txBox="1"/>
          <p:nvPr/>
        </p:nvSpPr>
        <p:spPr>
          <a:xfrm>
            <a:off x="542675" y="1441313"/>
            <a:ext cx="4617900" cy="1932300"/>
          </a:xfrm>
          <a:prstGeom prst="rect">
            <a:avLst/>
          </a:prstGeom>
          <a:noFill/>
          <a:ln>
            <a:noFill/>
          </a:ln>
        </p:spPr>
        <p:txBody>
          <a:bodyPr spcFirstLastPara="1" wrap="square" lIns="91425" tIns="91425" rIns="91425" bIns="91425" anchor="t" anchorCtr="0">
            <a:noAutofit/>
          </a:bodyPr>
          <a:lstStyle/>
          <a:p>
            <a:pPr marL="0" marR="165100" lvl="0" indent="0" algn="just" rtl="0">
              <a:lnSpc>
                <a:spcPct val="100000"/>
              </a:lnSpc>
              <a:spcBef>
                <a:spcPts val="0"/>
              </a:spcBef>
              <a:spcAft>
                <a:spcPts val="0"/>
              </a:spcAft>
              <a:buNone/>
            </a:pPr>
            <a:r>
              <a:rPr lang="en" sz="2200" dirty="0">
                <a:latin typeface="DM Sans"/>
                <a:ea typeface="DM Sans"/>
                <a:cs typeface="DM Sans"/>
                <a:sym typeface="DM Sans"/>
              </a:rPr>
              <a:t>And He blew into his nostrils a soul of life,” (Genesis 2:7)</a:t>
            </a:r>
            <a:endParaRPr sz="2200" dirty="0">
              <a:latin typeface="DM Sans"/>
              <a:ea typeface="DM Sans"/>
              <a:cs typeface="DM Sans"/>
              <a:sym typeface="DM Sans"/>
            </a:endParaRPr>
          </a:p>
          <a:p>
            <a:pPr marL="0" marR="165100" lvl="0" indent="0" algn="just" rtl="0">
              <a:lnSpc>
                <a:spcPct val="100000"/>
              </a:lnSpc>
              <a:spcBef>
                <a:spcPts val="2000"/>
              </a:spcBef>
              <a:spcAft>
                <a:spcPts val="0"/>
              </a:spcAft>
              <a:buNone/>
            </a:pPr>
            <a:r>
              <a:rPr lang="en" sz="2200" dirty="0">
                <a:latin typeface="DM Sans"/>
                <a:ea typeface="DM Sans"/>
                <a:cs typeface="DM Sans"/>
                <a:sym typeface="DM Sans"/>
              </a:rPr>
              <a:t>“You blew [it] into me.” [a G-dly soul] (Siddur)</a:t>
            </a:r>
            <a:r>
              <a:rPr lang="en" sz="2200" baseline="30000" dirty="0">
                <a:latin typeface="DM Sans"/>
                <a:ea typeface="DM Sans"/>
                <a:cs typeface="DM Sans"/>
                <a:sym typeface="DM Sans"/>
              </a:rPr>
              <a:t> </a:t>
            </a:r>
            <a:r>
              <a:rPr lang="en" sz="2200" dirty="0">
                <a:latin typeface="DM Sans"/>
                <a:ea typeface="DM Sans"/>
                <a:cs typeface="DM Sans"/>
                <a:sym typeface="DM Sans"/>
              </a:rPr>
              <a:t>for it is of his inward and innermost vitality that a man emits through blowing with force.</a:t>
            </a:r>
          </a:p>
          <a:p>
            <a:pPr marL="0" marR="165100" lvl="0" indent="0" algn="just" rtl="0">
              <a:lnSpc>
                <a:spcPct val="100000"/>
              </a:lnSpc>
              <a:spcBef>
                <a:spcPts val="2000"/>
              </a:spcBef>
              <a:spcAft>
                <a:spcPts val="0"/>
              </a:spcAft>
              <a:buNone/>
            </a:pPr>
            <a:r>
              <a:rPr lang="en" sz="2000" dirty="0">
                <a:latin typeface="DM Sans"/>
                <a:ea typeface="DM Sans"/>
                <a:cs typeface="DM Sans"/>
                <a:sym typeface="DM Sans"/>
              </a:rPr>
              <a:t>[This soul in connected to in breath]</a:t>
            </a:r>
            <a:endParaRPr sz="2000" dirty="0">
              <a:latin typeface="DM Sans"/>
              <a:ea typeface="DM Sans"/>
              <a:cs typeface="DM Sans"/>
              <a:sym typeface="DM Sans"/>
            </a:endParaRPr>
          </a:p>
          <a:p>
            <a:pPr marL="0" lvl="0" indent="0" algn="l" rtl="0">
              <a:lnSpc>
                <a:spcPct val="100000"/>
              </a:lnSpc>
              <a:spcBef>
                <a:spcPts val="2000"/>
              </a:spcBef>
              <a:spcAft>
                <a:spcPts val="0"/>
              </a:spcAft>
              <a:buNone/>
            </a:pPr>
            <a:endParaRPr sz="2200" dirty="0">
              <a:latin typeface="DM Sans"/>
              <a:ea typeface="DM Sans"/>
              <a:cs typeface="DM Sans"/>
              <a:sym typeface="DM Sans"/>
            </a:endParaRPr>
          </a:p>
        </p:txBody>
      </p:sp>
      <p:sp>
        <p:nvSpPr>
          <p:cNvPr id="330" name="Google Shape;330;p45"/>
          <p:cNvSpPr txBox="1"/>
          <p:nvPr/>
        </p:nvSpPr>
        <p:spPr>
          <a:xfrm>
            <a:off x="5390850" y="4047375"/>
            <a:ext cx="33897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DM Sans"/>
                <a:ea typeface="DM Sans"/>
                <a:cs typeface="DM Sans"/>
                <a:sym typeface="DM Sans"/>
              </a:rPr>
              <a:t>Mind/Body &amp; Soul</a:t>
            </a:r>
            <a:endParaRPr sz="2700" dirty="0">
              <a:latin typeface="DM Sans"/>
              <a:ea typeface="DM Sans"/>
              <a:cs typeface="DM Sans"/>
              <a:sym typeface="DM Sans"/>
            </a:endParaRPr>
          </a:p>
        </p:txBody>
      </p:sp>
      <p:pic>
        <p:nvPicPr>
          <p:cNvPr id="331" name="Google Shape;331;p45"/>
          <p:cNvPicPr preferRelativeResize="0"/>
          <p:nvPr/>
        </p:nvPicPr>
        <p:blipFill>
          <a:blip r:embed="rId3">
            <a:alphaModFix/>
          </a:blip>
          <a:stretch>
            <a:fillRect/>
          </a:stretch>
        </p:blipFill>
        <p:spPr>
          <a:xfrm>
            <a:off x="6076050" y="1592388"/>
            <a:ext cx="2019300" cy="2257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13"/>
        <p:cNvGrpSpPr/>
        <p:nvPr/>
      </p:nvGrpSpPr>
      <p:grpSpPr>
        <a:xfrm>
          <a:off x="0" y="0"/>
          <a:ext cx="0" cy="0"/>
          <a:chOff x="0" y="0"/>
          <a:chExt cx="0" cy="0"/>
        </a:xfrm>
      </p:grpSpPr>
      <p:sp>
        <p:nvSpPr>
          <p:cNvPr id="114" name="Google Shape;114;p19"/>
          <p:cNvSpPr txBox="1">
            <a:spLocks noGrp="1"/>
          </p:cNvSpPr>
          <p:nvPr>
            <p:ph type="ctrTitle"/>
          </p:nvPr>
        </p:nvSpPr>
        <p:spPr>
          <a:xfrm>
            <a:off x="304900" y="53625"/>
            <a:ext cx="4618200" cy="943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3600"/>
              <a:t>About me</a:t>
            </a:r>
            <a:endParaRPr dirty="0"/>
          </a:p>
        </p:txBody>
      </p:sp>
      <p:sp>
        <p:nvSpPr>
          <p:cNvPr id="115" name="Google Shape;115;p19"/>
          <p:cNvSpPr txBox="1">
            <a:spLocks noGrp="1"/>
          </p:cNvSpPr>
          <p:nvPr>
            <p:ph type="subTitle" idx="1"/>
          </p:nvPr>
        </p:nvSpPr>
        <p:spPr>
          <a:xfrm>
            <a:off x="220000" y="1098575"/>
            <a:ext cx="5578500" cy="1612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100">
                <a:solidFill>
                  <a:srgbClr val="000000"/>
                </a:solidFill>
              </a:rPr>
              <a:t>Rabbi Daniel Schonbuch, LMFT</a:t>
            </a:r>
            <a:endParaRPr sz="2100" dirty="0">
              <a:solidFill>
                <a:srgbClr val="000000"/>
              </a:solidFill>
            </a:endParaRPr>
          </a:p>
          <a:p>
            <a:pPr marL="0" lvl="0" indent="0" algn="l" rtl="0">
              <a:lnSpc>
                <a:spcPct val="100000"/>
              </a:lnSpc>
              <a:spcBef>
                <a:spcPts val="0"/>
              </a:spcBef>
              <a:spcAft>
                <a:spcPts val="0"/>
              </a:spcAft>
              <a:buSzPts val="2400"/>
              <a:buNone/>
            </a:pP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 sz="2100">
                <a:solidFill>
                  <a:srgbClr val="000000"/>
                </a:solidFill>
              </a:rPr>
              <a:t>Therapist: Individuals &amp; Couples: Depression/Anxiety, Intimacy, </a:t>
            </a:r>
            <a:endParaRPr sz="2100" dirty="0">
              <a:solidFill>
                <a:srgbClr val="000000"/>
              </a:solidFill>
            </a:endParaRPr>
          </a:p>
          <a:p>
            <a:pPr marL="457200" lvl="0" indent="0" algn="l" rtl="0">
              <a:lnSpc>
                <a:spcPct val="100000"/>
              </a:lnSpc>
              <a:spcBef>
                <a:spcPts val="0"/>
              </a:spcBef>
              <a:spcAft>
                <a:spcPts val="0"/>
              </a:spcAft>
              <a:buNone/>
            </a:pPr>
            <a:r>
              <a:rPr lang="en" sz="2100">
                <a:solidFill>
                  <a:srgbClr val="000000"/>
                </a:solidFill>
              </a:rPr>
              <a:t>Addiction</a:t>
            </a: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 sz="2100">
                <a:solidFill>
                  <a:srgbClr val="000000"/>
                </a:solidFill>
              </a:rPr>
              <a:t>Trauma-EMDR, TF-CBT</a:t>
            </a: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 sz="2100">
                <a:solidFill>
                  <a:srgbClr val="000000"/>
                </a:solidFill>
              </a:rPr>
              <a:t>Somatic Therapy, Sarno</a:t>
            </a: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 sz="2100">
                <a:solidFill>
                  <a:srgbClr val="000000"/>
                </a:solidFill>
              </a:rPr>
              <a:t>Logotherapy</a:t>
            </a: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 sz="2100">
                <a:solidFill>
                  <a:srgbClr val="000000"/>
                </a:solidFill>
              </a:rPr>
              <a:t>TorahPsychology.org Conferences</a:t>
            </a: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 sz="2100">
                <a:solidFill>
                  <a:srgbClr val="000000"/>
                </a:solidFill>
              </a:rPr>
              <a:t>Adjunct Professor</a:t>
            </a: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 sz="2100">
                <a:solidFill>
                  <a:srgbClr val="000000"/>
                </a:solidFill>
              </a:rPr>
              <a:t>Coach</a:t>
            </a:r>
            <a:endParaRPr sz="2100" dirty="0">
              <a:solidFill>
                <a:srgbClr val="000000"/>
              </a:solidFill>
            </a:endParaRPr>
          </a:p>
        </p:txBody>
      </p:sp>
      <p:pic>
        <p:nvPicPr>
          <p:cNvPr id="116" name="Google Shape;116;p19"/>
          <p:cNvPicPr preferRelativeResize="0"/>
          <p:nvPr/>
        </p:nvPicPr>
        <p:blipFill rotWithShape="1">
          <a:blip r:embed="rId3">
            <a:alphaModFix/>
          </a:blip>
          <a:srcRect/>
          <a:stretch/>
        </p:blipFill>
        <p:spPr>
          <a:xfrm>
            <a:off x="5443199" y="697525"/>
            <a:ext cx="3223627" cy="2414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424"/>
        <p:cNvGrpSpPr/>
        <p:nvPr/>
      </p:nvGrpSpPr>
      <p:grpSpPr>
        <a:xfrm>
          <a:off x="0" y="0"/>
          <a:ext cx="0" cy="0"/>
          <a:chOff x="0" y="0"/>
          <a:chExt cx="0" cy="0"/>
        </a:xfrm>
      </p:grpSpPr>
      <p:sp>
        <p:nvSpPr>
          <p:cNvPr id="425" name="Google Shape;425;p57"/>
          <p:cNvSpPr txBox="1"/>
          <p:nvPr/>
        </p:nvSpPr>
        <p:spPr>
          <a:xfrm>
            <a:off x="1007150" y="448987"/>
            <a:ext cx="6693000" cy="1911600"/>
          </a:xfrm>
          <a:prstGeom prst="rect">
            <a:avLst/>
          </a:prstGeom>
          <a:noFill/>
          <a:ln>
            <a:noFill/>
          </a:ln>
        </p:spPr>
        <p:txBody>
          <a:bodyPr spcFirstLastPara="1" wrap="square" lIns="91425" tIns="91425" rIns="91425" bIns="91425" anchor="t" anchorCtr="0">
            <a:noAutofit/>
          </a:bodyPr>
          <a:lstStyle/>
          <a:p>
            <a:pPr marL="0" lvl="0" indent="0" algn="l" rtl="0">
              <a:lnSpc>
                <a:spcPct val="208636"/>
              </a:lnSpc>
              <a:spcBef>
                <a:spcPts val="0"/>
              </a:spcBef>
              <a:spcAft>
                <a:spcPts val="0"/>
              </a:spcAft>
              <a:buNone/>
            </a:pPr>
            <a:r>
              <a:rPr lang="en" sz="2300"/>
              <a:t>ואחר עורי נקפו זאת</a:t>
            </a:r>
            <a:r>
              <a:rPr lang="en" sz="2300" b="1"/>
              <a:t> ומבשרי אחזה אלקה</a:t>
            </a:r>
            <a:endParaRPr sz="3700" b="1" dirty="0"/>
          </a:p>
          <a:p>
            <a:pPr marL="0" lvl="0" indent="457200" algn="l" rtl="0">
              <a:lnSpc>
                <a:spcPct val="115000"/>
              </a:lnSpc>
              <a:spcBef>
                <a:spcPts val="2000"/>
              </a:spcBef>
              <a:spcAft>
                <a:spcPts val="0"/>
              </a:spcAft>
              <a:buNone/>
            </a:pPr>
            <a:r>
              <a:rPr lang="en" sz="2500"/>
              <a:t>"Though my skin has been torn from my body [due to my many afflictions], [still] from my flesh I perceive G‑d."</a:t>
            </a:r>
            <a:r>
              <a:rPr lang="en" sz="1100"/>
              <a:t>	</a:t>
            </a:r>
            <a:endParaRPr sz="1100" dirty="0"/>
          </a:p>
          <a:p>
            <a:pPr marL="3657600" lvl="0" indent="457200" algn="l" rtl="0">
              <a:lnSpc>
                <a:spcPct val="115000"/>
              </a:lnSpc>
              <a:spcBef>
                <a:spcPts val="2000"/>
              </a:spcBef>
              <a:spcAft>
                <a:spcPts val="0"/>
              </a:spcAft>
              <a:buNone/>
            </a:pPr>
            <a:r>
              <a:rPr lang="en" sz="2200" i="1"/>
              <a:t>Iyov</a:t>
            </a:r>
            <a:r>
              <a:rPr lang="en" sz="2200"/>
              <a:t> 19:26.</a:t>
            </a:r>
            <a:endParaRPr sz="2600" dirty="0"/>
          </a:p>
          <a:p>
            <a:pPr marL="0" lvl="0" indent="0" algn="l" rtl="0">
              <a:lnSpc>
                <a:spcPct val="115000"/>
              </a:lnSpc>
              <a:spcBef>
                <a:spcPts val="2000"/>
              </a:spcBef>
              <a:spcAft>
                <a:spcPts val="0"/>
              </a:spcAft>
              <a:buNone/>
            </a:pPr>
            <a:r>
              <a:rPr lang="en" sz="2600"/>
              <a:t>There is a lot to learn from the body. </a:t>
            </a:r>
            <a:r>
              <a:rPr lang="en" sz="1100"/>
              <a:t>									</a:t>
            </a:r>
            <a:r>
              <a:rPr lang="en" sz="2500"/>
              <a:t>										                                            </a:t>
            </a:r>
            <a:endParaRPr sz="2500" dirty="0"/>
          </a:p>
          <a:p>
            <a:pPr marL="0" lvl="0" indent="0" algn="l" rtl="0">
              <a:lnSpc>
                <a:spcPct val="208636"/>
              </a:lnSpc>
              <a:spcBef>
                <a:spcPts val="2000"/>
              </a:spcBef>
              <a:spcAft>
                <a:spcPts val="2000"/>
              </a:spcAft>
              <a:buNone/>
            </a:pPr>
            <a:endParaRPr sz="4400" dirty="0">
              <a:latin typeface="DM Sans"/>
              <a:ea typeface="DM Sans"/>
              <a:cs typeface="DM Sans"/>
              <a:sym typeface="DM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6"/>
          <p:cNvSpPr txBox="1"/>
          <p:nvPr/>
        </p:nvSpPr>
        <p:spPr>
          <a:xfrm>
            <a:off x="4100550" y="4070850"/>
            <a:ext cx="22824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DM Sans"/>
                <a:ea typeface="DM Sans"/>
                <a:cs typeface="DM Sans"/>
                <a:sym typeface="DM Sans"/>
              </a:rPr>
              <a:t>BODY</a:t>
            </a:r>
            <a:endParaRPr dirty="0">
              <a:solidFill>
                <a:srgbClr val="FFFFFF"/>
              </a:solidFill>
              <a:latin typeface="DM Sans"/>
              <a:ea typeface="DM Sans"/>
              <a:cs typeface="DM Sans"/>
              <a:sym typeface="DM Sans"/>
            </a:endParaRPr>
          </a:p>
        </p:txBody>
      </p:sp>
      <p:sp>
        <p:nvSpPr>
          <p:cNvPr id="337" name="Google Shape;337;p46"/>
          <p:cNvSpPr txBox="1"/>
          <p:nvPr/>
        </p:nvSpPr>
        <p:spPr>
          <a:xfrm>
            <a:off x="7036650" y="897325"/>
            <a:ext cx="868500" cy="32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DM Sans"/>
                <a:ea typeface="DM Sans"/>
                <a:cs typeface="DM Sans"/>
                <a:sym typeface="DM Sans"/>
              </a:rPr>
              <a:t>Mind</a:t>
            </a:r>
            <a:endParaRPr sz="2100" dirty="0">
              <a:latin typeface="DM Sans"/>
              <a:ea typeface="DM Sans"/>
              <a:cs typeface="DM Sans"/>
              <a:sym typeface="DM Sans"/>
            </a:endParaRPr>
          </a:p>
          <a:p>
            <a:pPr marL="0" lvl="0" indent="0" algn="l" rtl="0">
              <a:spcBef>
                <a:spcPts val="0"/>
              </a:spcBef>
              <a:spcAft>
                <a:spcPts val="0"/>
              </a:spcAft>
              <a:buNone/>
            </a:pPr>
            <a:endParaRPr sz="2100" dirty="0">
              <a:latin typeface="DM Sans"/>
              <a:ea typeface="DM Sans"/>
              <a:cs typeface="DM Sans"/>
              <a:sym typeface="DM Sans"/>
            </a:endParaRPr>
          </a:p>
          <a:p>
            <a:pPr marL="0" lvl="0" indent="0" algn="l" rtl="0">
              <a:spcBef>
                <a:spcPts val="0"/>
              </a:spcBef>
              <a:spcAft>
                <a:spcPts val="0"/>
              </a:spcAft>
              <a:buNone/>
            </a:pPr>
            <a:endParaRPr sz="2100" dirty="0">
              <a:latin typeface="DM Sans"/>
              <a:ea typeface="DM Sans"/>
              <a:cs typeface="DM Sans"/>
              <a:sym typeface="DM Sans"/>
            </a:endParaRPr>
          </a:p>
          <a:p>
            <a:pPr marL="0" lvl="0" indent="0" algn="l" rtl="0">
              <a:spcBef>
                <a:spcPts val="0"/>
              </a:spcBef>
              <a:spcAft>
                <a:spcPts val="0"/>
              </a:spcAft>
              <a:buNone/>
            </a:pPr>
            <a:endParaRPr sz="2100" dirty="0">
              <a:latin typeface="DM Sans"/>
              <a:ea typeface="DM Sans"/>
              <a:cs typeface="DM Sans"/>
              <a:sym typeface="DM Sans"/>
            </a:endParaRPr>
          </a:p>
          <a:p>
            <a:pPr marL="0" lvl="0" indent="0" algn="l" rtl="0">
              <a:spcBef>
                <a:spcPts val="0"/>
              </a:spcBef>
              <a:spcAft>
                <a:spcPts val="0"/>
              </a:spcAft>
              <a:buNone/>
            </a:pPr>
            <a:r>
              <a:rPr lang="en" sz="2100">
                <a:latin typeface="DM Sans"/>
                <a:ea typeface="DM Sans"/>
                <a:cs typeface="DM Sans"/>
                <a:sym typeface="DM Sans"/>
              </a:rPr>
              <a:t>Body</a:t>
            </a:r>
            <a:endParaRPr sz="2100" dirty="0">
              <a:latin typeface="DM Sans"/>
              <a:ea typeface="DM Sans"/>
              <a:cs typeface="DM Sans"/>
              <a:sym typeface="DM Sans"/>
            </a:endParaRPr>
          </a:p>
          <a:p>
            <a:pPr marL="0" lvl="0" indent="0" algn="l" rtl="0">
              <a:spcBef>
                <a:spcPts val="0"/>
              </a:spcBef>
              <a:spcAft>
                <a:spcPts val="0"/>
              </a:spcAft>
              <a:buNone/>
            </a:pPr>
            <a:endParaRPr sz="2100" dirty="0">
              <a:latin typeface="DM Sans"/>
              <a:ea typeface="DM Sans"/>
              <a:cs typeface="DM Sans"/>
              <a:sym typeface="DM Sans"/>
            </a:endParaRPr>
          </a:p>
          <a:p>
            <a:pPr marL="0" lvl="0" indent="0" algn="l" rtl="0">
              <a:spcBef>
                <a:spcPts val="0"/>
              </a:spcBef>
              <a:spcAft>
                <a:spcPts val="0"/>
              </a:spcAft>
              <a:buNone/>
            </a:pPr>
            <a:endParaRPr sz="2100" dirty="0">
              <a:latin typeface="DM Sans"/>
              <a:ea typeface="DM Sans"/>
              <a:cs typeface="DM Sans"/>
              <a:sym typeface="DM Sans"/>
            </a:endParaRPr>
          </a:p>
          <a:p>
            <a:pPr marL="0" lvl="0" indent="0" algn="l" rtl="0">
              <a:spcBef>
                <a:spcPts val="0"/>
              </a:spcBef>
              <a:spcAft>
                <a:spcPts val="0"/>
              </a:spcAft>
              <a:buNone/>
            </a:pPr>
            <a:endParaRPr sz="2100" dirty="0">
              <a:latin typeface="DM Sans"/>
              <a:ea typeface="DM Sans"/>
              <a:cs typeface="DM Sans"/>
              <a:sym typeface="DM Sans"/>
            </a:endParaRPr>
          </a:p>
          <a:p>
            <a:pPr marL="0" lvl="0" indent="0" algn="l" rtl="0">
              <a:spcBef>
                <a:spcPts val="0"/>
              </a:spcBef>
              <a:spcAft>
                <a:spcPts val="0"/>
              </a:spcAft>
              <a:buNone/>
            </a:pPr>
            <a:r>
              <a:rPr lang="en" sz="2100">
                <a:latin typeface="DM Sans"/>
                <a:ea typeface="DM Sans"/>
                <a:cs typeface="DM Sans"/>
                <a:sym typeface="DM Sans"/>
              </a:rPr>
              <a:t>Soul</a:t>
            </a:r>
            <a:endParaRPr sz="2100" dirty="0">
              <a:latin typeface="DM Sans"/>
              <a:ea typeface="DM Sans"/>
              <a:cs typeface="DM Sans"/>
              <a:sym typeface="DM Sans"/>
            </a:endParaRPr>
          </a:p>
        </p:txBody>
      </p:sp>
      <p:pic>
        <p:nvPicPr>
          <p:cNvPr id="338" name="Google Shape;338;p46"/>
          <p:cNvPicPr preferRelativeResize="0"/>
          <p:nvPr/>
        </p:nvPicPr>
        <p:blipFill>
          <a:blip r:embed="rId3">
            <a:alphaModFix/>
          </a:blip>
          <a:stretch>
            <a:fillRect/>
          </a:stretch>
        </p:blipFill>
        <p:spPr>
          <a:xfrm>
            <a:off x="1189475" y="1183369"/>
            <a:ext cx="4209925" cy="2776756"/>
          </a:xfrm>
          <a:prstGeom prst="rect">
            <a:avLst/>
          </a:prstGeom>
          <a:noFill/>
          <a:ln>
            <a:noFill/>
          </a:ln>
        </p:spPr>
      </p:pic>
      <p:sp>
        <p:nvSpPr>
          <p:cNvPr id="339" name="Google Shape;339;p46"/>
          <p:cNvSpPr/>
          <p:nvPr/>
        </p:nvSpPr>
        <p:spPr>
          <a:xfrm>
            <a:off x="5857525" y="1007850"/>
            <a:ext cx="312900" cy="2977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340;p46"/>
          <p:cNvSpPr/>
          <p:nvPr/>
        </p:nvSpPr>
        <p:spPr>
          <a:xfrm>
            <a:off x="6452925" y="985975"/>
            <a:ext cx="301200" cy="2919300"/>
          </a:xfrm>
          <a:prstGeom prst="up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41;p46"/>
          <p:cNvSpPr txBox="1"/>
          <p:nvPr/>
        </p:nvSpPr>
        <p:spPr>
          <a:xfrm>
            <a:off x="864450" y="255750"/>
            <a:ext cx="7331700" cy="6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DM Sans"/>
                <a:ea typeface="DM Sans"/>
                <a:cs typeface="DM Sans"/>
                <a:sym typeface="DM Sans"/>
              </a:rPr>
              <a:t>The Great Debate on Influence</a:t>
            </a:r>
            <a:endParaRPr sz="3600" dirty="0">
              <a:latin typeface="DM Sans"/>
              <a:ea typeface="DM Sans"/>
              <a:cs typeface="DM Sans"/>
              <a:sym typeface="DM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lin ang="5400012" scaled="0"/>
        </a:gradFill>
        <a:effectLst/>
      </p:bgPr>
    </p:bg>
    <p:spTree>
      <p:nvGrpSpPr>
        <p:cNvPr id="1" name="Shape 345"/>
        <p:cNvGrpSpPr/>
        <p:nvPr/>
      </p:nvGrpSpPr>
      <p:grpSpPr>
        <a:xfrm>
          <a:off x="0" y="0"/>
          <a:ext cx="0" cy="0"/>
          <a:chOff x="0" y="0"/>
          <a:chExt cx="0" cy="0"/>
        </a:xfrm>
      </p:grpSpPr>
      <p:sp>
        <p:nvSpPr>
          <p:cNvPr id="346" name="Google Shape;346;p47"/>
          <p:cNvSpPr txBox="1"/>
          <p:nvPr/>
        </p:nvSpPr>
        <p:spPr>
          <a:xfrm>
            <a:off x="982810" y="1473300"/>
            <a:ext cx="2796900" cy="32034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rgbClr val="FFFFFF"/>
              </a:buClr>
              <a:buSzPts val="2600"/>
              <a:buFont typeface="DM Sans"/>
              <a:buChar char="●"/>
            </a:pPr>
            <a:r>
              <a:rPr lang="en" sz="2600" dirty="0">
                <a:solidFill>
                  <a:srgbClr val="FFFFFF"/>
                </a:solidFill>
                <a:latin typeface="DM Sans"/>
                <a:ea typeface="DM Sans"/>
                <a:cs typeface="DM Sans"/>
                <a:sym typeface="DM Sans"/>
              </a:rPr>
              <a:t>Mind</a:t>
            </a:r>
            <a:endParaRPr sz="2600" dirty="0">
              <a:solidFill>
                <a:srgbClr val="FFFFFF"/>
              </a:solidFill>
              <a:latin typeface="DM Sans"/>
              <a:ea typeface="DM Sans"/>
              <a:cs typeface="DM Sans"/>
              <a:sym typeface="DM Sans"/>
            </a:endParaRPr>
          </a:p>
          <a:p>
            <a:pPr marL="457200" lvl="0" indent="0" algn="l" rtl="0">
              <a:spcBef>
                <a:spcPts val="0"/>
              </a:spcBef>
              <a:spcAft>
                <a:spcPts val="0"/>
              </a:spcAft>
              <a:buNone/>
            </a:pPr>
            <a:endParaRPr sz="2600" dirty="0">
              <a:solidFill>
                <a:srgbClr val="FFFFFF"/>
              </a:solidFill>
              <a:latin typeface="DM Sans"/>
              <a:ea typeface="DM Sans"/>
              <a:cs typeface="DM Sans"/>
              <a:sym typeface="DM Sans"/>
            </a:endParaRPr>
          </a:p>
          <a:p>
            <a:pPr marL="457200" lvl="0" indent="-393700" algn="l" rtl="0">
              <a:spcBef>
                <a:spcPts val="0"/>
              </a:spcBef>
              <a:spcAft>
                <a:spcPts val="0"/>
              </a:spcAft>
              <a:buClr>
                <a:srgbClr val="FFFFFF"/>
              </a:buClr>
              <a:buSzPts val="2600"/>
              <a:buFont typeface="DM Sans"/>
              <a:buChar char="●"/>
            </a:pPr>
            <a:r>
              <a:rPr lang="en" sz="2600" dirty="0">
                <a:solidFill>
                  <a:srgbClr val="FFFFFF"/>
                </a:solidFill>
                <a:latin typeface="DM Sans"/>
                <a:ea typeface="DM Sans"/>
                <a:cs typeface="DM Sans"/>
                <a:sym typeface="DM Sans"/>
              </a:rPr>
              <a:t>Emotions</a:t>
            </a:r>
            <a:endParaRPr sz="2600" dirty="0">
              <a:solidFill>
                <a:srgbClr val="FFFFFF"/>
              </a:solidFill>
              <a:latin typeface="DM Sans"/>
              <a:ea typeface="DM Sans"/>
              <a:cs typeface="DM Sans"/>
              <a:sym typeface="DM Sans"/>
            </a:endParaRPr>
          </a:p>
          <a:p>
            <a:pPr marL="457200" lvl="0" indent="0" algn="l" rtl="0">
              <a:spcBef>
                <a:spcPts val="0"/>
              </a:spcBef>
              <a:spcAft>
                <a:spcPts val="0"/>
              </a:spcAft>
              <a:buNone/>
            </a:pPr>
            <a:endParaRPr sz="2600" dirty="0">
              <a:solidFill>
                <a:srgbClr val="FFFFFF"/>
              </a:solidFill>
              <a:latin typeface="DM Sans"/>
              <a:ea typeface="DM Sans"/>
              <a:cs typeface="DM Sans"/>
              <a:sym typeface="DM Sans"/>
            </a:endParaRPr>
          </a:p>
          <a:p>
            <a:pPr marL="457200" lvl="0" indent="-393700" algn="l" rtl="0">
              <a:spcBef>
                <a:spcPts val="0"/>
              </a:spcBef>
              <a:spcAft>
                <a:spcPts val="0"/>
              </a:spcAft>
              <a:buClr>
                <a:srgbClr val="FFFFFF"/>
              </a:buClr>
              <a:buSzPts val="2600"/>
              <a:buFont typeface="DM Sans"/>
              <a:buChar char="●"/>
            </a:pPr>
            <a:r>
              <a:rPr lang="en" sz="2600" dirty="0">
                <a:solidFill>
                  <a:srgbClr val="FFFFFF"/>
                </a:solidFill>
                <a:latin typeface="DM Sans"/>
                <a:ea typeface="DM Sans"/>
                <a:cs typeface="DM Sans"/>
                <a:sym typeface="DM Sans"/>
              </a:rPr>
              <a:t>Body (Actions)</a:t>
            </a:r>
            <a:endParaRPr sz="2600" dirty="0">
              <a:solidFill>
                <a:srgbClr val="FFFFFF"/>
              </a:solidFill>
              <a:latin typeface="DM Sans"/>
              <a:ea typeface="DM Sans"/>
              <a:cs typeface="DM Sans"/>
              <a:sym typeface="DM Sans"/>
            </a:endParaRPr>
          </a:p>
          <a:p>
            <a:pPr marL="0" lvl="0" indent="0" algn="l" rtl="0">
              <a:spcBef>
                <a:spcPts val="0"/>
              </a:spcBef>
              <a:spcAft>
                <a:spcPts val="0"/>
              </a:spcAft>
              <a:buNone/>
            </a:pPr>
            <a:endParaRPr sz="2600" dirty="0">
              <a:latin typeface="DM Sans"/>
              <a:ea typeface="DM Sans"/>
              <a:cs typeface="DM Sans"/>
              <a:sym typeface="DM Sans"/>
            </a:endParaRPr>
          </a:p>
        </p:txBody>
      </p:sp>
      <p:sp>
        <p:nvSpPr>
          <p:cNvPr id="347" name="Google Shape;347;p47"/>
          <p:cNvSpPr txBox="1"/>
          <p:nvPr/>
        </p:nvSpPr>
        <p:spPr>
          <a:xfrm>
            <a:off x="1675525" y="466800"/>
            <a:ext cx="6730500" cy="8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rgbClr val="FFFFFF"/>
                </a:solidFill>
                <a:latin typeface="DM Sans"/>
                <a:ea typeface="DM Sans"/>
                <a:cs typeface="DM Sans"/>
                <a:sym typeface="DM Sans"/>
              </a:rPr>
              <a:t>Aaron Beck (CBT)  </a:t>
            </a:r>
            <a:endParaRPr sz="3100" dirty="0">
              <a:solidFill>
                <a:srgbClr val="FFFFFF"/>
              </a:solidFill>
              <a:latin typeface="DM Sans"/>
              <a:ea typeface="DM Sans"/>
              <a:cs typeface="DM Sans"/>
              <a:sym typeface="DM Sans"/>
            </a:endParaRPr>
          </a:p>
        </p:txBody>
      </p:sp>
      <p:pic>
        <p:nvPicPr>
          <p:cNvPr id="348" name="Google Shape;348;p47"/>
          <p:cNvPicPr preferRelativeResize="0"/>
          <p:nvPr/>
        </p:nvPicPr>
        <p:blipFill>
          <a:blip r:embed="rId3">
            <a:alphaModFix/>
          </a:blip>
          <a:stretch>
            <a:fillRect/>
          </a:stretch>
        </p:blipFill>
        <p:spPr>
          <a:xfrm>
            <a:off x="4353700" y="1566150"/>
            <a:ext cx="2876550" cy="2400300"/>
          </a:xfrm>
          <a:prstGeom prst="rect">
            <a:avLst/>
          </a:prstGeom>
          <a:noFill/>
          <a:ln>
            <a:noFill/>
          </a:ln>
        </p:spPr>
      </p:pic>
      <p:sp>
        <p:nvSpPr>
          <p:cNvPr id="349" name="Google Shape;349;p47"/>
          <p:cNvSpPr/>
          <p:nvPr/>
        </p:nvSpPr>
        <p:spPr>
          <a:xfrm>
            <a:off x="7722425" y="1347200"/>
            <a:ext cx="312900" cy="2977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353"/>
        <p:cNvGrpSpPr/>
        <p:nvPr/>
      </p:nvGrpSpPr>
      <p:grpSpPr>
        <a:xfrm>
          <a:off x="0" y="0"/>
          <a:ext cx="0" cy="0"/>
          <a:chOff x="0" y="0"/>
          <a:chExt cx="0" cy="0"/>
        </a:xfrm>
      </p:grpSpPr>
      <p:sp>
        <p:nvSpPr>
          <p:cNvPr id="354" name="Google Shape;354;p48"/>
          <p:cNvSpPr txBox="1"/>
          <p:nvPr/>
        </p:nvSpPr>
        <p:spPr>
          <a:xfrm>
            <a:off x="590488" y="1706600"/>
            <a:ext cx="4124387" cy="32034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SzPts val="2600"/>
              <a:buFont typeface="DM Sans"/>
              <a:buChar char="●"/>
            </a:pPr>
            <a:r>
              <a:rPr lang="en" sz="2600" dirty="0">
                <a:latin typeface="DM Sans"/>
                <a:ea typeface="DM Sans"/>
                <a:cs typeface="DM Sans"/>
                <a:sym typeface="DM Sans"/>
              </a:rPr>
              <a:t>Robber at the window</a:t>
            </a:r>
            <a:br>
              <a:rPr lang="en" sz="2600" dirty="0">
                <a:latin typeface="DM Sans"/>
                <a:ea typeface="DM Sans"/>
                <a:cs typeface="DM Sans"/>
                <a:sym typeface="DM Sans"/>
              </a:rPr>
            </a:br>
            <a:endParaRPr sz="2600" dirty="0">
              <a:latin typeface="DM Sans"/>
              <a:ea typeface="DM Sans"/>
              <a:cs typeface="DM Sans"/>
              <a:sym typeface="DM Sans"/>
            </a:endParaRPr>
          </a:p>
          <a:p>
            <a:pPr marL="457200" lvl="0" indent="0" algn="l" rtl="0">
              <a:spcBef>
                <a:spcPts val="0"/>
              </a:spcBef>
              <a:spcAft>
                <a:spcPts val="0"/>
              </a:spcAft>
              <a:buNone/>
            </a:pPr>
            <a:endParaRPr sz="2600" dirty="0">
              <a:latin typeface="DM Sans"/>
              <a:ea typeface="DM Sans"/>
              <a:cs typeface="DM Sans"/>
              <a:sym typeface="DM Sans"/>
            </a:endParaRPr>
          </a:p>
          <a:p>
            <a:pPr marL="457200" lvl="0" indent="-393700" algn="l" rtl="0">
              <a:spcBef>
                <a:spcPts val="0"/>
              </a:spcBef>
              <a:spcAft>
                <a:spcPts val="0"/>
              </a:spcAft>
              <a:buSzPts val="2600"/>
              <a:buFont typeface="DM Sans"/>
              <a:buChar char="●"/>
            </a:pPr>
            <a:r>
              <a:rPr lang="en" sz="2600" dirty="0">
                <a:latin typeface="DM Sans"/>
                <a:ea typeface="DM Sans"/>
                <a:cs typeface="DM Sans"/>
                <a:sym typeface="DM Sans"/>
              </a:rPr>
              <a:t>Leaves </a:t>
            </a:r>
            <a:endParaRPr sz="2600" dirty="0">
              <a:latin typeface="DM Sans"/>
              <a:ea typeface="DM Sans"/>
              <a:cs typeface="DM Sans"/>
              <a:sym typeface="DM Sans"/>
            </a:endParaRPr>
          </a:p>
        </p:txBody>
      </p:sp>
      <p:sp>
        <p:nvSpPr>
          <p:cNvPr id="355" name="Google Shape;355;p48"/>
          <p:cNvSpPr txBox="1"/>
          <p:nvPr/>
        </p:nvSpPr>
        <p:spPr>
          <a:xfrm>
            <a:off x="747650" y="458000"/>
            <a:ext cx="6730500" cy="8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b="1">
                <a:latin typeface="DM Sans"/>
                <a:ea typeface="DM Sans"/>
                <a:cs typeface="DM Sans"/>
                <a:sym typeface="DM Sans"/>
              </a:rPr>
              <a:t>Beck </a:t>
            </a:r>
            <a:r>
              <a:rPr lang="en" sz="3100">
                <a:latin typeface="DM Sans"/>
                <a:ea typeface="DM Sans"/>
                <a:cs typeface="DM Sans"/>
                <a:sym typeface="DM Sans"/>
              </a:rPr>
              <a:t> </a:t>
            </a:r>
            <a:endParaRPr sz="3100" dirty="0">
              <a:latin typeface="DM Sans"/>
              <a:ea typeface="DM Sans"/>
              <a:cs typeface="DM Sans"/>
              <a:sym typeface="DM Sans"/>
            </a:endParaRPr>
          </a:p>
        </p:txBody>
      </p:sp>
      <p:pic>
        <p:nvPicPr>
          <p:cNvPr id="356" name="Google Shape;356;p48"/>
          <p:cNvPicPr preferRelativeResize="0"/>
          <p:nvPr/>
        </p:nvPicPr>
        <p:blipFill>
          <a:blip r:embed="rId3">
            <a:alphaModFix/>
          </a:blip>
          <a:stretch>
            <a:fillRect/>
          </a:stretch>
        </p:blipFill>
        <p:spPr>
          <a:xfrm>
            <a:off x="5555786" y="746625"/>
            <a:ext cx="2372950" cy="1576075"/>
          </a:xfrm>
          <a:prstGeom prst="rect">
            <a:avLst/>
          </a:prstGeom>
          <a:noFill/>
          <a:ln>
            <a:noFill/>
          </a:ln>
        </p:spPr>
      </p:pic>
      <p:pic>
        <p:nvPicPr>
          <p:cNvPr id="357" name="Google Shape;357;p48"/>
          <p:cNvPicPr preferRelativeResize="0"/>
          <p:nvPr/>
        </p:nvPicPr>
        <p:blipFill>
          <a:blip r:embed="rId4">
            <a:alphaModFix/>
          </a:blip>
          <a:stretch>
            <a:fillRect/>
          </a:stretch>
        </p:blipFill>
        <p:spPr>
          <a:xfrm>
            <a:off x="6148876" y="2683600"/>
            <a:ext cx="1418432" cy="2226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lin ang="5400012" scaled="0"/>
        </a:gradFill>
        <a:effectLst/>
      </p:bgPr>
    </p:bg>
    <p:spTree>
      <p:nvGrpSpPr>
        <p:cNvPr id="1" name="Shape 361"/>
        <p:cNvGrpSpPr/>
        <p:nvPr/>
      </p:nvGrpSpPr>
      <p:grpSpPr>
        <a:xfrm>
          <a:off x="0" y="0"/>
          <a:ext cx="0" cy="0"/>
          <a:chOff x="0" y="0"/>
          <a:chExt cx="0" cy="0"/>
        </a:xfrm>
      </p:grpSpPr>
      <p:sp>
        <p:nvSpPr>
          <p:cNvPr id="362" name="Google Shape;362;p49"/>
          <p:cNvSpPr txBox="1"/>
          <p:nvPr/>
        </p:nvSpPr>
        <p:spPr>
          <a:xfrm>
            <a:off x="638382" y="1486475"/>
            <a:ext cx="3933618" cy="32034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rgbClr val="FFFFFF"/>
              </a:buClr>
              <a:buSzPts val="2600"/>
              <a:buFont typeface="DM Sans"/>
              <a:buChar char="●"/>
            </a:pPr>
            <a:r>
              <a:rPr lang="en" sz="2600" dirty="0">
                <a:solidFill>
                  <a:srgbClr val="FFFFFF"/>
                </a:solidFill>
                <a:latin typeface="DM Sans"/>
                <a:ea typeface="DM Sans"/>
                <a:cs typeface="DM Sans"/>
                <a:sym typeface="DM Sans"/>
              </a:rPr>
              <a:t>Mind Represses</a:t>
            </a:r>
            <a:endParaRPr sz="2600" dirty="0">
              <a:solidFill>
                <a:srgbClr val="FFFFFF"/>
              </a:solidFill>
              <a:latin typeface="DM Sans"/>
              <a:ea typeface="DM Sans"/>
              <a:cs typeface="DM Sans"/>
              <a:sym typeface="DM Sans"/>
            </a:endParaRPr>
          </a:p>
          <a:p>
            <a:pPr marL="457200" lvl="0" indent="0" algn="l" rtl="0">
              <a:spcBef>
                <a:spcPts val="0"/>
              </a:spcBef>
              <a:spcAft>
                <a:spcPts val="0"/>
              </a:spcAft>
              <a:buNone/>
            </a:pPr>
            <a:r>
              <a:rPr lang="en" sz="2600" dirty="0">
                <a:solidFill>
                  <a:srgbClr val="FFFFFF"/>
                </a:solidFill>
                <a:latin typeface="DM Sans"/>
                <a:ea typeface="DM Sans"/>
                <a:cs typeface="DM Sans"/>
                <a:sym typeface="DM Sans"/>
              </a:rPr>
              <a:t>Emotions (rage)</a:t>
            </a:r>
            <a:endParaRPr sz="2600" dirty="0">
              <a:solidFill>
                <a:srgbClr val="FFFFFF"/>
              </a:solidFill>
              <a:latin typeface="DM Sans"/>
              <a:ea typeface="DM Sans"/>
              <a:cs typeface="DM Sans"/>
              <a:sym typeface="DM Sans"/>
            </a:endParaRPr>
          </a:p>
          <a:p>
            <a:pPr marL="457200" lvl="0" indent="0" algn="l" rtl="0">
              <a:spcBef>
                <a:spcPts val="0"/>
              </a:spcBef>
              <a:spcAft>
                <a:spcPts val="0"/>
              </a:spcAft>
              <a:buNone/>
            </a:pPr>
            <a:endParaRPr sz="2600" dirty="0">
              <a:solidFill>
                <a:srgbClr val="FFFFFF"/>
              </a:solidFill>
              <a:latin typeface="DM Sans"/>
              <a:ea typeface="DM Sans"/>
              <a:cs typeface="DM Sans"/>
              <a:sym typeface="DM Sans"/>
            </a:endParaRPr>
          </a:p>
          <a:p>
            <a:pPr marL="457200" lvl="0" indent="-393700" algn="l" rtl="0">
              <a:spcBef>
                <a:spcPts val="0"/>
              </a:spcBef>
              <a:spcAft>
                <a:spcPts val="0"/>
              </a:spcAft>
              <a:buClr>
                <a:srgbClr val="FFFFFF"/>
              </a:buClr>
              <a:buSzPts val="2600"/>
              <a:buFont typeface="DM Sans"/>
              <a:buChar char="●"/>
            </a:pPr>
            <a:r>
              <a:rPr lang="en" sz="2600" dirty="0">
                <a:solidFill>
                  <a:srgbClr val="FFFFFF"/>
                </a:solidFill>
                <a:latin typeface="DM Sans"/>
                <a:ea typeface="DM Sans"/>
                <a:cs typeface="DM Sans"/>
                <a:sym typeface="DM Sans"/>
              </a:rPr>
              <a:t>Body is a distraction</a:t>
            </a:r>
            <a:endParaRPr sz="2600" dirty="0">
              <a:solidFill>
                <a:srgbClr val="FFFFFF"/>
              </a:solidFill>
              <a:latin typeface="DM Sans"/>
              <a:ea typeface="DM Sans"/>
              <a:cs typeface="DM Sans"/>
              <a:sym typeface="DM Sans"/>
            </a:endParaRPr>
          </a:p>
          <a:p>
            <a:pPr marL="0" lvl="0" indent="0" algn="l" rtl="0">
              <a:spcBef>
                <a:spcPts val="0"/>
              </a:spcBef>
              <a:spcAft>
                <a:spcPts val="0"/>
              </a:spcAft>
              <a:buNone/>
            </a:pPr>
            <a:endParaRPr sz="2600" dirty="0">
              <a:solidFill>
                <a:srgbClr val="FFFFFF"/>
              </a:solidFill>
              <a:latin typeface="DM Sans"/>
              <a:ea typeface="DM Sans"/>
              <a:cs typeface="DM Sans"/>
              <a:sym typeface="DM Sans"/>
            </a:endParaRPr>
          </a:p>
          <a:p>
            <a:pPr marL="0" lvl="0" indent="0" algn="l" rtl="0">
              <a:spcBef>
                <a:spcPts val="0"/>
              </a:spcBef>
              <a:spcAft>
                <a:spcPts val="0"/>
              </a:spcAft>
              <a:buNone/>
            </a:pPr>
            <a:r>
              <a:rPr lang="en" sz="2600" dirty="0">
                <a:solidFill>
                  <a:srgbClr val="FFFFFF"/>
                </a:solidFill>
                <a:latin typeface="DM Sans"/>
                <a:ea typeface="DM Sans"/>
                <a:cs typeface="DM Sans"/>
                <a:sym typeface="DM Sans"/>
              </a:rPr>
              <a:t>Anger/Perfectionism</a:t>
            </a:r>
            <a:endParaRPr sz="2600" dirty="0">
              <a:solidFill>
                <a:srgbClr val="FFFFFF"/>
              </a:solidFill>
              <a:latin typeface="DM Sans"/>
              <a:ea typeface="DM Sans"/>
              <a:cs typeface="DM Sans"/>
              <a:sym typeface="DM Sans"/>
            </a:endParaRPr>
          </a:p>
          <a:p>
            <a:pPr marL="0" lvl="0" indent="0" algn="l" rtl="0">
              <a:spcBef>
                <a:spcPts val="0"/>
              </a:spcBef>
              <a:spcAft>
                <a:spcPts val="0"/>
              </a:spcAft>
              <a:buNone/>
            </a:pPr>
            <a:endParaRPr sz="2600" dirty="0">
              <a:latin typeface="DM Sans"/>
              <a:ea typeface="DM Sans"/>
              <a:cs typeface="DM Sans"/>
              <a:sym typeface="DM Sans"/>
            </a:endParaRPr>
          </a:p>
        </p:txBody>
      </p:sp>
      <p:sp>
        <p:nvSpPr>
          <p:cNvPr id="363" name="Google Shape;363;p49"/>
          <p:cNvSpPr txBox="1"/>
          <p:nvPr/>
        </p:nvSpPr>
        <p:spPr>
          <a:xfrm>
            <a:off x="1056400" y="457275"/>
            <a:ext cx="6730500" cy="8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rgbClr val="FFFFFF"/>
                </a:solidFill>
                <a:latin typeface="DM Sans"/>
                <a:ea typeface="DM Sans"/>
                <a:cs typeface="DM Sans"/>
                <a:sym typeface="DM Sans"/>
              </a:rPr>
              <a:t>Sarno</a:t>
            </a:r>
            <a:endParaRPr sz="3100" dirty="0">
              <a:solidFill>
                <a:srgbClr val="FFFFFF"/>
              </a:solidFill>
              <a:latin typeface="DM Sans"/>
              <a:ea typeface="DM Sans"/>
              <a:cs typeface="DM Sans"/>
              <a:sym typeface="DM Sans"/>
            </a:endParaRPr>
          </a:p>
        </p:txBody>
      </p:sp>
      <p:sp>
        <p:nvSpPr>
          <p:cNvPr id="364" name="Google Shape;364;p49"/>
          <p:cNvSpPr/>
          <p:nvPr/>
        </p:nvSpPr>
        <p:spPr>
          <a:xfrm>
            <a:off x="7855775" y="1268175"/>
            <a:ext cx="312900" cy="2977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65" name="Google Shape;365;p49"/>
          <p:cNvPicPr preferRelativeResize="0"/>
          <p:nvPr/>
        </p:nvPicPr>
        <p:blipFill>
          <a:blip r:embed="rId3">
            <a:alphaModFix/>
          </a:blip>
          <a:stretch>
            <a:fillRect/>
          </a:stretch>
        </p:blipFill>
        <p:spPr>
          <a:xfrm>
            <a:off x="4949010" y="1486475"/>
            <a:ext cx="2466975" cy="1847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369"/>
        <p:cNvGrpSpPr/>
        <p:nvPr/>
      </p:nvGrpSpPr>
      <p:grpSpPr>
        <a:xfrm>
          <a:off x="0" y="0"/>
          <a:ext cx="0" cy="0"/>
          <a:chOff x="0" y="0"/>
          <a:chExt cx="0" cy="0"/>
        </a:xfrm>
      </p:grpSpPr>
      <p:sp>
        <p:nvSpPr>
          <p:cNvPr id="370" name="Google Shape;370;p50"/>
          <p:cNvSpPr/>
          <p:nvPr/>
        </p:nvSpPr>
        <p:spPr>
          <a:xfrm>
            <a:off x="7905650" y="1369276"/>
            <a:ext cx="301200" cy="2595900"/>
          </a:xfrm>
          <a:prstGeom prst="up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50"/>
          <p:cNvSpPr txBox="1"/>
          <p:nvPr/>
        </p:nvSpPr>
        <p:spPr>
          <a:xfrm>
            <a:off x="4300238" y="1489825"/>
            <a:ext cx="3605400" cy="32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DM Sans"/>
                <a:ea typeface="DM Sans"/>
                <a:cs typeface="DM Sans"/>
                <a:sym typeface="DM Sans"/>
              </a:rPr>
              <a:t>Soul  - Spirituality</a:t>
            </a:r>
            <a:endParaRPr sz="2600" dirty="0">
              <a:latin typeface="DM Sans"/>
              <a:ea typeface="DM Sans"/>
              <a:cs typeface="DM Sans"/>
              <a:sym typeface="DM Sans"/>
            </a:endParaRPr>
          </a:p>
          <a:p>
            <a:pPr marL="0" lvl="0" indent="0" algn="l" rtl="0">
              <a:spcBef>
                <a:spcPts val="0"/>
              </a:spcBef>
              <a:spcAft>
                <a:spcPts val="0"/>
              </a:spcAft>
              <a:buNone/>
            </a:pPr>
            <a:endParaRPr sz="2600" dirty="0">
              <a:latin typeface="DM Sans"/>
              <a:ea typeface="DM Sans"/>
              <a:cs typeface="DM Sans"/>
              <a:sym typeface="DM Sans"/>
            </a:endParaRPr>
          </a:p>
          <a:p>
            <a:pPr marL="0" lvl="0" indent="0" algn="l" rtl="0">
              <a:spcBef>
                <a:spcPts val="0"/>
              </a:spcBef>
              <a:spcAft>
                <a:spcPts val="0"/>
              </a:spcAft>
              <a:buNone/>
            </a:pPr>
            <a:r>
              <a:rPr lang="en" sz="2600">
                <a:latin typeface="DM Sans"/>
                <a:ea typeface="DM Sans"/>
                <a:cs typeface="DM Sans"/>
                <a:sym typeface="DM Sans"/>
              </a:rPr>
              <a:t>Mind - Positivity</a:t>
            </a:r>
            <a:endParaRPr sz="2600" dirty="0">
              <a:latin typeface="DM Sans"/>
              <a:ea typeface="DM Sans"/>
              <a:cs typeface="DM Sans"/>
              <a:sym typeface="DM Sans"/>
            </a:endParaRPr>
          </a:p>
          <a:p>
            <a:pPr marL="0" lvl="0" indent="0" algn="l" rtl="0">
              <a:spcBef>
                <a:spcPts val="0"/>
              </a:spcBef>
              <a:spcAft>
                <a:spcPts val="0"/>
              </a:spcAft>
              <a:buNone/>
            </a:pPr>
            <a:endParaRPr sz="2600" dirty="0">
              <a:latin typeface="DM Sans"/>
              <a:ea typeface="DM Sans"/>
              <a:cs typeface="DM Sans"/>
              <a:sym typeface="DM Sans"/>
            </a:endParaRPr>
          </a:p>
          <a:p>
            <a:pPr marL="0" lvl="0" indent="0" algn="l" rtl="0">
              <a:spcBef>
                <a:spcPts val="0"/>
              </a:spcBef>
              <a:spcAft>
                <a:spcPts val="0"/>
              </a:spcAft>
              <a:buNone/>
            </a:pPr>
            <a:r>
              <a:rPr lang="en" sz="2600">
                <a:latin typeface="DM Sans"/>
                <a:ea typeface="DM Sans"/>
                <a:cs typeface="DM Sans"/>
                <a:sym typeface="DM Sans"/>
              </a:rPr>
              <a:t>Body - Safety</a:t>
            </a:r>
            <a:endParaRPr sz="2600" dirty="0">
              <a:latin typeface="DM Sans"/>
              <a:ea typeface="DM Sans"/>
              <a:cs typeface="DM Sans"/>
              <a:sym typeface="DM Sans"/>
            </a:endParaRPr>
          </a:p>
        </p:txBody>
      </p:sp>
      <p:pic>
        <p:nvPicPr>
          <p:cNvPr id="372" name="Google Shape;372;p50"/>
          <p:cNvPicPr preferRelativeResize="0"/>
          <p:nvPr/>
        </p:nvPicPr>
        <p:blipFill>
          <a:blip r:embed="rId3">
            <a:alphaModFix/>
          </a:blip>
          <a:stretch>
            <a:fillRect/>
          </a:stretch>
        </p:blipFill>
        <p:spPr>
          <a:xfrm>
            <a:off x="1236950" y="1489825"/>
            <a:ext cx="2595825" cy="2595825"/>
          </a:xfrm>
          <a:prstGeom prst="rect">
            <a:avLst/>
          </a:prstGeom>
          <a:noFill/>
          <a:ln>
            <a:noFill/>
          </a:ln>
        </p:spPr>
      </p:pic>
      <p:sp>
        <p:nvSpPr>
          <p:cNvPr id="373" name="Google Shape;373;p50"/>
          <p:cNvSpPr txBox="1"/>
          <p:nvPr/>
        </p:nvSpPr>
        <p:spPr>
          <a:xfrm>
            <a:off x="1675525" y="466800"/>
            <a:ext cx="6730500" cy="8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DM Sans"/>
                <a:ea typeface="DM Sans"/>
                <a:cs typeface="DM Sans"/>
                <a:sym typeface="DM Sans"/>
              </a:rPr>
              <a:t>Van der Kolk and Levine’s Model </a:t>
            </a:r>
            <a:endParaRPr sz="3000" dirty="0">
              <a:latin typeface="DM Sans"/>
              <a:ea typeface="DM Sans"/>
              <a:cs typeface="DM Sans"/>
              <a:sym typeface="DM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1"/>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36</a:t>
            </a:fld>
            <a:endParaRPr dirty="0"/>
          </a:p>
        </p:txBody>
      </p:sp>
      <p:sp>
        <p:nvSpPr>
          <p:cNvPr id="379" name="Google Shape;379;p51"/>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Trauma and Experience</a:t>
            </a:r>
            <a:endParaRPr dirty="0"/>
          </a:p>
        </p:txBody>
      </p:sp>
      <p:sp>
        <p:nvSpPr>
          <p:cNvPr id="380" name="Google Shape;380;p51"/>
          <p:cNvSpPr txBox="1">
            <a:spLocks noGrp="1"/>
          </p:cNvSpPr>
          <p:nvPr>
            <p:ph type="body" idx="1"/>
          </p:nvPr>
        </p:nvSpPr>
        <p:spPr>
          <a:xfrm>
            <a:off x="784200" y="1452250"/>
            <a:ext cx="4298700" cy="3221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A person who experiences trauma will find it difficult to access the higher levels of his/her thoughts or spirit unless he/she first </a:t>
            </a:r>
            <a:r>
              <a:rPr lang="en" b="1"/>
              <a:t>feels safe</a:t>
            </a:r>
            <a:r>
              <a:rPr lang="en"/>
              <a:t>.</a:t>
            </a:r>
            <a:endParaRPr dirty="0"/>
          </a:p>
        </p:txBody>
      </p:sp>
      <p:pic>
        <p:nvPicPr>
          <p:cNvPr id="381" name="Google Shape;381;p51"/>
          <p:cNvPicPr preferRelativeResize="0"/>
          <p:nvPr/>
        </p:nvPicPr>
        <p:blipFill>
          <a:blip r:embed="rId3">
            <a:alphaModFix/>
          </a:blip>
          <a:stretch>
            <a:fillRect/>
          </a:stretch>
        </p:blipFill>
        <p:spPr>
          <a:xfrm>
            <a:off x="5943725" y="1358762"/>
            <a:ext cx="2595825" cy="25958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2"/>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Erik Erikson</a:t>
            </a:r>
            <a:endParaRPr dirty="0"/>
          </a:p>
        </p:txBody>
      </p:sp>
      <p:sp>
        <p:nvSpPr>
          <p:cNvPr id="387" name="Google Shape;387;p52"/>
          <p:cNvSpPr txBox="1">
            <a:spLocks noGrp="1"/>
          </p:cNvSpPr>
          <p:nvPr>
            <p:ph type="body" idx="1"/>
          </p:nvPr>
        </p:nvSpPr>
        <p:spPr>
          <a:xfrm>
            <a:off x="1136000" y="1200150"/>
            <a:ext cx="6872100" cy="3473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t>Stage 1: Trust vs. Mistrust.</a:t>
            </a:r>
            <a:endParaRPr dirty="0"/>
          </a:p>
          <a:p>
            <a:pPr marL="0" lvl="0" indent="0" algn="l" rtl="0">
              <a:spcBef>
                <a:spcPts val="600"/>
              </a:spcBef>
              <a:spcAft>
                <a:spcPts val="0"/>
              </a:spcAft>
              <a:buNone/>
            </a:pPr>
            <a:r>
              <a:rPr lang="en" dirty="0"/>
              <a:t>Stage 2: Autonomy vs. Shame and Doubt.</a:t>
            </a:r>
            <a:endParaRPr dirty="0"/>
          </a:p>
          <a:p>
            <a:pPr marL="0" lvl="0" indent="0" algn="l" rtl="0">
              <a:spcBef>
                <a:spcPts val="600"/>
              </a:spcBef>
              <a:spcAft>
                <a:spcPts val="0"/>
              </a:spcAft>
              <a:buNone/>
            </a:pPr>
            <a:r>
              <a:rPr lang="en" dirty="0"/>
              <a:t>Stage 3: Initiative vs. Guilt.</a:t>
            </a:r>
            <a:endParaRPr dirty="0"/>
          </a:p>
          <a:p>
            <a:pPr marL="0" lvl="0" indent="0" algn="l" rtl="0">
              <a:spcBef>
                <a:spcPts val="600"/>
              </a:spcBef>
              <a:spcAft>
                <a:spcPts val="0"/>
              </a:spcAft>
              <a:buNone/>
            </a:pPr>
            <a:r>
              <a:rPr lang="en" dirty="0"/>
              <a:t>Stage 4: Industry vs. Inferiority.</a:t>
            </a:r>
            <a:endParaRPr dirty="0"/>
          </a:p>
          <a:p>
            <a:pPr marL="0" lvl="0" indent="0" algn="l" rtl="0">
              <a:spcBef>
                <a:spcPts val="600"/>
              </a:spcBef>
              <a:spcAft>
                <a:spcPts val="0"/>
              </a:spcAft>
              <a:buNone/>
            </a:pPr>
            <a:r>
              <a:rPr lang="en" dirty="0"/>
              <a:t>Stage 5: Identity vs. Confusion.</a:t>
            </a:r>
            <a:endParaRPr dirty="0"/>
          </a:p>
          <a:p>
            <a:pPr marL="0" lvl="0" indent="0" algn="l" rtl="0">
              <a:spcBef>
                <a:spcPts val="600"/>
              </a:spcBef>
              <a:spcAft>
                <a:spcPts val="0"/>
              </a:spcAft>
              <a:buNone/>
            </a:pPr>
            <a:r>
              <a:rPr lang="en" dirty="0"/>
              <a:t>Stage 6: Intimacy vs. Isolation.</a:t>
            </a:r>
            <a:endParaRPr dirty="0"/>
          </a:p>
          <a:p>
            <a:pPr marL="0" lvl="0" indent="0" algn="l" rtl="0">
              <a:spcBef>
                <a:spcPts val="600"/>
              </a:spcBef>
              <a:spcAft>
                <a:spcPts val="0"/>
              </a:spcAft>
              <a:buNone/>
            </a:pPr>
            <a:r>
              <a:rPr lang="en" dirty="0"/>
              <a:t>Stage 7: Generativity vs. Stagnation.</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4" name="Google Shape;394;p53"/>
          <p:cNvPicPr preferRelativeResize="0"/>
          <p:nvPr/>
        </p:nvPicPr>
        <p:blipFill>
          <a:blip r:embed="rId3">
            <a:alphaModFix/>
          </a:blip>
          <a:stretch>
            <a:fillRect/>
          </a:stretch>
        </p:blipFill>
        <p:spPr>
          <a:xfrm>
            <a:off x="1198789" y="433650"/>
            <a:ext cx="6576574" cy="43887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54"/>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Stages &amp; Similarities</a:t>
            </a:r>
            <a:endParaRPr dirty="0"/>
          </a:p>
        </p:txBody>
      </p:sp>
      <p:sp>
        <p:nvSpPr>
          <p:cNvPr id="401" name="Google Shape;401;p54"/>
          <p:cNvSpPr txBox="1">
            <a:spLocks noGrp="1"/>
          </p:cNvSpPr>
          <p:nvPr>
            <p:ph type="body" idx="1"/>
          </p:nvPr>
        </p:nvSpPr>
        <p:spPr>
          <a:xfrm>
            <a:off x="544499" y="1452250"/>
            <a:ext cx="4334681" cy="32214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t>Note the similarities between unresolved crises and symptoms of trauma. </a:t>
            </a:r>
            <a:br>
              <a:rPr lang="en" dirty="0"/>
            </a:br>
            <a:endParaRPr dirty="0"/>
          </a:p>
          <a:p>
            <a:pPr marL="457200" lvl="0" indent="-381000" algn="l" rtl="0">
              <a:spcBef>
                <a:spcPts val="0"/>
              </a:spcBef>
              <a:spcAft>
                <a:spcPts val="0"/>
              </a:spcAft>
              <a:buSzPts val="2400"/>
              <a:buChar char="●"/>
            </a:pPr>
            <a:r>
              <a:rPr lang="en" dirty="0"/>
              <a:t>That is </a:t>
            </a:r>
            <a:r>
              <a:rPr lang="en" b="1" dirty="0"/>
              <a:t>where</a:t>
            </a:r>
            <a:r>
              <a:rPr lang="en" dirty="0"/>
              <a:t> the client is. </a:t>
            </a:r>
            <a:endParaRPr dirty="0"/>
          </a:p>
        </p:txBody>
      </p:sp>
      <p:pic>
        <p:nvPicPr>
          <p:cNvPr id="402" name="Google Shape;402;p54"/>
          <p:cNvPicPr preferRelativeResize="0"/>
          <p:nvPr/>
        </p:nvPicPr>
        <p:blipFill>
          <a:blip r:embed="rId3">
            <a:alphaModFix/>
          </a:blip>
          <a:stretch>
            <a:fillRect/>
          </a:stretch>
        </p:blipFill>
        <p:spPr>
          <a:xfrm>
            <a:off x="5492474" y="1148300"/>
            <a:ext cx="3375701" cy="2252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20"/>
        <p:cNvGrpSpPr/>
        <p:nvPr/>
      </p:nvGrpSpPr>
      <p:grpSpPr>
        <a:xfrm>
          <a:off x="0" y="0"/>
          <a:ext cx="0" cy="0"/>
          <a:chOff x="0" y="0"/>
          <a:chExt cx="0" cy="0"/>
        </a:xfrm>
      </p:grpSpPr>
      <p:sp>
        <p:nvSpPr>
          <p:cNvPr id="121" name="Google Shape;121;p20"/>
          <p:cNvSpPr txBox="1">
            <a:spLocks noGrp="1"/>
          </p:cNvSpPr>
          <p:nvPr>
            <p:ph type="ctrTitle"/>
          </p:nvPr>
        </p:nvSpPr>
        <p:spPr>
          <a:xfrm>
            <a:off x="304900" y="53625"/>
            <a:ext cx="4618200" cy="943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3600"/>
              <a:t>Author</a:t>
            </a:r>
            <a:endParaRPr dirty="0"/>
          </a:p>
        </p:txBody>
      </p:sp>
      <p:sp>
        <p:nvSpPr>
          <p:cNvPr id="122" name="Google Shape;122;p20"/>
          <p:cNvSpPr txBox="1">
            <a:spLocks noGrp="1"/>
          </p:cNvSpPr>
          <p:nvPr>
            <p:ph type="subTitle" idx="1"/>
          </p:nvPr>
        </p:nvSpPr>
        <p:spPr>
          <a:xfrm>
            <a:off x="304900" y="997413"/>
            <a:ext cx="5578500" cy="1612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100" b="1">
                <a:solidFill>
                  <a:srgbClr val="0F1111"/>
                </a:solidFill>
                <a:highlight>
                  <a:srgbClr val="FFFFFF"/>
                </a:highlight>
                <a:latin typeface="Arial"/>
                <a:ea typeface="Arial"/>
                <a:cs typeface="Arial"/>
                <a:sym typeface="Arial"/>
              </a:rPr>
              <a:t>Think Good and It Will Be Good: Spiritually-Based Therapy Inspired by Viktor Frankl and Jewish Wisdom </a:t>
            </a:r>
            <a:endParaRPr sz="2100" b="1" dirty="0">
              <a:solidFill>
                <a:srgbClr val="000000"/>
              </a:solidFill>
            </a:endParaRPr>
          </a:p>
          <a:p>
            <a:pPr marL="0" lvl="0" indent="0" algn="l" rtl="0">
              <a:lnSpc>
                <a:spcPct val="100000"/>
              </a:lnSpc>
              <a:spcBef>
                <a:spcPts val="0"/>
              </a:spcBef>
              <a:spcAft>
                <a:spcPts val="0"/>
              </a:spcAft>
              <a:buNone/>
            </a:pPr>
            <a:endParaRPr sz="2100" b="1" dirty="0">
              <a:solidFill>
                <a:srgbClr val="000000"/>
              </a:solidFill>
            </a:endParaRPr>
          </a:p>
          <a:p>
            <a:pPr marL="0" lvl="0" indent="0" algn="l" rtl="0">
              <a:lnSpc>
                <a:spcPct val="100000"/>
              </a:lnSpc>
              <a:spcBef>
                <a:spcPts val="0"/>
              </a:spcBef>
              <a:spcAft>
                <a:spcPts val="0"/>
              </a:spcAft>
              <a:buNone/>
            </a:pPr>
            <a:r>
              <a:rPr lang="en" sz="2100" b="1">
                <a:solidFill>
                  <a:srgbClr val="0F1111"/>
                </a:solidFill>
                <a:highlight>
                  <a:srgbClr val="FFFFFF"/>
                </a:highlight>
                <a:latin typeface="Arial"/>
                <a:ea typeface="Arial"/>
                <a:cs typeface="Arial"/>
                <a:sym typeface="Arial"/>
              </a:rPr>
              <a:t>At Risk - Never Beyond Reach:</a:t>
            </a:r>
            <a:br>
              <a:rPr lang="en" sz="2100" b="1">
                <a:solidFill>
                  <a:srgbClr val="0F1111"/>
                </a:solidFill>
                <a:highlight>
                  <a:srgbClr val="FFFFFF"/>
                </a:highlight>
                <a:latin typeface="Arial"/>
                <a:ea typeface="Arial"/>
                <a:cs typeface="Arial"/>
                <a:sym typeface="Arial"/>
              </a:rPr>
            </a:br>
            <a:r>
              <a:rPr lang="en" sz="2100" b="1">
                <a:solidFill>
                  <a:srgbClr val="0F1111"/>
                </a:solidFill>
                <a:highlight>
                  <a:srgbClr val="FFFFFF"/>
                </a:highlight>
                <a:latin typeface="Arial"/>
                <a:ea typeface="Arial"/>
                <a:cs typeface="Arial"/>
                <a:sym typeface="Arial"/>
              </a:rPr>
              <a:t>Three Principles Every Parent and Educator Needs to Know</a:t>
            </a:r>
            <a:endParaRPr sz="2100" b="1" dirty="0">
              <a:solidFill>
                <a:srgbClr val="0F1111"/>
              </a:solidFill>
              <a:highlight>
                <a:srgbClr val="FFFFFF"/>
              </a:highlight>
              <a:latin typeface="Arial"/>
              <a:ea typeface="Arial"/>
              <a:cs typeface="Arial"/>
              <a:sym typeface="Arial"/>
            </a:endParaRPr>
          </a:p>
          <a:p>
            <a:pPr marL="0" lvl="0" indent="0" algn="l" rtl="0">
              <a:lnSpc>
                <a:spcPct val="100000"/>
              </a:lnSpc>
              <a:spcBef>
                <a:spcPts val="600"/>
              </a:spcBef>
              <a:spcAft>
                <a:spcPts val="0"/>
              </a:spcAft>
              <a:buNone/>
            </a:pPr>
            <a:endParaRPr sz="2100" dirty="0">
              <a:solidFill>
                <a:srgbClr val="000000"/>
              </a:solidFill>
            </a:endParaRPr>
          </a:p>
        </p:txBody>
      </p:sp>
      <p:pic>
        <p:nvPicPr>
          <p:cNvPr id="123" name="Google Shape;123;p20"/>
          <p:cNvPicPr preferRelativeResize="0"/>
          <p:nvPr/>
        </p:nvPicPr>
        <p:blipFill rotWithShape="1">
          <a:blip r:embed="rId3">
            <a:alphaModFix/>
          </a:blip>
          <a:srcRect t="2278" r="54337" b="2800"/>
          <a:stretch/>
        </p:blipFill>
        <p:spPr>
          <a:xfrm>
            <a:off x="6005175" y="419100"/>
            <a:ext cx="1471950" cy="2291975"/>
          </a:xfrm>
          <a:prstGeom prst="rect">
            <a:avLst/>
          </a:prstGeom>
          <a:noFill/>
          <a:ln>
            <a:noFill/>
          </a:ln>
        </p:spPr>
      </p:pic>
      <p:pic>
        <p:nvPicPr>
          <p:cNvPr id="124" name="Google Shape;124;p20"/>
          <p:cNvPicPr preferRelativeResize="0"/>
          <p:nvPr/>
        </p:nvPicPr>
        <p:blipFill rotWithShape="1">
          <a:blip r:embed="rId4">
            <a:alphaModFix/>
          </a:blip>
          <a:srcRect l="16818" r="15909"/>
          <a:stretch/>
        </p:blipFill>
        <p:spPr>
          <a:xfrm>
            <a:off x="6036300" y="2883525"/>
            <a:ext cx="1409700" cy="2095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406"/>
        <p:cNvGrpSpPr/>
        <p:nvPr/>
      </p:nvGrpSpPr>
      <p:grpSpPr>
        <a:xfrm>
          <a:off x="0" y="0"/>
          <a:ext cx="0" cy="0"/>
          <a:chOff x="0" y="0"/>
          <a:chExt cx="0" cy="0"/>
        </a:xfrm>
      </p:grpSpPr>
      <p:sp>
        <p:nvSpPr>
          <p:cNvPr id="407" name="Google Shape;407;p55"/>
          <p:cNvSpPr/>
          <p:nvPr/>
        </p:nvSpPr>
        <p:spPr>
          <a:xfrm>
            <a:off x="414851" y="1335938"/>
            <a:ext cx="301200" cy="2595900"/>
          </a:xfrm>
          <a:prstGeom prst="up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55"/>
          <p:cNvSpPr txBox="1"/>
          <p:nvPr/>
        </p:nvSpPr>
        <p:spPr>
          <a:xfrm>
            <a:off x="966600" y="1593688"/>
            <a:ext cx="3605400" cy="32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dirty="0">
                <a:latin typeface="DM Sans"/>
                <a:ea typeface="DM Sans"/>
                <a:cs typeface="DM Sans"/>
                <a:sym typeface="DM Sans"/>
              </a:rPr>
              <a:t>3. Soul  - Spirituality</a:t>
            </a:r>
            <a:endParaRPr sz="2600" dirty="0">
              <a:latin typeface="DM Sans"/>
              <a:ea typeface="DM Sans"/>
              <a:cs typeface="DM Sans"/>
              <a:sym typeface="DM Sans"/>
            </a:endParaRPr>
          </a:p>
          <a:p>
            <a:pPr marL="0" lvl="0" indent="0" algn="l" rtl="0">
              <a:spcBef>
                <a:spcPts val="0"/>
              </a:spcBef>
              <a:spcAft>
                <a:spcPts val="0"/>
              </a:spcAft>
              <a:buNone/>
            </a:pPr>
            <a:endParaRPr sz="2600" dirty="0">
              <a:latin typeface="DM Sans"/>
              <a:ea typeface="DM Sans"/>
              <a:cs typeface="DM Sans"/>
              <a:sym typeface="DM Sans"/>
            </a:endParaRPr>
          </a:p>
          <a:p>
            <a:pPr marL="0" lvl="0" indent="0" algn="l" rtl="0">
              <a:spcBef>
                <a:spcPts val="0"/>
              </a:spcBef>
              <a:spcAft>
                <a:spcPts val="0"/>
              </a:spcAft>
              <a:buNone/>
            </a:pPr>
            <a:r>
              <a:rPr lang="en" sz="2600" dirty="0">
                <a:latin typeface="DM Sans"/>
                <a:ea typeface="DM Sans"/>
                <a:cs typeface="DM Sans"/>
                <a:sym typeface="DM Sans"/>
              </a:rPr>
              <a:t>2. Mind - Positivity</a:t>
            </a:r>
            <a:endParaRPr sz="2600" dirty="0">
              <a:latin typeface="DM Sans"/>
              <a:ea typeface="DM Sans"/>
              <a:cs typeface="DM Sans"/>
              <a:sym typeface="DM Sans"/>
            </a:endParaRPr>
          </a:p>
          <a:p>
            <a:pPr marL="0" lvl="0" indent="0" algn="l" rtl="0">
              <a:spcBef>
                <a:spcPts val="0"/>
              </a:spcBef>
              <a:spcAft>
                <a:spcPts val="0"/>
              </a:spcAft>
              <a:buNone/>
            </a:pPr>
            <a:endParaRPr sz="2600" dirty="0">
              <a:latin typeface="DM Sans"/>
              <a:ea typeface="DM Sans"/>
              <a:cs typeface="DM Sans"/>
              <a:sym typeface="DM Sans"/>
            </a:endParaRPr>
          </a:p>
          <a:p>
            <a:pPr marL="0" lvl="0" indent="0" algn="l" rtl="0">
              <a:spcBef>
                <a:spcPts val="0"/>
              </a:spcBef>
              <a:spcAft>
                <a:spcPts val="0"/>
              </a:spcAft>
              <a:buNone/>
            </a:pPr>
            <a:r>
              <a:rPr lang="en" sz="2600" dirty="0">
                <a:latin typeface="DM Sans"/>
                <a:ea typeface="DM Sans"/>
                <a:cs typeface="DM Sans"/>
                <a:sym typeface="DM Sans"/>
              </a:rPr>
              <a:t>1. Body - Safety</a:t>
            </a:r>
            <a:endParaRPr sz="2600" dirty="0">
              <a:latin typeface="DM Sans"/>
              <a:ea typeface="DM Sans"/>
              <a:cs typeface="DM Sans"/>
              <a:sym typeface="DM Sans"/>
            </a:endParaRPr>
          </a:p>
        </p:txBody>
      </p:sp>
      <p:pic>
        <p:nvPicPr>
          <p:cNvPr id="409" name="Google Shape;409;p55"/>
          <p:cNvPicPr preferRelativeResize="0"/>
          <p:nvPr/>
        </p:nvPicPr>
        <p:blipFill>
          <a:blip r:embed="rId3">
            <a:alphaModFix/>
          </a:blip>
          <a:stretch>
            <a:fillRect/>
          </a:stretch>
        </p:blipFill>
        <p:spPr>
          <a:xfrm>
            <a:off x="4972637" y="3378963"/>
            <a:ext cx="1125650" cy="1628311"/>
          </a:xfrm>
          <a:prstGeom prst="rect">
            <a:avLst/>
          </a:prstGeom>
          <a:noFill/>
          <a:ln>
            <a:noFill/>
          </a:ln>
        </p:spPr>
      </p:pic>
      <p:pic>
        <p:nvPicPr>
          <p:cNvPr id="410" name="Google Shape;410;p55"/>
          <p:cNvPicPr preferRelativeResize="0"/>
          <p:nvPr/>
        </p:nvPicPr>
        <p:blipFill>
          <a:blip r:embed="rId4">
            <a:alphaModFix/>
          </a:blip>
          <a:stretch>
            <a:fillRect/>
          </a:stretch>
        </p:blipFill>
        <p:spPr>
          <a:xfrm>
            <a:off x="6193998" y="2913344"/>
            <a:ext cx="1125650" cy="1628306"/>
          </a:xfrm>
          <a:prstGeom prst="rect">
            <a:avLst/>
          </a:prstGeom>
          <a:noFill/>
          <a:ln>
            <a:noFill/>
          </a:ln>
        </p:spPr>
      </p:pic>
      <p:pic>
        <p:nvPicPr>
          <p:cNvPr id="411" name="Google Shape;411;p55"/>
          <p:cNvPicPr preferRelativeResize="0"/>
          <p:nvPr/>
        </p:nvPicPr>
        <p:blipFill>
          <a:blip r:embed="rId5">
            <a:alphaModFix/>
          </a:blip>
          <a:stretch>
            <a:fillRect/>
          </a:stretch>
        </p:blipFill>
        <p:spPr>
          <a:xfrm>
            <a:off x="5932175" y="352362"/>
            <a:ext cx="1193925" cy="1792699"/>
          </a:xfrm>
          <a:prstGeom prst="rect">
            <a:avLst/>
          </a:prstGeom>
          <a:noFill/>
          <a:ln>
            <a:noFill/>
          </a:ln>
        </p:spPr>
      </p:pic>
      <p:pic>
        <p:nvPicPr>
          <p:cNvPr id="412" name="Google Shape;412;p55"/>
          <p:cNvPicPr preferRelativeResize="0"/>
          <p:nvPr/>
        </p:nvPicPr>
        <p:blipFill>
          <a:blip r:embed="rId6">
            <a:alphaModFix/>
          </a:blip>
          <a:stretch>
            <a:fillRect/>
          </a:stretch>
        </p:blipFill>
        <p:spPr>
          <a:xfrm>
            <a:off x="7461675" y="549925"/>
            <a:ext cx="1125639" cy="1792700"/>
          </a:xfrm>
          <a:prstGeom prst="rect">
            <a:avLst/>
          </a:prstGeom>
          <a:noFill/>
          <a:ln>
            <a:noFill/>
          </a:ln>
        </p:spPr>
      </p:pic>
      <p:pic>
        <p:nvPicPr>
          <p:cNvPr id="413" name="Google Shape;413;p55"/>
          <p:cNvPicPr preferRelativeResize="0"/>
          <p:nvPr/>
        </p:nvPicPr>
        <p:blipFill>
          <a:blip r:embed="rId7">
            <a:alphaModFix/>
          </a:blip>
          <a:stretch>
            <a:fillRect/>
          </a:stretch>
        </p:blipFill>
        <p:spPr>
          <a:xfrm>
            <a:off x="4487075" y="185688"/>
            <a:ext cx="1193925" cy="1868035"/>
          </a:xfrm>
          <a:prstGeom prst="rect">
            <a:avLst/>
          </a:prstGeom>
          <a:noFill/>
          <a:ln>
            <a:noFill/>
          </a:ln>
        </p:spPr>
      </p:pic>
      <p:pic>
        <p:nvPicPr>
          <p:cNvPr id="414" name="Google Shape;414;p55"/>
          <p:cNvPicPr preferRelativeResize="0"/>
          <p:nvPr/>
        </p:nvPicPr>
        <p:blipFill>
          <a:blip r:embed="rId8">
            <a:alphaModFix/>
          </a:blip>
          <a:stretch>
            <a:fillRect/>
          </a:stretch>
        </p:blipFill>
        <p:spPr>
          <a:xfrm>
            <a:off x="7624448" y="2533125"/>
            <a:ext cx="1181100" cy="1800225"/>
          </a:xfrm>
          <a:prstGeom prst="rect">
            <a:avLst/>
          </a:prstGeom>
          <a:noFill/>
          <a:ln>
            <a:noFill/>
          </a:ln>
        </p:spPr>
      </p:pic>
      <p:sp>
        <p:nvSpPr>
          <p:cNvPr id="2" name="TextBox 1">
            <a:extLst>
              <a:ext uri="{FF2B5EF4-FFF2-40B4-BE49-F238E27FC236}">
                <a16:creationId xmlns:a16="http://schemas.microsoft.com/office/drawing/2014/main" id="{4AAB1B8F-0790-4222-8B14-BDD8A5622C19}"/>
              </a:ext>
            </a:extLst>
          </p:cNvPr>
          <p:cNvSpPr txBox="1"/>
          <p:nvPr/>
        </p:nvSpPr>
        <p:spPr>
          <a:xfrm>
            <a:off x="556686" y="485775"/>
            <a:ext cx="3343802" cy="523220"/>
          </a:xfrm>
          <a:prstGeom prst="rect">
            <a:avLst/>
          </a:prstGeom>
          <a:noFill/>
        </p:spPr>
        <p:txBody>
          <a:bodyPr wrap="square" rtlCol="0">
            <a:spAutoFit/>
          </a:bodyPr>
          <a:lstStyle/>
          <a:p>
            <a:r>
              <a:rPr lang="en-US" sz="2800" dirty="0"/>
              <a:t>Curriculum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418"/>
        <p:cNvGrpSpPr/>
        <p:nvPr/>
      </p:nvGrpSpPr>
      <p:grpSpPr>
        <a:xfrm>
          <a:off x="0" y="0"/>
          <a:ext cx="0" cy="0"/>
          <a:chOff x="0" y="0"/>
          <a:chExt cx="0" cy="0"/>
        </a:xfrm>
      </p:grpSpPr>
      <p:sp>
        <p:nvSpPr>
          <p:cNvPr id="419" name="Google Shape;419;p56"/>
          <p:cNvSpPr txBox="1"/>
          <p:nvPr/>
        </p:nvSpPr>
        <p:spPr>
          <a:xfrm>
            <a:off x="420750" y="815450"/>
            <a:ext cx="4570200" cy="32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dirty="0">
                <a:latin typeface="DM Sans"/>
                <a:ea typeface="DM Sans"/>
                <a:cs typeface="DM Sans"/>
                <a:sym typeface="DM Sans"/>
              </a:rPr>
              <a:t>Integration of all 3</a:t>
            </a:r>
            <a:endParaRPr sz="3100" dirty="0">
              <a:latin typeface="DM Sans"/>
              <a:ea typeface="DM Sans"/>
              <a:cs typeface="DM Sans"/>
              <a:sym typeface="DM Sans"/>
            </a:endParaRPr>
          </a:p>
          <a:p>
            <a:pPr marL="0" lvl="0" indent="0" algn="l" rtl="0">
              <a:lnSpc>
                <a:spcPct val="150000"/>
              </a:lnSpc>
              <a:spcBef>
                <a:spcPts val="0"/>
              </a:spcBef>
              <a:spcAft>
                <a:spcPts val="0"/>
              </a:spcAft>
              <a:buNone/>
            </a:pPr>
            <a:endParaRPr sz="3100" dirty="0">
              <a:latin typeface="DM Sans"/>
              <a:ea typeface="DM Sans"/>
              <a:cs typeface="DM Sans"/>
              <a:sym typeface="DM Sans"/>
            </a:endParaRPr>
          </a:p>
          <a:p>
            <a:pPr marL="457200" lvl="0" indent="-393700" algn="l" rtl="0">
              <a:lnSpc>
                <a:spcPct val="150000"/>
              </a:lnSpc>
              <a:spcBef>
                <a:spcPts val="0"/>
              </a:spcBef>
              <a:spcAft>
                <a:spcPts val="0"/>
              </a:spcAft>
              <a:buSzPts val="2600"/>
              <a:buFont typeface="DM Sans"/>
              <a:buChar char="●"/>
            </a:pPr>
            <a:r>
              <a:rPr lang="en" sz="2600" dirty="0">
                <a:latin typeface="DM Sans"/>
                <a:ea typeface="DM Sans"/>
                <a:cs typeface="DM Sans"/>
                <a:sym typeface="DM Sans"/>
              </a:rPr>
              <a:t>Body: Fight/Flight/Freeze</a:t>
            </a:r>
            <a:endParaRPr sz="2600" dirty="0">
              <a:latin typeface="DM Sans"/>
              <a:ea typeface="DM Sans"/>
              <a:cs typeface="DM Sans"/>
              <a:sym typeface="DM Sans"/>
            </a:endParaRPr>
          </a:p>
          <a:p>
            <a:pPr marL="457200" lvl="0" indent="-393700" algn="l" rtl="0">
              <a:lnSpc>
                <a:spcPct val="150000"/>
              </a:lnSpc>
              <a:spcBef>
                <a:spcPts val="0"/>
              </a:spcBef>
              <a:spcAft>
                <a:spcPts val="0"/>
              </a:spcAft>
              <a:buSzPts val="2600"/>
              <a:buFont typeface="DM Sans"/>
              <a:buChar char="●"/>
            </a:pPr>
            <a:r>
              <a:rPr lang="en" sz="2600" dirty="0">
                <a:latin typeface="DM Sans"/>
                <a:ea typeface="DM Sans"/>
                <a:cs typeface="DM Sans"/>
                <a:sym typeface="DM Sans"/>
              </a:rPr>
              <a:t>Mind - Anger/Self Beliefs</a:t>
            </a:r>
            <a:endParaRPr sz="2600" dirty="0">
              <a:latin typeface="DM Sans"/>
              <a:ea typeface="DM Sans"/>
              <a:cs typeface="DM Sans"/>
              <a:sym typeface="DM Sans"/>
            </a:endParaRPr>
          </a:p>
          <a:p>
            <a:pPr marL="457200" lvl="0" indent="-393700" algn="l" rtl="0">
              <a:lnSpc>
                <a:spcPct val="150000"/>
              </a:lnSpc>
              <a:spcBef>
                <a:spcPts val="0"/>
              </a:spcBef>
              <a:spcAft>
                <a:spcPts val="0"/>
              </a:spcAft>
              <a:buSzPts val="2600"/>
              <a:buFont typeface="DM Sans"/>
              <a:buChar char="●"/>
            </a:pPr>
            <a:r>
              <a:rPr lang="en" sz="2600" dirty="0">
                <a:latin typeface="DM Sans"/>
                <a:ea typeface="DM Sans"/>
                <a:cs typeface="DM Sans"/>
                <a:sym typeface="DM Sans"/>
              </a:rPr>
              <a:t>Soul  - Will to Meaning</a:t>
            </a:r>
            <a:endParaRPr sz="2600" dirty="0">
              <a:latin typeface="DM Sans"/>
              <a:ea typeface="DM Sans"/>
              <a:cs typeface="DM Sans"/>
              <a:sym typeface="DM Sans"/>
            </a:endParaRPr>
          </a:p>
        </p:txBody>
      </p:sp>
      <p:pic>
        <p:nvPicPr>
          <p:cNvPr id="420" name="Google Shape;420;p56"/>
          <p:cNvPicPr preferRelativeResize="0"/>
          <p:nvPr/>
        </p:nvPicPr>
        <p:blipFill rotWithShape="1">
          <a:blip r:embed="rId3">
            <a:alphaModFix/>
          </a:blip>
          <a:srcRect b="7851"/>
          <a:stretch/>
        </p:blipFill>
        <p:spPr>
          <a:xfrm>
            <a:off x="5494250" y="815450"/>
            <a:ext cx="3023125" cy="29517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429"/>
        <p:cNvGrpSpPr/>
        <p:nvPr/>
      </p:nvGrpSpPr>
      <p:grpSpPr>
        <a:xfrm>
          <a:off x="0" y="0"/>
          <a:ext cx="0" cy="0"/>
          <a:chOff x="0" y="0"/>
          <a:chExt cx="0" cy="0"/>
        </a:xfrm>
      </p:grpSpPr>
      <p:sp>
        <p:nvSpPr>
          <p:cNvPr id="430" name="Google Shape;430;p58"/>
          <p:cNvSpPr txBox="1"/>
          <p:nvPr/>
        </p:nvSpPr>
        <p:spPr>
          <a:xfrm>
            <a:off x="534050" y="655200"/>
            <a:ext cx="5228100" cy="1911600"/>
          </a:xfrm>
          <a:prstGeom prst="rect">
            <a:avLst/>
          </a:prstGeom>
          <a:noFill/>
          <a:ln>
            <a:noFill/>
          </a:ln>
        </p:spPr>
        <p:txBody>
          <a:bodyPr spcFirstLastPara="1" wrap="square" lIns="91425" tIns="91425" rIns="91425" bIns="91425" anchor="t" anchorCtr="0">
            <a:noAutofit/>
          </a:bodyPr>
          <a:lstStyle/>
          <a:p>
            <a:pPr marL="457200" lvl="0" indent="-393700" algn="l" rtl="0">
              <a:lnSpc>
                <a:spcPct val="100000"/>
              </a:lnSpc>
              <a:spcBef>
                <a:spcPts val="0"/>
              </a:spcBef>
              <a:spcAft>
                <a:spcPts val="0"/>
              </a:spcAft>
              <a:buSzPts val="2600"/>
              <a:buChar char="●"/>
            </a:pPr>
            <a:r>
              <a:rPr lang="en" sz="2600"/>
              <a:t>Peter Levine maintains that trauma is a form of freeze and even death.</a:t>
            </a:r>
            <a:endParaRPr sz="2600" dirty="0"/>
          </a:p>
          <a:p>
            <a:pPr marL="457200" lvl="0" indent="-393700" algn="l" rtl="0">
              <a:lnSpc>
                <a:spcPct val="100000"/>
              </a:lnSpc>
              <a:spcBef>
                <a:spcPts val="0"/>
              </a:spcBef>
              <a:spcAft>
                <a:spcPts val="0"/>
              </a:spcAft>
              <a:buSzPts val="2600"/>
              <a:buChar char="●"/>
            </a:pPr>
            <a:r>
              <a:rPr lang="en" sz="2600"/>
              <a:t>Transforming trauma is like being born again. Like the soul re-entering in the body. </a:t>
            </a:r>
            <a:endParaRPr sz="2600" dirty="0"/>
          </a:p>
          <a:p>
            <a:pPr marL="457200" lvl="0" indent="-393700" algn="l" rtl="0">
              <a:lnSpc>
                <a:spcPct val="100000"/>
              </a:lnSpc>
              <a:spcBef>
                <a:spcPts val="0"/>
              </a:spcBef>
              <a:spcAft>
                <a:spcPts val="0"/>
              </a:spcAft>
              <a:buSzPts val="2600"/>
              <a:buChar char="●"/>
            </a:pPr>
            <a:r>
              <a:rPr lang="en" sz="2600"/>
              <a:t>This will also be addressed when discussing Viktor Frankl, meaning and spirituality. </a:t>
            </a:r>
            <a:r>
              <a:rPr lang="en" sz="1100"/>
              <a:t>						</a:t>
            </a:r>
            <a:r>
              <a:rPr lang="en" sz="2500"/>
              <a:t>										                                            </a:t>
            </a:r>
            <a:endParaRPr sz="2500" dirty="0"/>
          </a:p>
          <a:p>
            <a:pPr marL="0" lvl="0" indent="0" algn="l" rtl="0">
              <a:lnSpc>
                <a:spcPct val="115000"/>
              </a:lnSpc>
              <a:spcBef>
                <a:spcPts val="2000"/>
              </a:spcBef>
              <a:spcAft>
                <a:spcPts val="2000"/>
              </a:spcAft>
              <a:buNone/>
            </a:pPr>
            <a:endParaRPr sz="4400" dirty="0">
              <a:latin typeface="DM Sans"/>
              <a:ea typeface="DM Sans"/>
              <a:cs typeface="DM Sans"/>
              <a:sym typeface="DM Sans"/>
            </a:endParaRPr>
          </a:p>
        </p:txBody>
      </p:sp>
      <p:pic>
        <p:nvPicPr>
          <p:cNvPr id="431" name="Google Shape;431;p58"/>
          <p:cNvPicPr preferRelativeResize="0"/>
          <p:nvPr/>
        </p:nvPicPr>
        <p:blipFill>
          <a:blip r:embed="rId3">
            <a:alphaModFix/>
          </a:blip>
          <a:stretch>
            <a:fillRect/>
          </a:stretch>
        </p:blipFill>
        <p:spPr>
          <a:xfrm>
            <a:off x="5950950" y="984475"/>
            <a:ext cx="2087104" cy="1883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path path="circle">
            <a:fillToRect l="50000" t="50000" r="50000" b="50000"/>
          </a:path>
          <a:tileRect/>
        </a:gradFill>
        <a:effectLst/>
      </p:bgPr>
    </p:bg>
    <p:spTree>
      <p:nvGrpSpPr>
        <p:cNvPr id="1" name="Shape 435"/>
        <p:cNvGrpSpPr/>
        <p:nvPr/>
      </p:nvGrpSpPr>
      <p:grpSpPr>
        <a:xfrm>
          <a:off x="0" y="0"/>
          <a:ext cx="0" cy="0"/>
          <a:chOff x="0" y="0"/>
          <a:chExt cx="0" cy="0"/>
        </a:xfrm>
      </p:grpSpPr>
      <p:sp>
        <p:nvSpPr>
          <p:cNvPr id="436" name="Google Shape;436;p59"/>
          <p:cNvSpPr txBox="1"/>
          <p:nvPr/>
        </p:nvSpPr>
        <p:spPr>
          <a:xfrm>
            <a:off x="458125" y="1240325"/>
            <a:ext cx="4263894" cy="3203400"/>
          </a:xfrm>
          <a:prstGeom prst="rect">
            <a:avLst/>
          </a:prstGeom>
          <a:noFill/>
          <a:ln>
            <a:noFill/>
          </a:ln>
        </p:spPr>
        <p:txBody>
          <a:bodyPr spcFirstLastPara="1" wrap="square" lIns="91425" tIns="91425" rIns="91425" bIns="91425" anchor="t" anchorCtr="0">
            <a:noAutofit/>
          </a:bodyPr>
          <a:lstStyle/>
          <a:p>
            <a:pPr marL="457200" lvl="0" indent="-387350" algn="l" rtl="0">
              <a:lnSpc>
                <a:spcPct val="115000"/>
              </a:lnSpc>
              <a:spcBef>
                <a:spcPts val="0"/>
              </a:spcBef>
              <a:spcAft>
                <a:spcPts val="0"/>
              </a:spcAft>
              <a:buSzPts val="2500"/>
              <a:buFont typeface="DM Sans"/>
              <a:buChar char="●"/>
            </a:pPr>
            <a:r>
              <a:rPr lang="en" sz="2500" dirty="0">
                <a:latin typeface="DM Sans"/>
                <a:ea typeface="DM Sans"/>
                <a:cs typeface="DM Sans"/>
                <a:sym typeface="DM Sans"/>
              </a:rPr>
              <a:t>Somatic Coaching</a:t>
            </a:r>
            <a:endParaRPr sz="2500" dirty="0">
              <a:latin typeface="DM Sans"/>
              <a:ea typeface="DM Sans"/>
              <a:cs typeface="DM Sans"/>
              <a:sym typeface="DM Sans"/>
            </a:endParaRPr>
          </a:p>
          <a:p>
            <a:pPr marL="457200" lvl="0" indent="-387350" algn="l" rtl="0">
              <a:lnSpc>
                <a:spcPct val="115000"/>
              </a:lnSpc>
              <a:spcBef>
                <a:spcPts val="0"/>
              </a:spcBef>
              <a:spcAft>
                <a:spcPts val="0"/>
              </a:spcAft>
              <a:buSzPts val="2500"/>
              <a:buFont typeface="DM Sans"/>
              <a:buChar char="●"/>
            </a:pPr>
            <a:r>
              <a:rPr lang="en" sz="2500" dirty="0">
                <a:latin typeface="DM Sans"/>
                <a:ea typeface="DM Sans"/>
                <a:cs typeface="DM Sans"/>
                <a:sym typeface="DM Sans"/>
              </a:rPr>
              <a:t>Sarno Method</a:t>
            </a:r>
            <a:endParaRPr sz="2500" dirty="0">
              <a:latin typeface="DM Sans"/>
              <a:ea typeface="DM Sans"/>
              <a:cs typeface="DM Sans"/>
              <a:sym typeface="DM Sans"/>
            </a:endParaRPr>
          </a:p>
          <a:p>
            <a:pPr marL="457200" lvl="0" indent="-387350" algn="l" rtl="0">
              <a:lnSpc>
                <a:spcPct val="115000"/>
              </a:lnSpc>
              <a:spcBef>
                <a:spcPts val="0"/>
              </a:spcBef>
              <a:spcAft>
                <a:spcPts val="0"/>
              </a:spcAft>
              <a:buSzPts val="2500"/>
              <a:buFont typeface="DM Sans"/>
              <a:buChar char="●"/>
            </a:pPr>
            <a:r>
              <a:rPr lang="en" sz="2500" dirty="0">
                <a:latin typeface="DM Sans"/>
                <a:ea typeface="DM Sans"/>
                <a:cs typeface="DM Sans"/>
                <a:sym typeface="DM Sans"/>
              </a:rPr>
              <a:t>Sensorimotor</a:t>
            </a:r>
            <a:endParaRPr sz="2500" dirty="0">
              <a:latin typeface="DM Sans"/>
              <a:ea typeface="DM Sans"/>
              <a:cs typeface="DM Sans"/>
              <a:sym typeface="DM Sans"/>
            </a:endParaRPr>
          </a:p>
          <a:p>
            <a:pPr marL="457200" lvl="0" indent="-387350" algn="l" rtl="0">
              <a:lnSpc>
                <a:spcPct val="115000"/>
              </a:lnSpc>
              <a:spcBef>
                <a:spcPts val="0"/>
              </a:spcBef>
              <a:spcAft>
                <a:spcPts val="0"/>
              </a:spcAft>
              <a:buSzPts val="2500"/>
              <a:buFont typeface="DM Sans"/>
              <a:buChar char="●"/>
            </a:pPr>
            <a:r>
              <a:rPr lang="en" sz="2500" dirty="0">
                <a:latin typeface="DM Sans"/>
                <a:ea typeface="DM Sans"/>
                <a:cs typeface="DM Sans"/>
                <a:sym typeface="DM Sans"/>
              </a:rPr>
              <a:t>Movement and Music</a:t>
            </a:r>
            <a:endParaRPr sz="2500" dirty="0">
              <a:latin typeface="DM Sans"/>
              <a:ea typeface="DM Sans"/>
              <a:cs typeface="DM Sans"/>
              <a:sym typeface="DM Sans"/>
            </a:endParaRPr>
          </a:p>
          <a:p>
            <a:pPr marL="457200" lvl="0" indent="-387350" algn="l" rtl="0">
              <a:lnSpc>
                <a:spcPct val="115000"/>
              </a:lnSpc>
              <a:spcBef>
                <a:spcPts val="0"/>
              </a:spcBef>
              <a:spcAft>
                <a:spcPts val="0"/>
              </a:spcAft>
              <a:buSzPts val="2500"/>
              <a:buFont typeface="DM Sans"/>
              <a:buChar char="●"/>
            </a:pPr>
            <a:r>
              <a:rPr lang="en" sz="2500" dirty="0">
                <a:latin typeface="DM Sans"/>
                <a:ea typeface="DM Sans"/>
                <a:cs typeface="DM Sans"/>
                <a:sym typeface="DM Sans"/>
              </a:rPr>
              <a:t>EFT - Tapping</a:t>
            </a:r>
            <a:endParaRPr sz="2500" dirty="0">
              <a:latin typeface="DM Sans"/>
              <a:ea typeface="DM Sans"/>
              <a:cs typeface="DM Sans"/>
              <a:sym typeface="DM Sans"/>
            </a:endParaRPr>
          </a:p>
          <a:p>
            <a:pPr marL="457200" lvl="0" indent="-387350" algn="l" rtl="0">
              <a:lnSpc>
                <a:spcPct val="115000"/>
              </a:lnSpc>
              <a:spcBef>
                <a:spcPts val="0"/>
              </a:spcBef>
              <a:spcAft>
                <a:spcPts val="0"/>
              </a:spcAft>
              <a:buSzPts val="2500"/>
              <a:buFont typeface="DM Sans"/>
              <a:buChar char="●"/>
            </a:pPr>
            <a:r>
              <a:rPr lang="en" sz="2500" dirty="0">
                <a:latin typeface="DM Sans"/>
                <a:ea typeface="DM Sans"/>
                <a:cs typeface="DM Sans"/>
                <a:sym typeface="DM Sans"/>
              </a:rPr>
              <a:t>Storytelling</a:t>
            </a:r>
            <a:endParaRPr sz="2500" dirty="0">
              <a:latin typeface="DM Sans"/>
              <a:ea typeface="DM Sans"/>
              <a:cs typeface="DM Sans"/>
              <a:sym typeface="DM Sans"/>
            </a:endParaRPr>
          </a:p>
          <a:p>
            <a:pPr marL="457200" lvl="0" indent="-387350" algn="l" rtl="0">
              <a:lnSpc>
                <a:spcPct val="115000"/>
              </a:lnSpc>
              <a:spcBef>
                <a:spcPts val="0"/>
              </a:spcBef>
              <a:spcAft>
                <a:spcPts val="0"/>
              </a:spcAft>
              <a:buSzPts val="2500"/>
              <a:buFont typeface="DM Sans"/>
              <a:buChar char="●"/>
            </a:pPr>
            <a:r>
              <a:rPr lang="en" sz="2500" dirty="0">
                <a:latin typeface="DM Sans"/>
                <a:ea typeface="DM Sans"/>
                <a:cs typeface="DM Sans"/>
                <a:sym typeface="DM Sans"/>
              </a:rPr>
              <a:t>Logotherapy/Spirituality</a:t>
            </a:r>
            <a:endParaRPr sz="2500" dirty="0">
              <a:latin typeface="DM Sans"/>
              <a:ea typeface="DM Sans"/>
              <a:cs typeface="DM Sans"/>
              <a:sym typeface="DM Sans"/>
            </a:endParaRPr>
          </a:p>
        </p:txBody>
      </p:sp>
      <p:sp>
        <p:nvSpPr>
          <p:cNvPr id="437" name="Google Shape;437;p59"/>
          <p:cNvSpPr txBox="1"/>
          <p:nvPr/>
        </p:nvSpPr>
        <p:spPr>
          <a:xfrm>
            <a:off x="572425" y="429425"/>
            <a:ext cx="6730500" cy="8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b="1">
                <a:latin typeface="DM Sans"/>
                <a:ea typeface="DM Sans"/>
                <a:cs typeface="DM Sans"/>
                <a:sym typeface="DM Sans"/>
              </a:rPr>
              <a:t>Explore Several Modalities</a:t>
            </a:r>
            <a:endParaRPr sz="3100" dirty="0">
              <a:latin typeface="DM Sans"/>
              <a:ea typeface="DM Sans"/>
              <a:cs typeface="DM Sans"/>
              <a:sym typeface="DM Sans"/>
            </a:endParaRPr>
          </a:p>
        </p:txBody>
      </p:sp>
      <p:pic>
        <p:nvPicPr>
          <p:cNvPr id="438" name="Google Shape;438;p59"/>
          <p:cNvPicPr preferRelativeResize="0"/>
          <p:nvPr/>
        </p:nvPicPr>
        <p:blipFill>
          <a:blip r:embed="rId3">
            <a:alphaModFix/>
          </a:blip>
          <a:stretch>
            <a:fillRect/>
          </a:stretch>
        </p:blipFill>
        <p:spPr>
          <a:xfrm>
            <a:off x="6190575" y="928925"/>
            <a:ext cx="2067125" cy="1300175"/>
          </a:xfrm>
          <a:prstGeom prst="rect">
            <a:avLst/>
          </a:prstGeom>
          <a:noFill/>
          <a:ln>
            <a:noFill/>
          </a:ln>
        </p:spPr>
      </p:pic>
      <p:pic>
        <p:nvPicPr>
          <p:cNvPr id="439" name="Google Shape;439;p59"/>
          <p:cNvPicPr preferRelativeResize="0"/>
          <p:nvPr/>
        </p:nvPicPr>
        <p:blipFill>
          <a:blip r:embed="rId4">
            <a:alphaModFix/>
          </a:blip>
          <a:stretch>
            <a:fillRect/>
          </a:stretch>
        </p:blipFill>
        <p:spPr>
          <a:xfrm>
            <a:off x="4774150" y="1959538"/>
            <a:ext cx="2448850" cy="1224425"/>
          </a:xfrm>
          <a:prstGeom prst="rect">
            <a:avLst/>
          </a:prstGeom>
          <a:noFill/>
          <a:ln>
            <a:noFill/>
          </a:ln>
        </p:spPr>
      </p:pic>
      <p:pic>
        <p:nvPicPr>
          <p:cNvPr id="440" name="Google Shape;440;p59"/>
          <p:cNvPicPr preferRelativeResize="0"/>
          <p:nvPr/>
        </p:nvPicPr>
        <p:blipFill>
          <a:blip r:embed="rId5">
            <a:alphaModFix/>
          </a:blip>
          <a:stretch>
            <a:fillRect/>
          </a:stretch>
        </p:blipFill>
        <p:spPr>
          <a:xfrm>
            <a:off x="6743625" y="3031092"/>
            <a:ext cx="2067125" cy="1143079"/>
          </a:xfrm>
          <a:prstGeom prst="rect">
            <a:avLst/>
          </a:prstGeom>
          <a:noFill/>
          <a:ln>
            <a:noFill/>
          </a:ln>
        </p:spPr>
      </p:pic>
      <p:pic>
        <p:nvPicPr>
          <p:cNvPr id="441" name="Google Shape;441;p59"/>
          <p:cNvPicPr preferRelativeResize="0"/>
          <p:nvPr/>
        </p:nvPicPr>
        <p:blipFill>
          <a:blip r:embed="rId6">
            <a:alphaModFix/>
          </a:blip>
          <a:stretch>
            <a:fillRect/>
          </a:stretch>
        </p:blipFill>
        <p:spPr>
          <a:xfrm>
            <a:off x="5138871" y="3491971"/>
            <a:ext cx="1839945" cy="1224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grpSp>
        <p:nvGrpSpPr>
          <p:cNvPr id="446" name="Google Shape;446;p60"/>
          <p:cNvGrpSpPr/>
          <p:nvPr/>
        </p:nvGrpSpPr>
        <p:grpSpPr>
          <a:xfrm>
            <a:off x="5619074" y="417731"/>
            <a:ext cx="2120985" cy="4361089"/>
            <a:chOff x="5160100" y="1609475"/>
            <a:chExt cx="975300" cy="2005375"/>
          </a:xfrm>
        </p:grpSpPr>
        <p:sp>
          <p:nvSpPr>
            <p:cNvPr id="447" name="Google Shape;447;p60"/>
            <p:cNvSpPr/>
            <p:nvPr/>
          </p:nvSpPr>
          <p:spPr>
            <a:xfrm>
              <a:off x="5160100" y="1609475"/>
              <a:ext cx="975300" cy="2005375"/>
            </a:xfrm>
            <a:custGeom>
              <a:avLst/>
              <a:gdLst/>
              <a:ahLst/>
              <a:cxnLst/>
              <a:rect l="l" t="t" r="r" b="b"/>
              <a:pathLst>
                <a:path w="39012" h="80215" extrusionOk="0">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448;p60"/>
            <p:cNvSpPr/>
            <p:nvPr/>
          </p:nvSpPr>
          <p:spPr>
            <a:xfrm>
              <a:off x="5160100" y="1609475"/>
              <a:ext cx="975300" cy="2005375"/>
            </a:xfrm>
            <a:custGeom>
              <a:avLst/>
              <a:gdLst/>
              <a:ahLst/>
              <a:cxnLst/>
              <a:rect l="l" t="t" r="r" b="b"/>
              <a:pathLst>
                <a:path w="39012" h="80215" extrusionOk="0">
                  <a:moveTo>
                    <a:pt x="20115" y="366"/>
                  </a:moveTo>
                  <a:lnTo>
                    <a:pt x="20725" y="488"/>
                  </a:lnTo>
                  <a:lnTo>
                    <a:pt x="21274" y="731"/>
                  </a:lnTo>
                  <a:lnTo>
                    <a:pt x="21822" y="1036"/>
                  </a:lnTo>
                  <a:lnTo>
                    <a:pt x="22127" y="1219"/>
                  </a:lnTo>
                  <a:lnTo>
                    <a:pt x="22371" y="1524"/>
                  </a:lnTo>
                  <a:lnTo>
                    <a:pt x="22554" y="1768"/>
                  </a:lnTo>
                  <a:lnTo>
                    <a:pt x="22736" y="2072"/>
                  </a:lnTo>
                  <a:lnTo>
                    <a:pt x="23041" y="2743"/>
                  </a:lnTo>
                  <a:lnTo>
                    <a:pt x="23163" y="3413"/>
                  </a:lnTo>
                  <a:lnTo>
                    <a:pt x="23285" y="4206"/>
                  </a:lnTo>
                  <a:lnTo>
                    <a:pt x="23346" y="4998"/>
                  </a:lnTo>
                  <a:lnTo>
                    <a:pt x="23285" y="5791"/>
                  </a:lnTo>
                  <a:lnTo>
                    <a:pt x="23163" y="6583"/>
                  </a:lnTo>
                  <a:lnTo>
                    <a:pt x="22858" y="7924"/>
                  </a:lnTo>
                  <a:lnTo>
                    <a:pt x="22615" y="8533"/>
                  </a:lnTo>
                  <a:lnTo>
                    <a:pt x="22371" y="9204"/>
                  </a:lnTo>
                  <a:lnTo>
                    <a:pt x="22310" y="9326"/>
                  </a:lnTo>
                  <a:lnTo>
                    <a:pt x="22188" y="9509"/>
                  </a:lnTo>
                  <a:lnTo>
                    <a:pt x="21883" y="9752"/>
                  </a:lnTo>
                  <a:lnTo>
                    <a:pt x="21152" y="10179"/>
                  </a:lnTo>
                  <a:lnTo>
                    <a:pt x="20420" y="10606"/>
                  </a:lnTo>
                  <a:lnTo>
                    <a:pt x="19994" y="10789"/>
                  </a:lnTo>
                  <a:lnTo>
                    <a:pt x="19567" y="10850"/>
                  </a:lnTo>
                  <a:lnTo>
                    <a:pt x="19201" y="10850"/>
                  </a:lnTo>
                  <a:lnTo>
                    <a:pt x="18774" y="10667"/>
                  </a:lnTo>
                  <a:lnTo>
                    <a:pt x="17982" y="10240"/>
                  </a:lnTo>
                  <a:lnTo>
                    <a:pt x="17251" y="9813"/>
                  </a:lnTo>
                  <a:lnTo>
                    <a:pt x="16946" y="9570"/>
                  </a:lnTo>
                  <a:lnTo>
                    <a:pt x="16763" y="9387"/>
                  </a:lnTo>
                  <a:lnTo>
                    <a:pt x="16702" y="9265"/>
                  </a:lnTo>
                  <a:lnTo>
                    <a:pt x="16519" y="8777"/>
                  </a:lnTo>
                  <a:lnTo>
                    <a:pt x="16336" y="8351"/>
                  </a:lnTo>
                  <a:lnTo>
                    <a:pt x="16093" y="7497"/>
                  </a:lnTo>
                  <a:lnTo>
                    <a:pt x="15910" y="6705"/>
                  </a:lnTo>
                  <a:lnTo>
                    <a:pt x="15788" y="5912"/>
                  </a:lnTo>
                  <a:lnTo>
                    <a:pt x="15727" y="5120"/>
                  </a:lnTo>
                  <a:lnTo>
                    <a:pt x="15727" y="4328"/>
                  </a:lnTo>
                  <a:lnTo>
                    <a:pt x="15849" y="3474"/>
                  </a:lnTo>
                  <a:lnTo>
                    <a:pt x="15971" y="2804"/>
                  </a:lnTo>
                  <a:lnTo>
                    <a:pt x="16275" y="2194"/>
                  </a:lnTo>
                  <a:lnTo>
                    <a:pt x="16641" y="1585"/>
                  </a:lnTo>
                  <a:lnTo>
                    <a:pt x="16824" y="1341"/>
                  </a:lnTo>
                  <a:lnTo>
                    <a:pt x="17129" y="1097"/>
                  </a:lnTo>
                  <a:lnTo>
                    <a:pt x="17677" y="731"/>
                  </a:lnTo>
                  <a:lnTo>
                    <a:pt x="18226" y="549"/>
                  </a:lnTo>
                  <a:lnTo>
                    <a:pt x="18896" y="427"/>
                  </a:lnTo>
                  <a:lnTo>
                    <a:pt x="19506" y="366"/>
                  </a:lnTo>
                  <a:close/>
                  <a:moveTo>
                    <a:pt x="27491" y="19566"/>
                  </a:moveTo>
                  <a:lnTo>
                    <a:pt x="27491" y="19566"/>
                  </a:lnTo>
                  <a:lnTo>
                    <a:pt x="27491" y="19566"/>
                  </a:lnTo>
                  <a:close/>
                  <a:moveTo>
                    <a:pt x="19323" y="32732"/>
                  </a:moveTo>
                  <a:lnTo>
                    <a:pt x="19201" y="32854"/>
                  </a:lnTo>
                  <a:lnTo>
                    <a:pt x="19140" y="33037"/>
                  </a:lnTo>
                  <a:lnTo>
                    <a:pt x="19140" y="33219"/>
                  </a:lnTo>
                  <a:lnTo>
                    <a:pt x="19201" y="33341"/>
                  </a:lnTo>
                  <a:lnTo>
                    <a:pt x="19262" y="33463"/>
                  </a:lnTo>
                  <a:lnTo>
                    <a:pt x="19567" y="33463"/>
                  </a:lnTo>
                  <a:lnTo>
                    <a:pt x="19628" y="33341"/>
                  </a:lnTo>
                  <a:lnTo>
                    <a:pt x="19689" y="33280"/>
                  </a:lnTo>
                  <a:lnTo>
                    <a:pt x="19628" y="33097"/>
                  </a:lnTo>
                  <a:lnTo>
                    <a:pt x="19567" y="33280"/>
                  </a:lnTo>
                  <a:lnTo>
                    <a:pt x="19445" y="33280"/>
                  </a:lnTo>
                  <a:lnTo>
                    <a:pt x="19384" y="33097"/>
                  </a:lnTo>
                  <a:lnTo>
                    <a:pt x="19384" y="32915"/>
                  </a:lnTo>
                  <a:lnTo>
                    <a:pt x="19384" y="32854"/>
                  </a:lnTo>
                  <a:lnTo>
                    <a:pt x="19506" y="32793"/>
                  </a:lnTo>
                  <a:lnTo>
                    <a:pt x="19384" y="32732"/>
                  </a:lnTo>
                  <a:close/>
                  <a:moveTo>
                    <a:pt x="5060" y="39437"/>
                  </a:moveTo>
                  <a:lnTo>
                    <a:pt x="4877" y="39619"/>
                  </a:lnTo>
                  <a:lnTo>
                    <a:pt x="4572" y="40046"/>
                  </a:lnTo>
                  <a:lnTo>
                    <a:pt x="4146" y="40412"/>
                  </a:lnTo>
                  <a:lnTo>
                    <a:pt x="3597" y="40717"/>
                  </a:lnTo>
                  <a:lnTo>
                    <a:pt x="3109" y="40960"/>
                  </a:lnTo>
                  <a:lnTo>
                    <a:pt x="3414" y="40960"/>
                  </a:lnTo>
                  <a:lnTo>
                    <a:pt x="3780" y="40899"/>
                  </a:lnTo>
                  <a:lnTo>
                    <a:pt x="4085" y="40778"/>
                  </a:lnTo>
                  <a:lnTo>
                    <a:pt x="4329" y="40534"/>
                  </a:lnTo>
                  <a:lnTo>
                    <a:pt x="4572" y="40290"/>
                  </a:lnTo>
                  <a:lnTo>
                    <a:pt x="4816" y="40046"/>
                  </a:lnTo>
                  <a:lnTo>
                    <a:pt x="4938" y="39741"/>
                  </a:lnTo>
                  <a:lnTo>
                    <a:pt x="5060" y="39437"/>
                  </a:lnTo>
                  <a:close/>
                  <a:moveTo>
                    <a:pt x="34013" y="39437"/>
                  </a:moveTo>
                  <a:lnTo>
                    <a:pt x="34074" y="39741"/>
                  </a:lnTo>
                  <a:lnTo>
                    <a:pt x="34257" y="40046"/>
                  </a:lnTo>
                  <a:lnTo>
                    <a:pt x="34440" y="40290"/>
                  </a:lnTo>
                  <a:lnTo>
                    <a:pt x="34683" y="40534"/>
                  </a:lnTo>
                  <a:lnTo>
                    <a:pt x="34988" y="40778"/>
                  </a:lnTo>
                  <a:lnTo>
                    <a:pt x="35293" y="40899"/>
                  </a:lnTo>
                  <a:lnTo>
                    <a:pt x="35598" y="40960"/>
                  </a:lnTo>
                  <a:lnTo>
                    <a:pt x="35963" y="40960"/>
                  </a:lnTo>
                  <a:lnTo>
                    <a:pt x="35598" y="40839"/>
                  </a:lnTo>
                  <a:lnTo>
                    <a:pt x="35232" y="40656"/>
                  </a:lnTo>
                  <a:lnTo>
                    <a:pt x="35171" y="40595"/>
                  </a:lnTo>
                  <a:lnTo>
                    <a:pt x="34805" y="40351"/>
                  </a:lnTo>
                  <a:lnTo>
                    <a:pt x="34500" y="40046"/>
                  </a:lnTo>
                  <a:lnTo>
                    <a:pt x="34013" y="39437"/>
                  </a:lnTo>
                  <a:close/>
                  <a:moveTo>
                    <a:pt x="20908" y="57905"/>
                  </a:moveTo>
                  <a:lnTo>
                    <a:pt x="20908" y="57905"/>
                  </a:lnTo>
                  <a:lnTo>
                    <a:pt x="20908" y="57905"/>
                  </a:lnTo>
                  <a:close/>
                  <a:moveTo>
                    <a:pt x="15361" y="56138"/>
                  </a:moveTo>
                  <a:lnTo>
                    <a:pt x="15239" y="56442"/>
                  </a:lnTo>
                  <a:lnTo>
                    <a:pt x="15117" y="56747"/>
                  </a:lnTo>
                  <a:lnTo>
                    <a:pt x="15117" y="57052"/>
                  </a:lnTo>
                  <a:lnTo>
                    <a:pt x="15178" y="57418"/>
                  </a:lnTo>
                  <a:lnTo>
                    <a:pt x="15239" y="57722"/>
                  </a:lnTo>
                  <a:lnTo>
                    <a:pt x="15422" y="57966"/>
                  </a:lnTo>
                  <a:lnTo>
                    <a:pt x="15605" y="58210"/>
                  </a:lnTo>
                  <a:lnTo>
                    <a:pt x="15910" y="58454"/>
                  </a:lnTo>
                  <a:lnTo>
                    <a:pt x="16153" y="58576"/>
                  </a:lnTo>
                  <a:lnTo>
                    <a:pt x="16519" y="58698"/>
                  </a:lnTo>
                  <a:lnTo>
                    <a:pt x="16824" y="58698"/>
                  </a:lnTo>
                  <a:lnTo>
                    <a:pt x="17129" y="58637"/>
                  </a:lnTo>
                  <a:lnTo>
                    <a:pt x="17434" y="58576"/>
                  </a:lnTo>
                  <a:lnTo>
                    <a:pt x="17738" y="58393"/>
                  </a:lnTo>
                  <a:lnTo>
                    <a:pt x="17982" y="58210"/>
                  </a:lnTo>
                  <a:lnTo>
                    <a:pt x="18165" y="57905"/>
                  </a:lnTo>
                  <a:lnTo>
                    <a:pt x="17860" y="58149"/>
                  </a:lnTo>
                  <a:lnTo>
                    <a:pt x="17555" y="58332"/>
                  </a:lnTo>
                  <a:lnTo>
                    <a:pt x="17312" y="58454"/>
                  </a:lnTo>
                  <a:lnTo>
                    <a:pt x="17068" y="58515"/>
                  </a:lnTo>
                  <a:lnTo>
                    <a:pt x="16763" y="58515"/>
                  </a:lnTo>
                  <a:lnTo>
                    <a:pt x="16519" y="58454"/>
                  </a:lnTo>
                  <a:lnTo>
                    <a:pt x="16275" y="58393"/>
                  </a:lnTo>
                  <a:lnTo>
                    <a:pt x="16032" y="58271"/>
                  </a:lnTo>
                  <a:lnTo>
                    <a:pt x="15849" y="58088"/>
                  </a:lnTo>
                  <a:lnTo>
                    <a:pt x="15666" y="57905"/>
                  </a:lnTo>
                  <a:lnTo>
                    <a:pt x="15422" y="57540"/>
                  </a:lnTo>
                  <a:lnTo>
                    <a:pt x="15300" y="57052"/>
                  </a:lnTo>
                  <a:lnTo>
                    <a:pt x="15300" y="56625"/>
                  </a:lnTo>
                  <a:lnTo>
                    <a:pt x="15361" y="56138"/>
                  </a:lnTo>
                  <a:close/>
                  <a:moveTo>
                    <a:pt x="23651" y="56138"/>
                  </a:moveTo>
                  <a:lnTo>
                    <a:pt x="23712" y="56442"/>
                  </a:lnTo>
                  <a:lnTo>
                    <a:pt x="23773" y="56747"/>
                  </a:lnTo>
                  <a:lnTo>
                    <a:pt x="23773" y="57052"/>
                  </a:lnTo>
                  <a:lnTo>
                    <a:pt x="23712" y="57357"/>
                  </a:lnTo>
                  <a:lnTo>
                    <a:pt x="23590" y="57601"/>
                  </a:lnTo>
                  <a:lnTo>
                    <a:pt x="23407" y="57905"/>
                  </a:lnTo>
                  <a:lnTo>
                    <a:pt x="23224" y="58088"/>
                  </a:lnTo>
                  <a:lnTo>
                    <a:pt x="22919" y="58271"/>
                  </a:lnTo>
                  <a:lnTo>
                    <a:pt x="22676" y="58393"/>
                  </a:lnTo>
                  <a:lnTo>
                    <a:pt x="22432" y="58454"/>
                  </a:lnTo>
                  <a:lnTo>
                    <a:pt x="22127" y="58515"/>
                  </a:lnTo>
                  <a:lnTo>
                    <a:pt x="21883" y="58454"/>
                  </a:lnTo>
                  <a:lnTo>
                    <a:pt x="21578" y="58393"/>
                  </a:lnTo>
                  <a:lnTo>
                    <a:pt x="21335" y="58271"/>
                  </a:lnTo>
                  <a:lnTo>
                    <a:pt x="21091" y="58088"/>
                  </a:lnTo>
                  <a:lnTo>
                    <a:pt x="20908" y="57905"/>
                  </a:lnTo>
                  <a:lnTo>
                    <a:pt x="21091" y="58210"/>
                  </a:lnTo>
                  <a:lnTo>
                    <a:pt x="21335" y="58393"/>
                  </a:lnTo>
                  <a:lnTo>
                    <a:pt x="21578" y="58576"/>
                  </a:lnTo>
                  <a:lnTo>
                    <a:pt x="21883" y="58637"/>
                  </a:lnTo>
                  <a:lnTo>
                    <a:pt x="22249" y="58698"/>
                  </a:lnTo>
                  <a:lnTo>
                    <a:pt x="22554" y="58698"/>
                  </a:lnTo>
                  <a:lnTo>
                    <a:pt x="22858" y="58576"/>
                  </a:lnTo>
                  <a:lnTo>
                    <a:pt x="23163" y="58454"/>
                  </a:lnTo>
                  <a:lnTo>
                    <a:pt x="23407" y="58210"/>
                  </a:lnTo>
                  <a:lnTo>
                    <a:pt x="23590" y="57966"/>
                  </a:lnTo>
                  <a:lnTo>
                    <a:pt x="23773" y="57722"/>
                  </a:lnTo>
                  <a:lnTo>
                    <a:pt x="23895" y="57357"/>
                  </a:lnTo>
                  <a:lnTo>
                    <a:pt x="23895" y="57052"/>
                  </a:lnTo>
                  <a:lnTo>
                    <a:pt x="23895" y="56747"/>
                  </a:lnTo>
                  <a:lnTo>
                    <a:pt x="23834" y="56442"/>
                  </a:lnTo>
                  <a:lnTo>
                    <a:pt x="23651" y="56138"/>
                  </a:lnTo>
                  <a:close/>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21883" y="10118"/>
                  </a:moveTo>
                  <a:lnTo>
                    <a:pt x="22066" y="12191"/>
                  </a:lnTo>
                  <a:lnTo>
                    <a:pt x="22066" y="12313"/>
                  </a:lnTo>
                  <a:lnTo>
                    <a:pt x="22127" y="12434"/>
                  </a:lnTo>
                  <a:lnTo>
                    <a:pt x="22371" y="12617"/>
                  </a:lnTo>
                  <a:lnTo>
                    <a:pt x="22676" y="12739"/>
                  </a:lnTo>
                  <a:lnTo>
                    <a:pt x="23224" y="13105"/>
                  </a:lnTo>
                  <a:lnTo>
                    <a:pt x="24321" y="13836"/>
                  </a:lnTo>
                  <a:lnTo>
                    <a:pt x="22493" y="14141"/>
                  </a:lnTo>
                  <a:lnTo>
                    <a:pt x="22493" y="14141"/>
                  </a:lnTo>
                  <a:lnTo>
                    <a:pt x="24138" y="14080"/>
                  </a:lnTo>
                  <a:lnTo>
                    <a:pt x="25784" y="14080"/>
                  </a:lnTo>
                  <a:lnTo>
                    <a:pt x="26637" y="14141"/>
                  </a:lnTo>
                  <a:lnTo>
                    <a:pt x="27491" y="14324"/>
                  </a:lnTo>
                  <a:lnTo>
                    <a:pt x="27918" y="14446"/>
                  </a:lnTo>
                  <a:lnTo>
                    <a:pt x="28344" y="14629"/>
                  </a:lnTo>
                  <a:lnTo>
                    <a:pt x="28710" y="14812"/>
                  </a:lnTo>
                  <a:lnTo>
                    <a:pt x="29076" y="15055"/>
                  </a:lnTo>
                  <a:lnTo>
                    <a:pt x="29319" y="15421"/>
                  </a:lnTo>
                  <a:lnTo>
                    <a:pt x="29624" y="15787"/>
                  </a:lnTo>
                  <a:lnTo>
                    <a:pt x="30051" y="16518"/>
                  </a:lnTo>
                  <a:lnTo>
                    <a:pt x="30417" y="17311"/>
                  </a:lnTo>
                  <a:lnTo>
                    <a:pt x="30539" y="17676"/>
                  </a:lnTo>
                  <a:lnTo>
                    <a:pt x="30599" y="18103"/>
                  </a:lnTo>
                  <a:lnTo>
                    <a:pt x="30660" y="19017"/>
                  </a:lnTo>
                  <a:lnTo>
                    <a:pt x="30660" y="19932"/>
                  </a:lnTo>
                  <a:lnTo>
                    <a:pt x="30599" y="20846"/>
                  </a:lnTo>
                  <a:lnTo>
                    <a:pt x="30599" y="21151"/>
                  </a:lnTo>
                  <a:lnTo>
                    <a:pt x="30660" y="21455"/>
                  </a:lnTo>
                  <a:lnTo>
                    <a:pt x="31026" y="23345"/>
                  </a:lnTo>
                  <a:lnTo>
                    <a:pt x="31270" y="25235"/>
                  </a:lnTo>
                  <a:lnTo>
                    <a:pt x="31331" y="26149"/>
                  </a:lnTo>
                  <a:lnTo>
                    <a:pt x="31331" y="27063"/>
                  </a:lnTo>
                  <a:lnTo>
                    <a:pt x="31392" y="27429"/>
                  </a:lnTo>
                  <a:lnTo>
                    <a:pt x="31514" y="27795"/>
                  </a:lnTo>
                  <a:lnTo>
                    <a:pt x="31697" y="28160"/>
                  </a:lnTo>
                  <a:lnTo>
                    <a:pt x="31879" y="28465"/>
                  </a:lnTo>
                  <a:lnTo>
                    <a:pt x="32123" y="28770"/>
                  </a:lnTo>
                  <a:lnTo>
                    <a:pt x="32306" y="29136"/>
                  </a:lnTo>
                  <a:lnTo>
                    <a:pt x="32611" y="29928"/>
                  </a:lnTo>
                  <a:lnTo>
                    <a:pt x="32916" y="30781"/>
                  </a:lnTo>
                  <a:lnTo>
                    <a:pt x="33220" y="31696"/>
                  </a:lnTo>
                  <a:lnTo>
                    <a:pt x="33342" y="32366"/>
                  </a:lnTo>
                  <a:lnTo>
                    <a:pt x="33525" y="33097"/>
                  </a:lnTo>
                  <a:lnTo>
                    <a:pt x="33708" y="34499"/>
                  </a:lnTo>
                  <a:lnTo>
                    <a:pt x="33830" y="35536"/>
                  </a:lnTo>
                  <a:lnTo>
                    <a:pt x="34074" y="36511"/>
                  </a:lnTo>
                  <a:lnTo>
                    <a:pt x="34379" y="37547"/>
                  </a:lnTo>
                  <a:lnTo>
                    <a:pt x="34805" y="38461"/>
                  </a:lnTo>
                  <a:lnTo>
                    <a:pt x="34440" y="38522"/>
                  </a:lnTo>
                  <a:lnTo>
                    <a:pt x="34257" y="38644"/>
                  </a:lnTo>
                  <a:lnTo>
                    <a:pt x="34196" y="38705"/>
                  </a:lnTo>
                  <a:lnTo>
                    <a:pt x="34135" y="38827"/>
                  </a:lnTo>
                  <a:lnTo>
                    <a:pt x="34257" y="38888"/>
                  </a:lnTo>
                  <a:lnTo>
                    <a:pt x="34500" y="38827"/>
                  </a:lnTo>
                  <a:lnTo>
                    <a:pt x="34927" y="38705"/>
                  </a:lnTo>
                  <a:lnTo>
                    <a:pt x="35354" y="38705"/>
                  </a:lnTo>
                  <a:lnTo>
                    <a:pt x="35720" y="38766"/>
                  </a:lnTo>
                  <a:lnTo>
                    <a:pt x="36085" y="39010"/>
                  </a:lnTo>
                  <a:lnTo>
                    <a:pt x="36512" y="39376"/>
                  </a:lnTo>
                  <a:lnTo>
                    <a:pt x="36878" y="39802"/>
                  </a:lnTo>
                  <a:lnTo>
                    <a:pt x="37609" y="40717"/>
                  </a:lnTo>
                  <a:lnTo>
                    <a:pt x="37975" y="41143"/>
                  </a:lnTo>
                  <a:lnTo>
                    <a:pt x="38402" y="41509"/>
                  </a:lnTo>
                  <a:lnTo>
                    <a:pt x="38706" y="41753"/>
                  </a:lnTo>
                  <a:lnTo>
                    <a:pt x="38767" y="41814"/>
                  </a:lnTo>
                  <a:lnTo>
                    <a:pt x="38767" y="41875"/>
                  </a:lnTo>
                  <a:lnTo>
                    <a:pt x="38767" y="41936"/>
                  </a:lnTo>
                  <a:lnTo>
                    <a:pt x="38645" y="41997"/>
                  </a:lnTo>
                  <a:lnTo>
                    <a:pt x="38280" y="41997"/>
                  </a:lnTo>
                  <a:lnTo>
                    <a:pt x="37914" y="41875"/>
                  </a:lnTo>
                  <a:lnTo>
                    <a:pt x="37609" y="41753"/>
                  </a:lnTo>
                  <a:lnTo>
                    <a:pt x="37426" y="41570"/>
                  </a:lnTo>
                  <a:lnTo>
                    <a:pt x="37000" y="41204"/>
                  </a:lnTo>
                  <a:lnTo>
                    <a:pt x="36878" y="41082"/>
                  </a:lnTo>
                  <a:lnTo>
                    <a:pt x="36634" y="41021"/>
                  </a:lnTo>
                  <a:lnTo>
                    <a:pt x="36451" y="40960"/>
                  </a:lnTo>
                  <a:lnTo>
                    <a:pt x="36390" y="41021"/>
                  </a:lnTo>
                  <a:lnTo>
                    <a:pt x="36390" y="41143"/>
                  </a:lnTo>
                  <a:lnTo>
                    <a:pt x="36390" y="41326"/>
                  </a:lnTo>
                  <a:lnTo>
                    <a:pt x="36451" y="41570"/>
                  </a:lnTo>
                  <a:lnTo>
                    <a:pt x="36695" y="42119"/>
                  </a:lnTo>
                  <a:lnTo>
                    <a:pt x="37000" y="42667"/>
                  </a:lnTo>
                  <a:lnTo>
                    <a:pt x="37609" y="43764"/>
                  </a:lnTo>
                  <a:lnTo>
                    <a:pt x="37792" y="44069"/>
                  </a:lnTo>
                  <a:lnTo>
                    <a:pt x="37914" y="44191"/>
                  </a:lnTo>
                  <a:lnTo>
                    <a:pt x="37914" y="44374"/>
                  </a:lnTo>
                  <a:lnTo>
                    <a:pt x="37914" y="44496"/>
                  </a:lnTo>
                  <a:lnTo>
                    <a:pt x="37853" y="44557"/>
                  </a:lnTo>
                  <a:lnTo>
                    <a:pt x="37792" y="44557"/>
                  </a:lnTo>
                  <a:lnTo>
                    <a:pt x="37670" y="44496"/>
                  </a:lnTo>
                  <a:lnTo>
                    <a:pt x="37487" y="44374"/>
                  </a:lnTo>
                  <a:lnTo>
                    <a:pt x="37365" y="44252"/>
                  </a:lnTo>
                  <a:lnTo>
                    <a:pt x="36817" y="43399"/>
                  </a:lnTo>
                  <a:lnTo>
                    <a:pt x="36512" y="42972"/>
                  </a:lnTo>
                  <a:lnTo>
                    <a:pt x="36207" y="42606"/>
                  </a:lnTo>
                  <a:lnTo>
                    <a:pt x="36024" y="42545"/>
                  </a:lnTo>
                  <a:lnTo>
                    <a:pt x="35902" y="42484"/>
                  </a:lnTo>
                  <a:lnTo>
                    <a:pt x="35781" y="42606"/>
                  </a:lnTo>
                  <a:lnTo>
                    <a:pt x="35720" y="42789"/>
                  </a:lnTo>
                  <a:lnTo>
                    <a:pt x="35781" y="43094"/>
                  </a:lnTo>
                  <a:lnTo>
                    <a:pt x="35841" y="43399"/>
                  </a:lnTo>
                  <a:lnTo>
                    <a:pt x="36268" y="44496"/>
                  </a:lnTo>
                  <a:lnTo>
                    <a:pt x="36390" y="44861"/>
                  </a:lnTo>
                  <a:lnTo>
                    <a:pt x="36512" y="45288"/>
                  </a:lnTo>
                  <a:lnTo>
                    <a:pt x="36512" y="45471"/>
                  </a:lnTo>
                  <a:lnTo>
                    <a:pt x="36451" y="45593"/>
                  </a:lnTo>
                  <a:lnTo>
                    <a:pt x="36390" y="45654"/>
                  </a:lnTo>
                  <a:lnTo>
                    <a:pt x="36329" y="45715"/>
                  </a:lnTo>
                  <a:lnTo>
                    <a:pt x="36268" y="45654"/>
                  </a:lnTo>
                  <a:lnTo>
                    <a:pt x="36207" y="45593"/>
                  </a:lnTo>
                  <a:lnTo>
                    <a:pt x="36085" y="45410"/>
                  </a:lnTo>
                  <a:lnTo>
                    <a:pt x="35963" y="45166"/>
                  </a:lnTo>
                  <a:lnTo>
                    <a:pt x="35781" y="44739"/>
                  </a:lnTo>
                  <a:lnTo>
                    <a:pt x="35354" y="43642"/>
                  </a:lnTo>
                  <a:lnTo>
                    <a:pt x="35232" y="43216"/>
                  </a:lnTo>
                  <a:lnTo>
                    <a:pt x="35110" y="42972"/>
                  </a:lnTo>
                  <a:lnTo>
                    <a:pt x="35049" y="42911"/>
                  </a:lnTo>
                  <a:lnTo>
                    <a:pt x="34866" y="42911"/>
                  </a:lnTo>
                  <a:lnTo>
                    <a:pt x="34805" y="42972"/>
                  </a:lnTo>
                  <a:lnTo>
                    <a:pt x="34744" y="43216"/>
                  </a:lnTo>
                  <a:lnTo>
                    <a:pt x="34744" y="43642"/>
                  </a:lnTo>
                  <a:lnTo>
                    <a:pt x="34805" y="44739"/>
                  </a:lnTo>
                  <a:lnTo>
                    <a:pt x="34866" y="45166"/>
                  </a:lnTo>
                  <a:lnTo>
                    <a:pt x="34805" y="45410"/>
                  </a:lnTo>
                  <a:lnTo>
                    <a:pt x="34744" y="45593"/>
                  </a:lnTo>
                  <a:lnTo>
                    <a:pt x="34622" y="45654"/>
                  </a:lnTo>
                  <a:lnTo>
                    <a:pt x="34561" y="45593"/>
                  </a:lnTo>
                  <a:lnTo>
                    <a:pt x="34440" y="45349"/>
                  </a:lnTo>
                  <a:lnTo>
                    <a:pt x="34379" y="44800"/>
                  </a:lnTo>
                  <a:lnTo>
                    <a:pt x="34318" y="44130"/>
                  </a:lnTo>
                  <a:lnTo>
                    <a:pt x="34318" y="43825"/>
                  </a:lnTo>
                  <a:lnTo>
                    <a:pt x="34196" y="43338"/>
                  </a:lnTo>
                  <a:lnTo>
                    <a:pt x="34135" y="43094"/>
                  </a:lnTo>
                  <a:lnTo>
                    <a:pt x="34074" y="42911"/>
                  </a:lnTo>
                  <a:lnTo>
                    <a:pt x="33891" y="42850"/>
                  </a:lnTo>
                  <a:lnTo>
                    <a:pt x="33769" y="42911"/>
                  </a:lnTo>
                  <a:lnTo>
                    <a:pt x="33647" y="42972"/>
                  </a:lnTo>
                  <a:lnTo>
                    <a:pt x="33647" y="43094"/>
                  </a:lnTo>
                  <a:lnTo>
                    <a:pt x="33586" y="43338"/>
                  </a:lnTo>
                  <a:lnTo>
                    <a:pt x="33647" y="43825"/>
                  </a:lnTo>
                  <a:lnTo>
                    <a:pt x="33647" y="44252"/>
                  </a:lnTo>
                  <a:lnTo>
                    <a:pt x="33647" y="44618"/>
                  </a:lnTo>
                  <a:lnTo>
                    <a:pt x="33647" y="44800"/>
                  </a:lnTo>
                  <a:lnTo>
                    <a:pt x="33586" y="44983"/>
                  </a:lnTo>
                  <a:lnTo>
                    <a:pt x="33525" y="45044"/>
                  </a:lnTo>
                  <a:lnTo>
                    <a:pt x="33464" y="44983"/>
                  </a:lnTo>
                  <a:lnTo>
                    <a:pt x="33403" y="44922"/>
                  </a:lnTo>
                  <a:lnTo>
                    <a:pt x="33281" y="44679"/>
                  </a:lnTo>
                  <a:lnTo>
                    <a:pt x="33281" y="44435"/>
                  </a:lnTo>
                  <a:lnTo>
                    <a:pt x="33220" y="43886"/>
                  </a:lnTo>
                  <a:lnTo>
                    <a:pt x="33099" y="42667"/>
                  </a:lnTo>
                  <a:lnTo>
                    <a:pt x="33099" y="42423"/>
                  </a:lnTo>
                  <a:lnTo>
                    <a:pt x="33038" y="42240"/>
                  </a:lnTo>
                  <a:lnTo>
                    <a:pt x="32794" y="41509"/>
                  </a:lnTo>
                  <a:lnTo>
                    <a:pt x="32550" y="40717"/>
                  </a:lnTo>
                  <a:lnTo>
                    <a:pt x="32489" y="40412"/>
                  </a:lnTo>
                  <a:lnTo>
                    <a:pt x="32489" y="40046"/>
                  </a:lnTo>
                  <a:lnTo>
                    <a:pt x="32489" y="39863"/>
                  </a:lnTo>
                  <a:lnTo>
                    <a:pt x="32550" y="39741"/>
                  </a:lnTo>
                  <a:lnTo>
                    <a:pt x="32672" y="39619"/>
                  </a:lnTo>
                  <a:lnTo>
                    <a:pt x="32794" y="39498"/>
                  </a:lnTo>
                  <a:lnTo>
                    <a:pt x="32916" y="39437"/>
                  </a:lnTo>
                  <a:lnTo>
                    <a:pt x="32916" y="39376"/>
                  </a:lnTo>
                  <a:lnTo>
                    <a:pt x="32916" y="39315"/>
                  </a:lnTo>
                  <a:lnTo>
                    <a:pt x="32794" y="39254"/>
                  </a:lnTo>
                  <a:lnTo>
                    <a:pt x="32672" y="39254"/>
                  </a:lnTo>
                  <a:lnTo>
                    <a:pt x="32489" y="39376"/>
                  </a:lnTo>
                  <a:lnTo>
                    <a:pt x="32123" y="38400"/>
                  </a:lnTo>
                  <a:lnTo>
                    <a:pt x="31697" y="37364"/>
                  </a:lnTo>
                  <a:lnTo>
                    <a:pt x="30721" y="35414"/>
                  </a:lnTo>
                  <a:lnTo>
                    <a:pt x="29807" y="33463"/>
                  </a:lnTo>
                  <a:lnTo>
                    <a:pt x="29380" y="32488"/>
                  </a:lnTo>
                  <a:lnTo>
                    <a:pt x="29015" y="31452"/>
                  </a:lnTo>
                  <a:lnTo>
                    <a:pt x="28710" y="30355"/>
                  </a:lnTo>
                  <a:lnTo>
                    <a:pt x="28466" y="29257"/>
                  </a:lnTo>
                  <a:lnTo>
                    <a:pt x="28161" y="28160"/>
                  </a:lnTo>
                  <a:lnTo>
                    <a:pt x="27796" y="27063"/>
                  </a:lnTo>
                  <a:lnTo>
                    <a:pt x="27064" y="25356"/>
                  </a:lnTo>
                  <a:lnTo>
                    <a:pt x="27064" y="25174"/>
                  </a:lnTo>
                  <a:lnTo>
                    <a:pt x="27064" y="24991"/>
                  </a:lnTo>
                  <a:lnTo>
                    <a:pt x="27125" y="24747"/>
                  </a:lnTo>
                  <a:lnTo>
                    <a:pt x="27247" y="24625"/>
                  </a:lnTo>
                  <a:lnTo>
                    <a:pt x="27369" y="24503"/>
                  </a:lnTo>
                  <a:lnTo>
                    <a:pt x="27552" y="24259"/>
                  </a:lnTo>
                  <a:lnTo>
                    <a:pt x="27674" y="23955"/>
                  </a:lnTo>
                  <a:lnTo>
                    <a:pt x="27796" y="23345"/>
                  </a:lnTo>
                  <a:lnTo>
                    <a:pt x="27857" y="22735"/>
                  </a:lnTo>
                  <a:lnTo>
                    <a:pt x="27857" y="22126"/>
                  </a:lnTo>
                  <a:lnTo>
                    <a:pt x="27735" y="21455"/>
                  </a:lnTo>
                  <a:lnTo>
                    <a:pt x="27613" y="20846"/>
                  </a:lnTo>
                  <a:lnTo>
                    <a:pt x="27491" y="20541"/>
                  </a:lnTo>
                  <a:lnTo>
                    <a:pt x="27430" y="20236"/>
                  </a:lnTo>
                  <a:lnTo>
                    <a:pt x="27491" y="19566"/>
                  </a:lnTo>
                  <a:lnTo>
                    <a:pt x="27369" y="20175"/>
                  </a:lnTo>
                  <a:lnTo>
                    <a:pt x="27369" y="20358"/>
                  </a:lnTo>
                  <a:lnTo>
                    <a:pt x="27430" y="20602"/>
                  </a:lnTo>
                  <a:lnTo>
                    <a:pt x="27491" y="21212"/>
                  </a:lnTo>
                  <a:lnTo>
                    <a:pt x="27552" y="21821"/>
                  </a:lnTo>
                  <a:lnTo>
                    <a:pt x="27613" y="22370"/>
                  </a:lnTo>
                  <a:lnTo>
                    <a:pt x="27552" y="22979"/>
                  </a:lnTo>
                  <a:lnTo>
                    <a:pt x="27430" y="23589"/>
                  </a:lnTo>
                  <a:lnTo>
                    <a:pt x="27369" y="23833"/>
                  </a:lnTo>
                  <a:lnTo>
                    <a:pt x="27186" y="24076"/>
                  </a:lnTo>
                  <a:lnTo>
                    <a:pt x="27064" y="24320"/>
                  </a:lnTo>
                  <a:lnTo>
                    <a:pt x="26820" y="24503"/>
                  </a:lnTo>
                  <a:lnTo>
                    <a:pt x="26637" y="24686"/>
                  </a:lnTo>
                  <a:lnTo>
                    <a:pt x="26394" y="24808"/>
                  </a:lnTo>
                  <a:lnTo>
                    <a:pt x="25845" y="24991"/>
                  </a:lnTo>
                  <a:lnTo>
                    <a:pt x="25297" y="25052"/>
                  </a:lnTo>
                  <a:lnTo>
                    <a:pt x="24016" y="25235"/>
                  </a:lnTo>
                  <a:lnTo>
                    <a:pt x="23468" y="25295"/>
                  </a:lnTo>
                  <a:lnTo>
                    <a:pt x="22797" y="25295"/>
                  </a:lnTo>
                  <a:lnTo>
                    <a:pt x="22676" y="25235"/>
                  </a:lnTo>
                  <a:lnTo>
                    <a:pt x="22493" y="25174"/>
                  </a:lnTo>
                  <a:lnTo>
                    <a:pt x="22249" y="24991"/>
                  </a:lnTo>
                  <a:lnTo>
                    <a:pt x="21639" y="24625"/>
                  </a:lnTo>
                  <a:lnTo>
                    <a:pt x="20359" y="23894"/>
                  </a:lnTo>
                  <a:lnTo>
                    <a:pt x="21883" y="24991"/>
                  </a:lnTo>
                  <a:lnTo>
                    <a:pt x="22249" y="25295"/>
                  </a:lnTo>
                  <a:lnTo>
                    <a:pt x="22432" y="25417"/>
                  </a:lnTo>
                  <a:lnTo>
                    <a:pt x="22676" y="25539"/>
                  </a:lnTo>
                  <a:lnTo>
                    <a:pt x="22797" y="25600"/>
                  </a:lnTo>
                  <a:lnTo>
                    <a:pt x="23346" y="25600"/>
                  </a:lnTo>
                  <a:lnTo>
                    <a:pt x="24260" y="25539"/>
                  </a:lnTo>
                  <a:lnTo>
                    <a:pt x="25175" y="25417"/>
                  </a:lnTo>
                  <a:lnTo>
                    <a:pt x="26028" y="25295"/>
                  </a:lnTo>
                  <a:lnTo>
                    <a:pt x="26455" y="25174"/>
                  </a:lnTo>
                  <a:lnTo>
                    <a:pt x="26820" y="24991"/>
                  </a:lnTo>
                  <a:lnTo>
                    <a:pt x="26698" y="25539"/>
                  </a:lnTo>
                  <a:lnTo>
                    <a:pt x="25845" y="28099"/>
                  </a:lnTo>
                  <a:lnTo>
                    <a:pt x="25784" y="28282"/>
                  </a:lnTo>
                  <a:lnTo>
                    <a:pt x="25723" y="28709"/>
                  </a:lnTo>
                  <a:lnTo>
                    <a:pt x="25784" y="30416"/>
                  </a:lnTo>
                  <a:lnTo>
                    <a:pt x="25784" y="32610"/>
                  </a:lnTo>
                  <a:lnTo>
                    <a:pt x="25784" y="32976"/>
                  </a:lnTo>
                  <a:lnTo>
                    <a:pt x="25723" y="33280"/>
                  </a:lnTo>
                  <a:lnTo>
                    <a:pt x="25723" y="33585"/>
                  </a:lnTo>
                  <a:lnTo>
                    <a:pt x="25723" y="33890"/>
                  </a:lnTo>
                  <a:lnTo>
                    <a:pt x="25845" y="34195"/>
                  </a:lnTo>
                  <a:lnTo>
                    <a:pt x="26028" y="35109"/>
                  </a:lnTo>
                  <a:lnTo>
                    <a:pt x="26333" y="36877"/>
                  </a:lnTo>
                  <a:lnTo>
                    <a:pt x="26455" y="37730"/>
                  </a:lnTo>
                  <a:lnTo>
                    <a:pt x="26516" y="38644"/>
                  </a:lnTo>
                  <a:lnTo>
                    <a:pt x="26516" y="40412"/>
                  </a:lnTo>
                  <a:lnTo>
                    <a:pt x="26455" y="42240"/>
                  </a:lnTo>
                  <a:lnTo>
                    <a:pt x="26394" y="44008"/>
                  </a:lnTo>
                  <a:lnTo>
                    <a:pt x="26272" y="45776"/>
                  </a:lnTo>
                  <a:lnTo>
                    <a:pt x="26028" y="47543"/>
                  </a:lnTo>
                  <a:lnTo>
                    <a:pt x="25784" y="49311"/>
                  </a:lnTo>
                  <a:lnTo>
                    <a:pt x="25479" y="51079"/>
                  </a:lnTo>
                  <a:lnTo>
                    <a:pt x="25053" y="52846"/>
                  </a:lnTo>
                  <a:lnTo>
                    <a:pt x="24565" y="54553"/>
                  </a:lnTo>
                  <a:lnTo>
                    <a:pt x="24382" y="55406"/>
                  </a:lnTo>
                  <a:lnTo>
                    <a:pt x="24260" y="56260"/>
                  </a:lnTo>
                  <a:lnTo>
                    <a:pt x="24260" y="57235"/>
                  </a:lnTo>
                  <a:lnTo>
                    <a:pt x="24321" y="58210"/>
                  </a:lnTo>
                  <a:lnTo>
                    <a:pt x="24504" y="59063"/>
                  </a:lnTo>
                  <a:lnTo>
                    <a:pt x="24687" y="59917"/>
                  </a:lnTo>
                  <a:lnTo>
                    <a:pt x="24931" y="60770"/>
                  </a:lnTo>
                  <a:lnTo>
                    <a:pt x="25053" y="61684"/>
                  </a:lnTo>
                  <a:lnTo>
                    <a:pt x="25114" y="62538"/>
                  </a:lnTo>
                  <a:lnTo>
                    <a:pt x="25114" y="63391"/>
                  </a:lnTo>
                  <a:lnTo>
                    <a:pt x="24992" y="64244"/>
                  </a:lnTo>
                  <a:lnTo>
                    <a:pt x="24870" y="65098"/>
                  </a:lnTo>
                  <a:lnTo>
                    <a:pt x="24565" y="66317"/>
                  </a:lnTo>
                  <a:lnTo>
                    <a:pt x="24260" y="67475"/>
                  </a:lnTo>
                  <a:lnTo>
                    <a:pt x="23529" y="69791"/>
                  </a:lnTo>
                  <a:lnTo>
                    <a:pt x="22493" y="73326"/>
                  </a:lnTo>
                  <a:lnTo>
                    <a:pt x="22127" y="74789"/>
                  </a:lnTo>
                  <a:lnTo>
                    <a:pt x="22066" y="75216"/>
                  </a:lnTo>
                  <a:lnTo>
                    <a:pt x="22005" y="75460"/>
                  </a:lnTo>
                  <a:lnTo>
                    <a:pt x="22066" y="75704"/>
                  </a:lnTo>
                  <a:lnTo>
                    <a:pt x="22127" y="75947"/>
                  </a:lnTo>
                  <a:lnTo>
                    <a:pt x="22249" y="76252"/>
                  </a:lnTo>
                  <a:lnTo>
                    <a:pt x="22493" y="76740"/>
                  </a:lnTo>
                  <a:lnTo>
                    <a:pt x="22858" y="77410"/>
                  </a:lnTo>
                  <a:lnTo>
                    <a:pt x="23346" y="78081"/>
                  </a:lnTo>
                  <a:lnTo>
                    <a:pt x="23590" y="78386"/>
                  </a:lnTo>
                  <a:lnTo>
                    <a:pt x="23834" y="78568"/>
                  </a:lnTo>
                  <a:lnTo>
                    <a:pt x="24260" y="78873"/>
                  </a:lnTo>
                  <a:lnTo>
                    <a:pt x="24321" y="78995"/>
                  </a:lnTo>
                  <a:lnTo>
                    <a:pt x="24321" y="79056"/>
                  </a:lnTo>
                  <a:lnTo>
                    <a:pt x="24260" y="79117"/>
                  </a:lnTo>
                  <a:lnTo>
                    <a:pt x="24199" y="79178"/>
                  </a:lnTo>
                  <a:lnTo>
                    <a:pt x="23956" y="79239"/>
                  </a:lnTo>
                  <a:lnTo>
                    <a:pt x="23773" y="79300"/>
                  </a:lnTo>
                  <a:lnTo>
                    <a:pt x="22919" y="79483"/>
                  </a:lnTo>
                  <a:lnTo>
                    <a:pt x="22493" y="79544"/>
                  </a:lnTo>
                  <a:lnTo>
                    <a:pt x="22066" y="79605"/>
                  </a:lnTo>
                  <a:lnTo>
                    <a:pt x="21700" y="79544"/>
                  </a:lnTo>
                  <a:lnTo>
                    <a:pt x="21578" y="79422"/>
                  </a:lnTo>
                  <a:lnTo>
                    <a:pt x="21578" y="79300"/>
                  </a:lnTo>
                  <a:lnTo>
                    <a:pt x="21517" y="78995"/>
                  </a:lnTo>
                  <a:lnTo>
                    <a:pt x="21456" y="78873"/>
                  </a:lnTo>
                  <a:lnTo>
                    <a:pt x="21335" y="78751"/>
                  </a:lnTo>
                  <a:lnTo>
                    <a:pt x="21213" y="78751"/>
                  </a:lnTo>
                  <a:lnTo>
                    <a:pt x="21213" y="78873"/>
                  </a:lnTo>
                  <a:lnTo>
                    <a:pt x="21274" y="79117"/>
                  </a:lnTo>
                  <a:lnTo>
                    <a:pt x="21335" y="79422"/>
                  </a:lnTo>
                  <a:lnTo>
                    <a:pt x="21335" y="79605"/>
                  </a:lnTo>
                  <a:lnTo>
                    <a:pt x="21335" y="79727"/>
                  </a:lnTo>
                  <a:lnTo>
                    <a:pt x="21213" y="79848"/>
                  </a:lnTo>
                  <a:lnTo>
                    <a:pt x="21030" y="79909"/>
                  </a:lnTo>
                  <a:lnTo>
                    <a:pt x="20725" y="79970"/>
                  </a:lnTo>
                  <a:lnTo>
                    <a:pt x="20359" y="79970"/>
                  </a:lnTo>
                  <a:lnTo>
                    <a:pt x="20176" y="79909"/>
                  </a:lnTo>
                  <a:lnTo>
                    <a:pt x="19994" y="79848"/>
                  </a:lnTo>
                  <a:lnTo>
                    <a:pt x="19872" y="79666"/>
                  </a:lnTo>
                  <a:lnTo>
                    <a:pt x="19750" y="79422"/>
                  </a:lnTo>
                  <a:lnTo>
                    <a:pt x="19628" y="78995"/>
                  </a:lnTo>
                  <a:lnTo>
                    <a:pt x="19628" y="78507"/>
                  </a:lnTo>
                  <a:lnTo>
                    <a:pt x="19628" y="78020"/>
                  </a:lnTo>
                  <a:lnTo>
                    <a:pt x="19628" y="75582"/>
                  </a:lnTo>
                  <a:lnTo>
                    <a:pt x="19750" y="74119"/>
                  </a:lnTo>
                  <a:lnTo>
                    <a:pt x="19872" y="72656"/>
                  </a:lnTo>
                  <a:lnTo>
                    <a:pt x="19994" y="71193"/>
                  </a:lnTo>
                  <a:lnTo>
                    <a:pt x="20115" y="69669"/>
                  </a:lnTo>
                  <a:lnTo>
                    <a:pt x="20115" y="68816"/>
                  </a:lnTo>
                  <a:lnTo>
                    <a:pt x="20055" y="67963"/>
                  </a:lnTo>
                  <a:lnTo>
                    <a:pt x="19994" y="66195"/>
                  </a:lnTo>
                  <a:lnTo>
                    <a:pt x="19933" y="64915"/>
                  </a:lnTo>
                  <a:lnTo>
                    <a:pt x="19994" y="63696"/>
                  </a:lnTo>
                  <a:lnTo>
                    <a:pt x="20055" y="62172"/>
                  </a:lnTo>
                  <a:lnTo>
                    <a:pt x="20176" y="60587"/>
                  </a:lnTo>
                  <a:lnTo>
                    <a:pt x="20237" y="59734"/>
                  </a:lnTo>
                  <a:lnTo>
                    <a:pt x="20298" y="58820"/>
                  </a:lnTo>
                  <a:lnTo>
                    <a:pt x="20298" y="58515"/>
                  </a:lnTo>
                  <a:lnTo>
                    <a:pt x="20237" y="58271"/>
                  </a:lnTo>
                  <a:lnTo>
                    <a:pt x="20115" y="57905"/>
                  </a:lnTo>
                  <a:lnTo>
                    <a:pt x="19994" y="57540"/>
                  </a:lnTo>
                  <a:lnTo>
                    <a:pt x="19872" y="57113"/>
                  </a:lnTo>
                  <a:lnTo>
                    <a:pt x="19872" y="56625"/>
                  </a:lnTo>
                  <a:lnTo>
                    <a:pt x="19994" y="55772"/>
                  </a:lnTo>
                  <a:lnTo>
                    <a:pt x="19994" y="55345"/>
                  </a:lnTo>
                  <a:lnTo>
                    <a:pt x="19994" y="54919"/>
                  </a:lnTo>
                  <a:lnTo>
                    <a:pt x="19933" y="54065"/>
                  </a:lnTo>
                  <a:lnTo>
                    <a:pt x="19750" y="52359"/>
                  </a:lnTo>
                  <a:lnTo>
                    <a:pt x="19689" y="50652"/>
                  </a:lnTo>
                  <a:lnTo>
                    <a:pt x="19689" y="48275"/>
                  </a:lnTo>
                  <a:lnTo>
                    <a:pt x="19689" y="45898"/>
                  </a:lnTo>
                  <a:lnTo>
                    <a:pt x="19628" y="44130"/>
                  </a:lnTo>
                  <a:lnTo>
                    <a:pt x="19628" y="43338"/>
                  </a:lnTo>
                  <a:lnTo>
                    <a:pt x="19628" y="43155"/>
                  </a:lnTo>
                  <a:lnTo>
                    <a:pt x="19628" y="42911"/>
                  </a:lnTo>
                  <a:lnTo>
                    <a:pt x="19872" y="42911"/>
                  </a:lnTo>
                  <a:lnTo>
                    <a:pt x="20237" y="42789"/>
                  </a:lnTo>
                  <a:lnTo>
                    <a:pt x="20542" y="42667"/>
                  </a:lnTo>
                  <a:lnTo>
                    <a:pt x="20786" y="42423"/>
                  </a:lnTo>
                  <a:lnTo>
                    <a:pt x="20969" y="42119"/>
                  </a:lnTo>
                  <a:lnTo>
                    <a:pt x="21030" y="41814"/>
                  </a:lnTo>
                  <a:lnTo>
                    <a:pt x="21030" y="41509"/>
                  </a:lnTo>
                  <a:lnTo>
                    <a:pt x="20847" y="41936"/>
                  </a:lnTo>
                  <a:lnTo>
                    <a:pt x="20725" y="42119"/>
                  </a:lnTo>
                  <a:lnTo>
                    <a:pt x="20542" y="42301"/>
                  </a:lnTo>
                  <a:lnTo>
                    <a:pt x="20359" y="42423"/>
                  </a:lnTo>
                  <a:lnTo>
                    <a:pt x="20115" y="42484"/>
                  </a:lnTo>
                  <a:lnTo>
                    <a:pt x="19567" y="42545"/>
                  </a:lnTo>
                  <a:lnTo>
                    <a:pt x="19018" y="42484"/>
                  </a:lnTo>
                  <a:lnTo>
                    <a:pt x="18774" y="42423"/>
                  </a:lnTo>
                  <a:lnTo>
                    <a:pt x="18592" y="42301"/>
                  </a:lnTo>
                  <a:lnTo>
                    <a:pt x="18409" y="42119"/>
                  </a:lnTo>
                  <a:lnTo>
                    <a:pt x="18287" y="41936"/>
                  </a:lnTo>
                  <a:lnTo>
                    <a:pt x="18104" y="41509"/>
                  </a:lnTo>
                  <a:lnTo>
                    <a:pt x="18104" y="41753"/>
                  </a:lnTo>
                  <a:lnTo>
                    <a:pt x="18104" y="41997"/>
                  </a:lnTo>
                  <a:lnTo>
                    <a:pt x="18226" y="42240"/>
                  </a:lnTo>
                  <a:lnTo>
                    <a:pt x="18348" y="42484"/>
                  </a:lnTo>
                  <a:lnTo>
                    <a:pt x="18592" y="42667"/>
                  </a:lnTo>
                  <a:lnTo>
                    <a:pt x="18896" y="42789"/>
                  </a:lnTo>
                  <a:lnTo>
                    <a:pt x="19201" y="42850"/>
                  </a:lnTo>
                  <a:lnTo>
                    <a:pt x="19323" y="42911"/>
                  </a:lnTo>
                  <a:lnTo>
                    <a:pt x="19445" y="42911"/>
                  </a:lnTo>
                  <a:lnTo>
                    <a:pt x="19445" y="43033"/>
                  </a:lnTo>
                  <a:lnTo>
                    <a:pt x="19445" y="43094"/>
                  </a:lnTo>
                  <a:lnTo>
                    <a:pt x="19384" y="43642"/>
                  </a:lnTo>
                  <a:lnTo>
                    <a:pt x="19384" y="46324"/>
                  </a:lnTo>
                  <a:lnTo>
                    <a:pt x="19384" y="48458"/>
                  </a:lnTo>
                  <a:lnTo>
                    <a:pt x="19384" y="50652"/>
                  </a:lnTo>
                  <a:lnTo>
                    <a:pt x="19323" y="51993"/>
                  </a:lnTo>
                  <a:lnTo>
                    <a:pt x="19201" y="53395"/>
                  </a:lnTo>
                  <a:lnTo>
                    <a:pt x="19079" y="54858"/>
                  </a:lnTo>
                  <a:lnTo>
                    <a:pt x="19079" y="55528"/>
                  </a:lnTo>
                  <a:lnTo>
                    <a:pt x="19079" y="56260"/>
                  </a:lnTo>
                  <a:lnTo>
                    <a:pt x="19140" y="56930"/>
                  </a:lnTo>
                  <a:lnTo>
                    <a:pt x="19018" y="57662"/>
                  </a:lnTo>
                  <a:lnTo>
                    <a:pt x="18835" y="58149"/>
                  </a:lnTo>
                  <a:lnTo>
                    <a:pt x="18774" y="58393"/>
                  </a:lnTo>
                  <a:lnTo>
                    <a:pt x="18714" y="58637"/>
                  </a:lnTo>
                  <a:lnTo>
                    <a:pt x="18714" y="59368"/>
                  </a:lnTo>
                  <a:lnTo>
                    <a:pt x="18835" y="60100"/>
                  </a:lnTo>
                  <a:lnTo>
                    <a:pt x="18896" y="60831"/>
                  </a:lnTo>
                  <a:lnTo>
                    <a:pt x="18957" y="61563"/>
                  </a:lnTo>
                  <a:lnTo>
                    <a:pt x="19018" y="63818"/>
                  </a:lnTo>
                  <a:lnTo>
                    <a:pt x="19079" y="64854"/>
                  </a:lnTo>
                  <a:lnTo>
                    <a:pt x="19079" y="65829"/>
                  </a:lnTo>
                  <a:lnTo>
                    <a:pt x="19018" y="67292"/>
                  </a:lnTo>
                  <a:lnTo>
                    <a:pt x="18896" y="68755"/>
                  </a:lnTo>
                  <a:lnTo>
                    <a:pt x="18957" y="70218"/>
                  </a:lnTo>
                  <a:lnTo>
                    <a:pt x="19079" y="71681"/>
                  </a:lnTo>
                  <a:lnTo>
                    <a:pt x="19262" y="73144"/>
                  </a:lnTo>
                  <a:lnTo>
                    <a:pt x="19384" y="74606"/>
                  </a:lnTo>
                  <a:lnTo>
                    <a:pt x="19384" y="75886"/>
                  </a:lnTo>
                  <a:lnTo>
                    <a:pt x="19384" y="77959"/>
                  </a:lnTo>
                  <a:lnTo>
                    <a:pt x="19384" y="78873"/>
                  </a:lnTo>
                  <a:lnTo>
                    <a:pt x="19384" y="79178"/>
                  </a:lnTo>
                  <a:lnTo>
                    <a:pt x="19323" y="79422"/>
                  </a:lnTo>
                  <a:lnTo>
                    <a:pt x="19140" y="79727"/>
                  </a:lnTo>
                  <a:lnTo>
                    <a:pt x="18957" y="79909"/>
                  </a:lnTo>
                  <a:lnTo>
                    <a:pt x="18653" y="79970"/>
                  </a:lnTo>
                  <a:lnTo>
                    <a:pt x="18348" y="79970"/>
                  </a:lnTo>
                  <a:lnTo>
                    <a:pt x="18043" y="79909"/>
                  </a:lnTo>
                  <a:lnTo>
                    <a:pt x="17799" y="79787"/>
                  </a:lnTo>
                  <a:lnTo>
                    <a:pt x="17738" y="79666"/>
                  </a:lnTo>
                  <a:lnTo>
                    <a:pt x="17677" y="79605"/>
                  </a:lnTo>
                  <a:lnTo>
                    <a:pt x="17738" y="79361"/>
                  </a:lnTo>
                  <a:lnTo>
                    <a:pt x="17799" y="79056"/>
                  </a:lnTo>
                  <a:lnTo>
                    <a:pt x="17860" y="78934"/>
                  </a:lnTo>
                  <a:lnTo>
                    <a:pt x="17921" y="78873"/>
                  </a:lnTo>
                  <a:lnTo>
                    <a:pt x="17860" y="78812"/>
                  </a:lnTo>
                  <a:lnTo>
                    <a:pt x="17799" y="78751"/>
                  </a:lnTo>
                  <a:lnTo>
                    <a:pt x="17677" y="78751"/>
                  </a:lnTo>
                  <a:lnTo>
                    <a:pt x="17616" y="78812"/>
                  </a:lnTo>
                  <a:lnTo>
                    <a:pt x="17555" y="78995"/>
                  </a:lnTo>
                  <a:lnTo>
                    <a:pt x="17555" y="79178"/>
                  </a:lnTo>
                  <a:lnTo>
                    <a:pt x="17494" y="79300"/>
                  </a:lnTo>
                  <a:lnTo>
                    <a:pt x="17434" y="79483"/>
                  </a:lnTo>
                  <a:lnTo>
                    <a:pt x="17312" y="79544"/>
                  </a:lnTo>
                  <a:lnTo>
                    <a:pt x="17129" y="79605"/>
                  </a:lnTo>
                  <a:lnTo>
                    <a:pt x="16824" y="79605"/>
                  </a:lnTo>
                  <a:lnTo>
                    <a:pt x="16458" y="79544"/>
                  </a:lnTo>
                  <a:lnTo>
                    <a:pt x="16032" y="79483"/>
                  </a:lnTo>
                  <a:lnTo>
                    <a:pt x="15361" y="79361"/>
                  </a:lnTo>
                  <a:lnTo>
                    <a:pt x="14995" y="79239"/>
                  </a:lnTo>
                  <a:lnTo>
                    <a:pt x="14813" y="79178"/>
                  </a:lnTo>
                  <a:lnTo>
                    <a:pt x="14752" y="79117"/>
                  </a:lnTo>
                  <a:lnTo>
                    <a:pt x="14691" y="79056"/>
                  </a:lnTo>
                  <a:lnTo>
                    <a:pt x="14691" y="78934"/>
                  </a:lnTo>
                  <a:lnTo>
                    <a:pt x="14813" y="78873"/>
                  </a:lnTo>
                  <a:lnTo>
                    <a:pt x="14995" y="78751"/>
                  </a:lnTo>
                  <a:lnTo>
                    <a:pt x="15483" y="78386"/>
                  </a:lnTo>
                  <a:lnTo>
                    <a:pt x="15910" y="77898"/>
                  </a:lnTo>
                  <a:lnTo>
                    <a:pt x="16214" y="77349"/>
                  </a:lnTo>
                  <a:lnTo>
                    <a:pt x="16519" y="76801"/>
                  </a:lnTo>
                  <a:lnTo>
                    <a:pt x="16824" y="76252"/>
                  </a:lnTo>
                  <a:lnTo>
                    <a:pt x="17007" y="75765"/>
                  </a:lnTo>
                  <a:lnTo>
                    <a:pt x="17007" y="75399"/>
                  </a:lnTo>
                  <a:lnTo>
                    <a:pt x="16946" y="75033"/>
                  </a:lnTo>
                  <a:lnTo>
                    <a:pt x="16763" y="74058"/>
                  </a:lnTo>
                  <a:lnTo>
                    <a:pt x="16519" y="73144"/>
                  </a:lnTo>
                  <a:lnTo>
                    <a:pt x="15910" y="71315"/>
                  </a:lnTo>
                  <a:lnTo>
                    <a:pt x="15239" y="68938"/>
                  </a:lnTo>
                  <a:lnTo>
                    <a:pt x="14813" y="67536"/>
                  </a:lnTo>
                  <a:lnTo>
                    <a:pt x="14386" y="66073"/>
                  </a:lnTo>
                  <a:lnTo>
                    <a:pt x="14081" y="64610"/>
                  </a:lnTo>
                  <a:lnTo>
                    <a:pt x="13959" y="63879"/>
                  </a:lnTo>
                  <a:lnTo>
                    <a:pt x="13898" y="63147"/>
                  </a:lnTo>
                  <a:lnTo>
                    <a:pt x="13959" y="62355"/>
                  </a:lnTo>
                  <a:lnTo>
                    <a:pt x="14020" y="61623"/>
                  </a:lnTo>
                  <a:lnTo>
                    <a:pt x="14142" y="60831"/>
                  </a:lnTo>
                  <a:lnTo>
                    <a:pt x="14325" y="60100"/>
                  </a:lnTo>
                  <a:lnTo>
                    <a:pt x="14630" y="58698"/>
                  </a:lnTo>
                  <a:lnTo>
                    <a:pt x="14752" y="57966"/>
                  </a:lnTo>
                  <a:lnTo>
                    <a:pt x="14813" y="57235"/>
                  </a:lnTo>
                  <a:lnTo>
                    <a:pt x="14752" y="56686"/>
                  </a:lnTo>
                  <a:lnTo>
                    <a:pt x="14752" y="56077"/>
                  </a:lnTo>
                  <a:lnTo>
                    <a:pt x="14508" y="54919"/>
                  </a:lnTo>
                  <a:lnTo>
                    <a:pt x="14264" y="53761"/>
                  </a:lnTo>
                  <a:lnTo>
                    <a:pt x="13959" y="52602"/>
                  </a:lnTo>
                  <a:lnTo>
                    <a:pt x="13593" y="51079"/>
                  </a:lnTo>
                  <a:lnTo>
                    <a:pt x="13289" y="49555"/>
                  </a:lnTo>
                  <a:lnTo>
                    <a:pt x="13045" y="48031"/>
                  </a:lnTo>
                  <a:lnTo>
                    <a:pt x="12862" y="46446"/>
                  </a:lnTo>
                  <a:lnTo>
                    <a:pt x="12618" y="43399"/>
                  </a:lnTo>
                  <a:lnTo>
                    <a:pt x="12557" y="40290"/>
                  </a:lnTo>
                  <a:lnTo>
                    <a:pt x="12557" y="38766"/>
                  </a:lnTo>
                  <a:lnTo>
                    <a:pt x="12557" y="38035"/>
                  </a:lnTo>
                  <a:lnTo>
                    <a:pt x="12679" y="37242"/>
                  </a:lnTo>
                  <a:lnTo>
                    <a:pt x="12862" y="35658"/>
                  </a:lnTo>
                  <a:lnTo>
                    <a:pt x="13167" y="34134"/>
                  </a:lnTo>
                  <a:lnTo>
                    <a:pt x="13228" y="33890"/>
                  </a:lnTo>
                  <a:lnTo>
                    <a:pt x="13228" y="33585"/>
                  </a:lnTo>
                  <a:lnTo>
                    <a:pt x="13167" y="33280"/>
                  </a:lnTo>
                  <a:lnTo>
                    <a:pt x="13045" y="32976"/>
                  </a:lnTo>
                  <a:lnTo>
                    <a:pt x="13045" y="29379"/>
                  </a:lnTo>
                  <a:lnTo>
                    <a:pt x="13045" y="28587"/>
                  </a:lnTo>
                  <a:lnTo>
                    <a:pt x="12984" y="28343"/>
                  </a:lnTo>
                  <a:lnTo>
                    <a:pt x="12923" y="28038"/>
                  </a:lnTo>
                  <a:lnTo>
                    <a:pt x="12801" y="27673"/>
                  </a:lnTo>
                  <a:lnTo>
                    <a:pt x="12496" y="26576"/>
                  </a:lnTo>
                  <a:lnTo>
                    <a:pt x="12192" y="25600"/>
                  </a:lnTo>
                  <a:lnTo>
                    <a:pt x="12192" y="25235"/>
                  </a:lnTo>
                  <a:lnTo>
                    <a:pt x="12131" y="24930"/>
                  </a:lnTo>
                  <a:lnTo>
                    <a:pt x="12496" y="25113"/>
                  </a:lnTo>
                  <a:lnTo>
                    <a:pt x="12923" y="25235"/>
                  </a:lnTo>
                  <a:lnTo>
                    <a:pt x="13776" y="25417"/>
                  </a:lnTo>
                  <a:lnTo>
                    <a:pt x="14691" y="25539"/>
                  </a:lnTo>
                  <a:lnTo>
                    <a:pt x="15666" y="25600"/>
                  </a:lnTo>
                  <a:lnTo>
                    <a:pt x="16214" y="25600"/>
                  </a:lnTo>
                  <a:lnTo>
                    <a:pt x="16397" y="25539"/>
                  </a:lnTo>
                  <a:lnTo>
                    <a:pt x="16519" y="25478"/>
                  </a:lnTo>
                  <a:lnTo>
                    <a:pt x="16702" y="25356"/>
                  </a:lnTo>
                  <a:lnTo>
                    <a:pt x="17068" y="25052"/>
                  </a:lnTo>
                  <a:lnTo>
                    <a:pt x="18653" y="23894"/>
                  </a:lnTo>
                  <a:lnTo>
                    <a:pt x="18653" y="23894"/>
                  </a:lnTo>
                  <a:lnTo>
                    <a:pt x="16519" y="25113"/>
                  </a:lnTo>
                  <a:lnTo>
                    <a:pt x="16397" y="25235"/>
                  </a:lnTo>
                  <a:lnTo>
                    <a:pt x="16275" y="25295"/>
                  </a:lnTo>
                  <a:lnTo>
                    <a:pt x="15971" y="25295"/>
                  </a:lnTo>
                  <a:lnTo>
                    <a:pt x="15361" y="25235"/>
                  </a:lnTo>
                  <a:lnTo>
                    <a:pt x="14081" y="25113"/>
                  </a:lnTo>
                  <a:lnTo>
                    <a:pt x="13532" y="25052"/>
                  </a:lnTo>
                  <a:lnTo>
                    <a:pt x="12923" y="24930"/>
                  </a:lnTo>
                  <a:lnTo>
                    <a:pt x="12435" y="24686"/>
                  </a:lnTo>
                  <a:lnTo>
                    <a:pt x="12192" y="24503"/>
                  </a:lnTo>
                  <a:lnTo>
                    <a:pt x="11948" y="24320"/>
                  </a:lnTo>
                  <a:lnTo>
                    <a:pt x="11826" y="24076"/>
                  </a:lnTo>
                  <a:lnTo>
                    <a:pt x="11704" y="23833"/>
                  </a:lnTo>
                  <a:lnTo>
                    <a:pt x="11521" y="23284"/>
                  </a:lnTo>
                  <a:lnTo>
                    <a:pt x="11460" y="22735"/>
                  </a:lnTo>
                  <a:lnTo>
                    <a:pt x="11460" y="22126"/>
                  </a:lnTo>
                  <a:lnTo>
                    <a:pt x="11521" y="21455"/>
                  </a:lnTo>
                  <a:lnTo>
                    <a:pt x="11582" y="20785"/>
                  </a:lnTo>
                  <a:lnTo>
                    <a:pt x="11643" y="20541"/>
                  </a:lnTo>
                  <a:lnTo>
                    <a:pt x="11704" y="20297"/>
                  </a:lnTo>
                  <a:lnTo>
                    <a:pt x="11521" y="19566"/>
                  </a:lnTo>
                  <a:lnTo>
                    <a:pt x="11582" y="20114"/>
                  </a:lnTo>
                  <a:lnTo>
                    <a:pt x="11582" y="20419"/>
                  </a:lnTo>
                  <a:lnTo>
                    <a:pt x="11460" y="20724"/>
                  </a:lnTo>
                  <a:lnTo>
                    <a:pt x="11338" y="21212"/>
                  </a:lnTo>
                  <a:lnTo>
                    <a:pt x="11216" y="21760"/>
                  </a:lnTo>
                  <a:lnTo>
                    <a:pt x="11216" y="22309"/>
                  </a:lnTo>
                  <a:lnTo>
                    <a:pt x="11216" y="22918"/>
                  </a:lnTo>
                  <a:lnTo>
                    <a:pt x="11277" y="23467"/>
                  </a:lnTo>
                  <a:lnTo>
                    <a:pt x="11399" y="24015"/>
                  </a:lnTo>
                  <a:lnTo>
                    <a:pt x="11643" y="24442"/>
                  </a:lnTo>
                  <a:lnTo>
                    <a:pt x="11765" y="24564"/>
                  </a:lnTo>
                  <a:lnTo>
                    <a:pt x="11826" y="24747"/>
                  </a:lnTo>
                  <a:lnTo>
                    <a:pt x="11887" y="24991"/>
                  </a:lnTo>
                  <a:lnTo>
                    <a:pt x="11887" y="25235"/>
                  </a:lnTo>
                  <a:lnTo>
                    <a:pt x="11887" y="25478"/>
                  </a:lnTo>
                  <a:lnTo>
                    <a:pt x="11765" y="25722"/>
                  </a:lnTo>
                  <a:lnTo>
                    <a:pt x="11460" y="26515"/>
                  </a:lnTo>
                  <a:lnTo>
                    <a:pt x="11033" y="27612"/>
                  </a:lnTo>
                  <a:lnTo>
                    <a:pt x="10729" y="28648"/>
                  </a:lnTo>
                  <a:lnTo>
                    <a:pt x="10485" y="29745"/>
                  </a:lnTo>
                  <a:lnTo>
                    <a:pt x="10241" y="30842"/>
                  </a:lnTo>
                  <a:lnTo>
                    <a:pt x="9875" y="31939"/>
                  </a:lnTo>
                  <a:lnTo>
                    <a:pt x="9449" y="33037"/>
                  </a:lnTo>
                  <a:lnTo>
                    <a:pt x="8961" y="34134"/>
                  </a:lnTo>
                  <a:lnTo>
                    <a:pt x="8412" y="35170"/>
                  </a:lnTo>
                  <a:lnTo>
                    <a:pt x="7437" y="37242"/>
                  </a:lnTo>
                  <a:lnTo>
                    <a:pt x="6950" y="38278"/>
                  </a:lnTo>
                  <a:lnTo>
                    <a:pt x="6523" y="39376"/>
                  </a:lnTo>
                  <a:lnTo>
                    <a:pt x="6340" y="39254"/>
                  </a:lnTo>
                  <a:lnTo>
                    <a:pt x="6157" y="39254"/>
                  </a:lnTo>
                  <a:lnTo>
                    <a:pt x="6157" y="39315"/>
                  </a:lnTo>
                  <a:lnTo>
                    <a:pt x="6096" y="39376"/>
                  </a:lnTo>
                  <a:lnTo>
                    <a:pt x="6157" y="39437"/>
                  </a:lnTo>
                  <a:lnTo>
                    <a:pt x="6157" y="39498"/>
                  </a:lnTo>
                  <a:lnTo>
                    <a:pt x="6279" y="39498"/>
                  </a:lnTo>
                  <a:lnTo>
                    <a:pt x="6462" y="39619"/>
                  </a:lnTo>
                  <a:lnTo>
                    <a:pt x="6523" y="39802"/>
                  </a:lnTo>
                  <a:lnTo>
                    <a:pt x="6584" y="39985"/>
                  </a:lnTo>
                  <a:lnTo>
                    <a:pt x="6584" y="40229"/>
                  </a:lnTo>
                  <a:lnTo>
                    <a:pt x="6523" y="40717"/>
                  </a:lnTo>
                  <a:lnTo>
                    <a:pt x="6401" y="41204"/>
                  </a:lnTo>
                  <a:lnTo>
                    <a:pt x="6035" y="42119"/>
                  </a:lnTo>
                  <a:lnTo>
                    <a:pt x="5974" y="42301"/>
                  </a:lnTo>
                  <a:lnTo>
                    <a:pt x="5913" y="42545"/>
                  </a:lnTo>
                  <a:lnTo>
                    <a:pt x="5791" y="43886"/>
                  </a:lnTo>
                  <a:lnTo>
                    <a:pt x="5791" y="44496"/>
                  </a:lnTo>
                  <a:lnTo>
                    <a:pt x="5730" y="44800"/>
                  </a:lnTo>
                  <a:lnTo>
                    <a:pt x="5669" y="44922"/>
                  </a:lnTo>
                  <a:lnTo>
                    <a:pt x="5609" y="45044"/>
                  </a:lnTo>
                  <a:lnTo>
                    <a:pt x="5487" y="45044"/>
                  </a:lnTo>
                  <a:lnTo>
                    <a:pt x="5426" y="44983"/>
                  </a:lnTo>
                  <a:lnTo>
                    <a:pt x="5365" y="44800"/>
                  </a:lnTo>
                  <a:lnTo>
                    <a:pt x="5365" y="44374"/>
                  </a:lnTo>
                  <a:lnTo>
                    <a:pt x="5426" y="43764"/>
                  </a:lnTo>
                  <a:lnTo>
                    <a:pt x="5426" y="43459"/>
                  </a:lnTo>
                  <a:lnTo>
                    <a:pt x="5426" y="43216"/>
                  </a:lnTo>
                  <a:lnTo>
                    <a:pt x="5365" y="43033"/>
                  </a:lnTo>
                  <a:lnTo>
                    <a:pt x="5243" y="42911"/>
                  </a:lnTo>
                  <a:lnTo>
                    <a:pt x="5121" y="42850"/>
                  </a:lnTo>
                  <a:lnTo>
                    <a:pt x="4938" y="42972"/>
                  </a:lnTo>
                  <a:lnTo>
                    <a:pt x="4816" y="43216"/>
                  </a:lnTo>
                  <a:lnTo>
                    <a:pt x="4755" y="43459"/>
                  </a:lnTo>
                  <a:lnTo>
                    <a:pt x="4694" y="43947"/>
                  </a:lnTo>
                  <a:lnTo>
                    <a:pt x="4633" y="44800"/>
                  </a:lnTo>
                  <a:lnTo>
                    <a:pt x="4572" y="45349"/>
                  </a:lnTo>
                  <a:lnTo>
                    <a:pt x="4450" y="45593"/>
                  </a:lnTo>
                  <a:lnTo>
                    <a:pt x="4389" y="45654"/>
                  </a:lnTo>
                  <a:lnTo>
                    <a:pt x="4268" y="45532"/>
                  </a:lnTo>
                  <a:lnTo>
                    <a:pt x="4207" y="45349"/>
                  </a:lnTo>
                  <a:lnTo>
                    <a:pt x="4207" y="45105"/>
                  </a:lnTo>
                  <a:lnTo>
                    <a:pt x="4268" y="44374"/>
                  </a:lnTo>
                  <a:lnTo>
                    <a:pt x="4268" y="43825"/>
                  </a:lnTo>
                  <a:lnTo>
                    <a:pt x="4329" y="43277"/>
                  </a:lnTo>
                  <a:lnTo>
                    <a:pt x="4268" y="43094"/>
                  </a:lnTo>
                  <a:lnTo>
                    <a:pt x="4207" y="42972"/>
                  </a:lnTo>
                  <a:lnTo>
                    <a:pt x="4146" y="42911"/>
                  </a:lnTo>
                  <a:lnTo>
                    <a:pt x="4085" y="42911"/>
                  </a:lnTo>
                  <a:lnTo>
                    <a:pt x="3963" y="42972"/>
                  </a:lnTo>
                  <a:lnTo>
                    <a:pt x="3841" y="43155"/>
                  </a:lnTo>
                  <a:lnTo>
                    <a:pt x="3658" y="43642"/>
                  </a:lnTo>
                  <a:lnTo>
                    <a:pt x="3231" y="44861"/>
                  </a:lnTo>
                  <a:lnTo>
                    <a:pt x="2988" y="45349"/>
                  </a:lnTo>
                  <a:lnTo>
                    <a:pt x="2866" y="45593"/>
                  </a:lnTo>
                  <a:lnTo>
                    <a:pt x="2744" y="45654"/>
                  </a:lnTo>
                  <a:lnTo>
                    <a:pt x="2683" y="45715"/>
                  </a:lnTo>
                  <a:lnTo>
                    <a:pt x="2622" y="45654"/>
                  </a:lnTo>
                  <a:lnTo>
                    <a:pt x="2561" y="45593"/>
                  </a:lnTo>
                  <a:lnTo>
                    <a:pt x="2561" y="45410"/>
                  </a:lnTo>
                  <a:lnTo>
                    <a:pt x="2561" y="45105"/>
                  </a:lnTo>
                  <a:lnTo>
                    <a:pt x="2683" y="44739"/>
                  </a:lnTo>
                  <a:lnTo>
                    <a:pt x="2927" y="44069"/>
                  </a:lnTo>
                  <a:lnTo>
                    <a:pt x="3048" y="43703"/>
                  </a:lnTo>
                  <a:lnTo>
                    <a:pt x="3292" y="43094"/>
                  </a:lnTo>
                  <a:lnTo>
                    <a:pt x="3292" y="42728"/>
                  </a:lnTo>
                  <a:lnTo>
                    <a:pt x="3292" y="42606"/>
                  </a:lnTo>
                  <a:lnTo>
                    <a:pt x="3170" y="42484"/>
                  </a:lnTo>
                  <a:lnTo>
                    <a:pt x="3109" y="42484"/>
                  </a:lnTo>
                  <a:lnTo>
                    <a:pt x="2988" y="42545"/>
                  </a:lnTo>
                  <a:lnTo>
                    <a:pt x="2805" y="42728"/>
                  </a:lnTo>
                  <a:lnTo>
                    <a:pt x="2378" y="43216"/>
                  </a:lnTo>
                  <a:lnTo>
                    <a:pt x="2012" y="43703"/>
                  </a:lnTo>
                  <a:lnTo>
                    <a:pt x="1708" y="44191"/>
                  </a:lnTo>
                  <a:lnTo>
                    <a:pt x="1525" y="44435"/>
                  </a:lnTo>
                  <a:lnTo>
                    <a:pt x="1403" y="44496"/>
                  </a:lnTo>
                  <a:lnTo>
                    <a:pt x="1281" y="44557"/>
                  </a:lnTo>
                  <a:lnTo>
                    <a:pt x="1159" y="44557"/>
                  </a:lnTo>
                  <a:lnTo>
                    <a:pt x="1098" y="44496"/>
                  </a:lnTo>
                  <a:lnTo>
                    <a:pt x="1098" y="44374"/>
                  </a:lnTo>
                  <a:lnTo>
                    <a:pt x="1159" y="44252"/>
                  </a:lnTo>
                  <a:lnTo>
                    <a:pt x="1281" y="43947"/>
                  </a:lnTo>
                  <a:lnTo>
                    <a:pt x="1403" y="43825"/>
                  </a:lnTo>
                  <a:lnTo>
                    <a:pt x="1951" y="42789"/>
                  </a:lnTo>
                  <a:lnTo>
                    <a:pt x="2317" y="42119"/>
                  </a:lnTo>
                  <a:lnTo>
                    <a:pt x="2500" y="41753"/>
                  </a:lnTo>
                  <a:lnTo>
                    <a:pt x="2622" y="41387"/>
                  </a:lnTo>
                  <a:lnTo>
                    <a:pt x="2683" y="41204"/>
                  </a:lnTo>
                  <a:lnTo>
                    <a:pt x="2622" y="41082"/>
                  </a:lnTo>
                  <a:lnTo>
                    <a:pt x="2561" y="41021"/>
                  </a:lnTo>
                  <a:lnTo>
                    <a:pt x="2378" y="40960"/>
                  </a:lnTo>
                  <a:lnTo>
                    <a:pt x="2134" y="41082"/>
                  </a:lnTo>
                  <a:lnTo>
                    <a:pt x="1890" y="41326"/>
                  </a:lnTo>
                  <a:lnTo>
                    <a:pt x="1647" y="41570"/>
                  </a:lnTo>
                  <a:lnTo>
                    <a:pt x="1403" y="41753"/>
                  </a:lnTo>
                  <a:lnTo>
                    <a:pt x="976" y="41936"/>
                  </a:lnTo>
                  <a:lnTo>
                    <a:pt x="732" y="41997"/>
                  </a:lnTo>
                  <a:lnTo>
                    <a:pt x="488" y="41997"/>
                  </a:lnTo>
                  <a:lnTo>
                    <a:pt x="306" y="41936"/>
                  </a:lnTo>
                  <a:lnTo>
                    <a:pt x="245" y="41875"/>
                  </a:lnTo>
                  <a:lnTo>
                    <a:pt x="306" y="41814"/>
                  </a:lnTo>
                  <a:lnTo>
                    <a:pt x="367" y="41692"/>
                  </a:lnTo>
                  <a:lnTo>
                    <a:pt x="793" y="41326"/>
                  </a:lnTo>
                  <a:lnTo>
                    <a:pt x="1342" y="40778"/>
                  </a:lnTo>
                  <a:lnTo>
                    <a:pt x="1829" y="40168"/>
                  </a:lnTo>
                  <a:lnTo>
                    <a:pt x="2317" y="39619"/>
                  </a:lnTo>
                  <a:lnTo>
                    <a:pt x="2866" y="39071"/>
                  </a:lnTo>
                  <a:lnTo>
                    <a:pt x="3170" y="38888"/>
                  </a:lnTo>
                  <a:lnTo>
                    <a:pt x="3414" y="38705"/>
                  </a:lnTo>
                  <a:lnTo>
                    <a:pt x="4085" y="38705"/>
                  </a:lnTo>
                  <a:lnTo>
                    <a:pt x="4511" y="38827"/>
                  </a:lnTo>
                  <a:lnTo>
                    <a:pt x="4633" y="38827"/>
                  </a:lnTo>
                  <a:lnTo>
                    <a:pt x="4755" y="38888"/>
                  </a:lnTo>
                  <a:lnTo>
                    <a:pt x="4877" y="38888"/>
                  </a:lnTo>
                  <a:lnTo>
                    <a:pt x="4877" y="38827"/>
                  </a:lnTo>
                  <a:lnTo>
                    <a:pt x="4816" y="38705"/>
                  </a:lnTo>
                  <a:lnTo>
                    <a:pt x="4755" y="38644"/>
                  </a:lnTo>
                  <a:lnTo>
                    <a:pt x="4511" y="38522"/>
                  </a:lnTo>
                  <a:lnTo>
                    <a:pt x="4207" y="38461"/>
                  </a:lnTo>
                  <a:lnTo>
                    <a:pt x="4633" y="37608"/>
                  </a:lnTo>
                  <a:lnTo>
                    <a:pt x="4877" y="36755"/>
                  </a:lnTo>
                  <a:lnTo>
                    <a:pt x="5121" y="35840"/>
                  </a:lnTo>
                  <a:lnTo>
                    <a:pt x="5304" y="34987"/>
                  </a:lnTo>
                  <a:lnTo>
                    <a:pt x="5426" y="33768"/>
                  </a:lnTo>
                  <a:lnTo>
                    <a:pt x="5609" y="32549"/>
                  </a:lnTo>
                  <a:lnTo>
                    <a:pt x="5852" y="31635"/>
                  </a:lnTo>
                  <a:lnTo>
                    <a:pt x="6096" y="30781"/>
                  </a:lnTo>
                  <a:lnTo>
                    <a:pt x="6462" y="29928"/>
                  </a:lnTo>
                  <a:lnTo>
                    <a:pt x="6828" y="29075"/>
                  </a:lnTo>
                  <a:lnTo>
                    <a:pt x="6950" y="28709"/>
                  </a:lnTo>
                  <a:lnTo>
                    <a:pt x="7132" y="28465"/>
                  </a:lnTo>
                  <a:lnTo>
                    <a:pt x="7376" y="28099"/>
                  </a:lnTo>
                  <a:lnTo>
                    <a:pt x="7559" y="27673"/>
                  </a:lnTo>
                  <a:lnTo>
                    <a:pt x="7681" y="27368"/>
                  </a:lnTo>
                  <a:lnTo>
                    <a:pt x="7681" y="27063"/>
                  </a:lnTo>
                  <a:lnTo>
                    <a:pt x="7742" y="26149"/>
                  </a:lnTo>
                  <a:lnTo>
                    <a:pt x="7803" y="25235"/>
                  </a:lnTo>
                  <a:lnTo>
                    <a:pt x="7925" y="24259"/>
                  </a:lnTo>
                  <a:lnTo>
                    <a:pt x="8169" y="22370"/>
                  </a:lnTo>
                  <a:lnTo>
                    <a:pt x="8351" y="21455"/>
                  </a:lnTo>
                  <a:lnTo>
                    <a:pt x="8412" y="21151"/>
                  </a:lnTo>
                  <a:lnTo>
                    <a:pt x="8412" y="20846"/>
                  </a:lnTo>
                  <a:lnTo>
                    <a:pt x="8351" y="19932"/>
                  </a:lnTo>
                  <a:lnTo>
                    <a:pt x="8351" y="19017"/>
                  </a:lnTo>
                  <a:lnTo>
                    <a:pt x="8412" y="18164"/>
                  </a:lnTo>
                  <a:lnTo>
                    <a:pt x="8534" y="17737"/>
                  </a:lnTo>
                  <a:lnTo>
                    <a:pt x="8656" y="17311"/>
                  </a:lnTo>
                  <a:lnTo>
                    <a:pt x="9022" y="16457"/>
                  </a:lnTo>
                  <a:lnTo>
                    <a:pt x="9510" y="15726"/>
                  </a:lnTo>
                  <a:lnTo>
                    <a:pt x="9753" y="15360"/>
                  </a:lnTo>
                  <a:lnTo>
                    <a:pt x="9997" y="15055"/>
                  </a:lnTo>
                  <a:lnTo>
                    <a:pt x="10302" y="14812"/>
                  </a:lnTo>
                  <a:lnTo>
                    <a:pt x="10668" y="14629"/>
                  </a:lnTo>
                  <a:lnTo>
                    <a:pt x="11094" y="14446"/>
                  </a:lnTo>
                  <a:lnTo>
                    <a:pt x="11521" y="14324"/>
                  </a:lnTo>
                  <a:lnTo>
                    <a:pt x="12374" y="14202"/>
                  </a:lnTo>
                  <a:lnTo>
                    <a:pt x="13411" y="14080"/>
                  </a:lnTo>
                  <a:lnTo>
                    <a:pt x="14447" y="14080"/>
                  </a:lnTo>
                  <a:lnTo>
                    <a:pt x="16519" y="14141"/>
                  </a:lnTo>
                  <a:lnTo>
                    <a:pt x="14691" y="13836"/>
                  </a:lnTo>
                  <a:lnTo>
                    <a:pt x="15727" y="13166"/>
                  </a:lnTo>
                  <a:lnTo>
                    <a:pt x="16336" y="12739"/>
                  </a:lnTo>
                  <a:lnTo>
                    <a:pt x="16641" y="12617"/>
                  </a:lnTo>
                  <a:lnTo>
                    <a:pt x="16885" y="12434"/>
                  </a:lnTo>
                  <a:lnTo>
                    <a:pt x="16946" y="12313"/>
                  </a:lnTo>
                  <a:lnTo>
                    <a:pt x="17007" y="12191"/>
                  </a:lnTo>
                  <a:lnTo>
                    <a:pt x="17190" y="10118"/>
                  </a:lnTo>
                  <a:lnTo>
                    <a:pt x="17738" y="10484"/>
                  </a:lnTo>
                  <a:lnTo>
                    <a:pt x="18348" y="10789"/>
                  </a:lnTo>
                  <a:lnTo>
                    <a:pt x="18896" y="11032"/>
                  </a:lnTo>
                  <a:lnTo>
                    <a:pt x="19201" y="11093"/>
                  </a:lnTo>
                  <a:lnTo>
                    <a:pt x="19506" y="11154"/>
                  </a:lnTo>
                  <a:lnTo>
                    <a:pt x="19811" y="11093"/>
                  </a:lnTo>
                  <a:lnTo>
                    <a:pt x="20115" y="11032"/>
                  </a:lnTo>
                  <a:lnTo>
                    <a:pt x="20664" y="10789"/>
                  </a:lnTo>
                  <a:lnTo>
                    <a:pt x="21274" y="10484"/>
                  </a:lnTo>
                  <a:lnTo>
                    <a:pt x="21883" y="10118"/>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49" name="Google Shape;449;p60"/>
          <p:cNvSpPr/>
          <p:nvPr/>
        </p:nvSpPr>
        <p:spPr>
          <a:xfrm rot="-2700000" flipH="1">
            <a:off x="7057481" y="3007202"/>
            <a:ext cx="669489" cy="669489"/>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60"/>
          <p:cNvSpPr txBox="1">
            <a:spLocks noGrp="1"/>
          </p:cNvSpPr>
          <p:nvPr>
            <p:ph type="ctrTitle" idx="4294967295"/>
          </p:nvPr>
        </p:nvSpPr>
        <p:spPr>
          <a:xfrm>
            <a:off x="696600" y="1275313"/>
            <a:ext cx="4598400" cy="186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700"/>
              <a:t>What is Trauma?</a:t>
            </a:r>
            <a:endParaRPr sz="4700" dirty="0"/>
          </a:p>
          <a:p>
            <a:pPr marL="0" lvl="0" indent="0" algn="l" rtl="0">
              <a:lnSpc>
                <a:spcPct val="80000"/>
              </a:lnSpc>
              <a:spcBef>
                <a:spcPts val="0"/>
              </a:spcBef>
              <a:spcAft>
                <a:spcPts val="0"/>
              </a:spcAft>
              <a:buNone/>
            </a:pPr>
            <a:endParaRPr sz="7200" dirty="0"/>
          </a:p>
        </p:txBody>
      </p:sp>
      <p:sp>
        <p:nvSpPr>
          <p:cNvPr id="452" name="Google Shape;452;p60"/>
          <p:cNvSpPr/>
          <p:nvPr/>
        </p:nvSpPr>
        <p:spPr>
          <a:xfrm rot="4499367">
            <a:off x="7137857" y="360028"/>
            <a:ext cx="881478" cy="864587"/>
          </a:xfrm>
          <a:prstGeom prst="wedgeEllipseCallout">
            <a:avLst>
              <a:gd name="adj1" fmla="val -20833"/>
              <a:gd name="adj2" fmla="val 62500"/>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453;p60"/>
          <p:cNvSpPr/>
          <p:nvPr/>
        </p:nvSpPr>
        <p:spPr>
          <a:xfrm rot="2700000">
            <a:off x="5350706" y="1072527"/>
            <a:ext cx="669489" cy="669489"/>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 name="Google Shape;454;p60"/>
          <p:cNvSpPr/>
          <p:nvPr/>
        </p:nvSpPr>
        <p:spPr>
          <a:xfrm>
            <a:off x="6780750" y="1536450"/>
            <a:ext cx="176100" cy="154200"/>
          </a:xfrm>
          <a:prstGeom prst="hear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55" name="Google Shape;455;p60"/>
          <p:cNvGrpSpPr/>
          <p:nvPr/>
        </p:nvGrpSpPr>
        <p:grpSpPr>
          <a:xfrm>
            <a:off x="7427996" y="641718"/>
            <a:ext cx="301203" cy="301203"/>
            <a:chOff x="8762414" y="2939573"/>
            <a:chExt cx="457200" cy="457200"/>
          </a:xfrm>
        </p:grpSpPr>
        <p:sp>
          <p:nvSpPr>
            <p:cNvPr id="456" name="Google Shape;456;p60"/>
            <p:cNvSpPr/>
            <p:nvPr/>
          </p:nvSpPr>
          <p:spPr>
            <a:xfrm>
              <a:off x="9010064" y="3034823"/>
              <a:ext cx="209550" cy="66675"/>
            </a:xfrm>
            <a:custGeom>
              <a:avLst/>
              <a:gdLst/>
              <a:ahLst/>
              <a:cxnLst/>
              <a:rect l="l" t="t" r="r" b="b"/>
              <a:pathLst>
                <a:path w="209550" h="66675" extrusionOk="0">
                  <a:moveTo>
                    <a:pt x="200025" y="0"/>
                  </a:moveTo>
                  <a:lnTo>
                    <a:pt x="9525" y="0"/>
                  </a:lnTo>
                  <a:cubicBezTo>
                    <a:pt x="3810" y="0"/>
                    <a:pt x="0" y="3810"/>
                    <a:pt x="0" y="9525"/>
                  </a:cubicBezTo>
                  <a:lnTo>
                    <a:pt x="0" y="57150"/>
                  </a:lnTo>
                  <a:cubicBezTo>
                    <a:pt x="0" y="62865"/>
                    <a:pt x="3810" y="66675"/>
                    <a:pt x="9525" y="66675"/>
                  </a:cubicBezTo>
                  <a:lnTo>
                    <a:pt x="200025" y="66675"/>
                  </a:lnTo>
                  <a:cubicBezTo>
                    <a:pt x="205740" y="66675"/>
                    <a:pt x="209550" y="62865"/>
                    <a:pt x="209550" y="57150"/>
                  </a:cubicBezTo>
                  <a:lnTo>
                    <a:pt x="209550" y="9525"/>
                  </a:lnTo>
                  <a:cubicBezTo>
                    <a:pt x="209550" y="3810"/>
                    <a:pt x="205740" y="0"/>
                    <a:pt x="200025"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57" name="Google Shape;457;p60"/>
            <p:cNvSpPr/>
            <p:nvPr/>
          </p:nvSpPr>
          <p:spPr>
            <a:xfrm>
              <a:off x="9029114" y="3120548"/>
              <a:ext cx="171450" cy="276225"/>
            </a:xfrm>
            <a:custGeom>
              <a:avLst/>
              <a:gdLst/>
              <a:ahLst/>
              <a:cxnLst/>
              <a:rect l="l" t="t" r="r" b="b"/>
              <a:pathLst>
                <a:path w="171450" h="276225" extrusionOk="0">
                  <a:moveTo>
                    <a:pt x="0" y="266700"/>
                  </a:moveTo>
                  <a:cubicBezTo>
                    <a:pt x="0" y="272415"/>
                    <a:pt x="3810" y="276225"/>
                    <a:pt x="9525" y="276225"/>
                  </a:cubicBezTo>
                  <a:lnTo>
                    <a:pt x="161925" y="276225"/>
                  </a:lnTo>
                  <a:cubicBezTo>
                    <a:pt x="167640" y="276225"/>
                    <a:pt x="171450" y="272415"/>
                    <a:pt x="171450" y="266700"/>
                  </a:cubicBezTo>
                  <a:lnTo>
                    <a:pt x="171450" y="0"/>
                  </a:lnTo>
                  <a:lnTo>
                    <a:pt x="0" y="0"/>
                  </a:lnTo>
                  <a:lnTo>
                    <a:pt x="0" y="266700"/>
                  </a:lnTo>
                  <a:close/>
                  <a:moveTo>
                    <a:pt x="28575" y="57150"/>
                  </a:moveTo>
                  <a:cubicBezTo>
                    <a:pt x="28575" y="51435"/>
                    <a:pt x="32385" y="47625"/>
                    <a:pt x="38100" y="47625"/>
                  </a:cubicBezTo>
                  <a:lnTo>
                    <a:pt x="133350" y="47625"/>
                  </a:lnTo>
                  <a:cubicBezTo>
                    <a:pt x="139065" y="47625"/>
                    <a:pt x="142875" y="51435"/>
                    <a:pt x="142875" y="57150"/>
                  </a:cubicBezTo>
                  <a:lnTo>
                    <a:pt x="142875" y="123825"/>
                  </a:lnTo>
                  <a:cubicBezTo>
                    <a:pt x="142875" y="129540"/>
                    <a:pt x="139065" y="133350"/>
                    <a:pt x="133350" y="133350"/>
                  </a:cubicBezTo>
                  <a:lnTo>
                    <a:pt x="38100" y="133350"/>
                  </a:lnTo>
                  <a:cubicBezTo>
                    <a:pt x="32385" y="133350"/>
                    <a:pt x="28575" y="129540"/>
                    <a:pt x="28575" y="123825"/>
                  </a:cubicBezTo>
                  <a:lnTo>
                    <a:pt x="28575" y="57150"/>
                  </a:lnTo>
                  <a:close/>
                  <a:moveTo>
                    <a:pt x="38100" y="161925"/>
                  </a:moveTo>
                  <a:lnTo>
                    <a:pt x="133350" y="161925"/>
                  </a:lnTo>
                  <a:cubicBezTo>
                    <a:pt x="139065" y="161925"/>
                    <a:pt x="142875" y="165735"/>
                    <a:pt x="142875" y="171450"/>
                  </a:cubicBezTo>
                  <a:cubicBezTo>
                    <a:pt x="142875" y="177165"/>
                    <a:pt x="139065" y="180975"/>
                    <a:pt x="133350" y="180975"/>
                  </a:cubicBezTo>
                  <a:lnTo>
                    <a:pt x="38100" y="180975"/>
                  </a:lnTo>
                  <a:cubicBezTo>
                    <a:pt x="32385" y="180975"/>
                    <a:pt x="28575" y="177165"/>
                    <a:pt x="28575" y="171450"/>
                  </a:cubicBezTo>
                  <a:cubicBezTo>
                    <a:pt x="28575" y="165735"/>
                    <a:pt x="32385" y="161925"/>
                    <a:pt x="38100" y="16192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58" name="Google Shape;458;p60"/>
            <p:cNvSpPr/>
            <p:nvPr/>
          </p:nvSpPr>
          <p:spPr>
            <a:xfrm>
              <a:off x="8762414" y="2939573"/>
              <a:ext cx="200025" cy="457200"/>
            </a:xfrm>
            <a:custGeom>
              <a:avLst/>
              <a:gdLst/>
              <a:ahLst/>
              <a:cxnLst/>
              <a:rect l="l" t="t" r="r" b="b"/>
              <a:pathLst>
                <a:path w="200025" h="457200" extrusionOk="0">
                  <a:moveTo>
                    <a:pt x="185738" y="76200"/>
                  </a:moveTo>
                  <a:lnTo>
                    <a:pt x="133350" y="76200"/>
                  </a:lnTo>
                  <a:lnTo>
                    <a:pt x="133350" y="28575"/>
                  </a:lnTo>
                  <a:lnTo>
                    <a:pt x="157163" y="28575"/>
                  </a:lnTo>
                  <a:cubicBezTo>
                    <a:pt x="164783" y="28575"/>
                    <a:pt x="171450" y="21908"/>
                    <a:pt x="171450" y="14288"/>
                  </a:cubicBezTo>
                  <a:cubicBezTo>
                    <a:pt x="171450" y="6668"/>
                    <a:pt x="164783" y="0"/>
                    <a:pt x="157163" y="0"/>
                  </a:cubicBezTo>
                  <a:lnTo>
                    <a:pt x="42863" y="0"/>
                  </a:lnTo>
                  <a:cubicBezTo>
                    <a:pt x="35243" y="0"/>
                    <a:pt x="28575" y="6668"/>
                    <a:pt x="28575" y="14288"/>
                  </a:cubicBezTo>
                  <a:cubicBezTo>
                    <a:pt x="28575" y="21908"/>
                    <a:pt x="35243" y="28575"/>
                    <a:pt x="42863" y="28575"/>
                  </a:cubicBezTo>
                  <a:lnTo>
                    <a:pt x="66675" y="28575"/>
                  </a:lnTo>
                  <a:lnTo>
                    <a:pt x="66675" y="76200"/>
                  </a:lnTo>
                  <a:lnTo>
                    <a:pt x="14288" y="76200"/>
                  </a:lnTo>
                  <a:cubicBezTo>
                    <a:pt x="6668" y="76200"/>
                    <a:pt x="0" y="82868"/>
                    <a:pt x="0" y="90488"/>
                  </a:cubicBezTo>
                  <a:cubicBezTo>
                    <a:pt x="0" y="98108"/>
                    <a:pt x="6668" y="104775"/>
                    <a:pt x="14288" y="104775"/>
                  </a:cubicBezTo>
                  <a:lnTo>
                    <a:pt x="47625" y="104775"/>
                  </a:lnTo>
                  <a:lnTo>
                    <a:pt x="47625" y="323850"/>
                  </a:lnTo>
                  <a:cubicBezTo>
                    <a:pt x="47625" y="334328"/>
                    <a:pt x="56198" y="342900"/>
                    <a:pt x="66675" y="342900"/>
                  </a:cubicBezTo>
                  <a:lnTo>
                    <a:pt x="66675" y="361950"/>
                  </a:lnTo>
                  <a:cubicBezTo>
                    <a:pt x="66675" y="367665"/>
                    <a:pt x="70485" y="371475"/>
                    <a:pt x="76200" y="371475"/>
                  </a:cubicBezTo>
                  <a:lnTo>
                    <a:pt x="85725" y="371475"/>
                  </a:lnTo>
                  <a:lnTo>
                    <a:pt x="85725" y="442913"/>
                  </a:lnTo>
                  <a:cubicBezTo>
                    <a:pt x="85725" y="450533"/>
                    <a:pt x="92393" y="457200"/>
                    <a:pt x="100013" y="457200"/>
                  </a:cubicBezTo>
                  <a:cubicBezTo>
                    <a:pt x="107633" y="457200"/>
                    <a:pt x="114300" y="450533"/>
                    <a:pt x="114300" y="442913"/>
                  </a:cubicBezTo>
                  <a:lnTo>
                    <a:pt x="114300" y="371475"/>
                  </a:lnTo>
                  <a:lnTo>
                    <a:pt x="123825" y="371475"/>
                  </a:lnTo>
                  <a:cubicBezTo>
                    <a:pt x="129540" y="371475"/>
                    <a:pt x="133350" y="367665"/>
                    <a:pt x="133350" y="361950"/>
                  </a:cubicBezTo>
                  <a:lnTo>
                    <a:pt x="133350" y="342900"/>
                  </a:lnTo>
                  <a:cubicBezTo>
                    <a:pt x="143828" y="342900"/>
                    <a:pt x="152400" y="334328"/>
                    <a:pt x="152400" y="323850"/>
                  </a:cubicBezTo>
                  <a:lnTo>
                    <a:pt x="152400" y="104775"/>
                  </a:lnTo>
                  <a:lnTo>
                    <a:pt x="185738" y="104775"/>
                  </a:lnTo>
                  <a:cubicBezTo>
                    <a:pt x="193358" y="104775"/>
                    <a:pt x="200025" y="98108"/>
                    <a:pt x="200025" y="90488"/>
                  </a:cubicBezTo>
                  <a:cubicBezTo>
                    <a:pt x="200025" y="82868"/>
                    <a:pt x="193358" y="76200"/>
                    <a:pt x="185738" y="76200"/>
                  </a:cubicBezTo>
                  <a:close/>
                  <a:moveTo>
                    <a:pt x="123825" y="247650"/>
                  </a:moveTo>
                  <a:lnTo>
                    <a:pt x="76200" y="247650"/>
                  </a:lnTo>
                  <a:lnTo>
                    <a:pt x="76200" y="123825"/>
                  </a:lnTo>
                  <a:lnTo>
                    <a:pt x="123825" y="123825"/>
                  </a:lnTo>
                  <a:lnTo>
                    <a:pt x="123825" y="2476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459" name="Google Shape;459;p60"/>
          <p:cNvSpPr/>
          <p:nvPr/>
        </p:nvSpPr>
        <p:spPr>
          <a:xfrm>
            <a:off x="5534653" y="1275332"/>
            <a:ext cx="301594" cy="263875"/>
          </a:xfrm>
          <a:custGeom>
            <a:avLst/>
            <a:gdLst/>
            <a:ahLst/>
            <a:cxnLst/>
            <a:rect l="l" t="t" r="r" b="b"/>
            <a:pathLst>
              <a:path w="456961" h="399811" extrusionOk="0">
                <a:moveTo>
                  <a:pt x="423386" y="38100"/>
                </a:moveTo>
                <a:lnTo>
                  <a:pt x="419576" y="34290"/>
                </a:lnTo>
                <a:cubicBezTo>
                  <a:pt x="374809" y="-11430"/>
                  <a:pt x="303371" y="-11430"/>
                  <a:pt x="259556" y="34290"/>
                </a:cubicBezTo>
                <a:lnTo>
                  <a:pt x="228124" y="67628"/>
                </a:lnTo>
                <a:lnTo>
                  <a:pt x="196691" y="35243"/>
                </a:lnTo>
                <a:cubicBezTo>
                  <a:pt x="151924" y="-10478"/>
                  <a:pt x="80486" y="-10478"/>
                  <a:pt x="36671" y="35243"/>
                </a:cubicBezTo>
                <a:lnTo>
                  <a:pt x="32861" y="38100"/>
                </a:lnTo>
                <a:cubicBezTo>
                  <a:pt x="-10954" y="83820"/>
                  <a:pt x="-10954" y="157163"/>
                  <a:pt x="32861" y="201930"/>
                </a:cubicBezTo>
                <a:lnTo>
                  <a:pt x="219551" y="396240"/>
                </a:lnTo>
                <a:cubicBezTo>
                  <a:pt x="224314" y="401003"/>
                  <a:pt x="231934" y="401003"/>
                  <a:pt x="236696" y="396240"/>
                </a:cubicBezTo>
                <a:lnTo>
                  <a:pt x="423386" y="201930"/>
                </a:lnTo>
                <a:cubicBezTo>
                  <a:pt x="468154" y="157163"/>
                  <a:pt x="468154" y="83820"/>
                  <a:pt x="423386" y="38100"/>
                </a:cubicBezTo>
                <a:close/>
                <a:moveTo>
                  <a:pt x="298609" y="214313"/>
                </a:moveTo>
                <a:cubicBezTo>
                  <a:pt x="294799" y="218123"/>
                  <a:pt x="290036" y="220028"/>
                  <a:pt x="285274" y="220028"/>
                </a:cubicBezTo>
                <a:lnTo>
                  <a:pt x="247174" y="220028"/>
                </a:lnTo>
                <a:lnTo>
                  <a:pt x="247174" y="258128"/>
                </a:lnTo>
                <a:cubicBezTo>
                  <a:pt x="247174" y="268605"/>
                  <a:pt x="238601" y="277178"/>
                  <a:pt x="228124" y="277178"/>
                </a:cubicBezTo>
                <a:cubicBezTo>
                  <a:pt x="217646" y="277178"/>
                  <a:pt x="209074" y="268605"/>
                  <a:pt x="209074" y="258128"/>
                </a:cubicBezTo>
                <a:lnTo>
                  <a:pt x="209074" y="220028"/>
                </a:lnTo>
                <a:lnTo>
                  <a:pt x="170974" y="220028"/>
                </a:lnTo>
                <a:cubicBezTo>
                  <a:pt x="160496" y="220028"/>
                  <a:pt x="151924" y="211455"/>
                  <a:pt x="151924" y="200978"/>
                </a:cubicBezTo>
                <a:cubicBezTo>
                  <a:pt x="151924" y="195263"/>
                  <a:pt x="153829" y="190500"/>
                  <a:pt x="157639" y="187643"/>
                </a:cubicBezTo>
                <a:cubicBezTo>
                  <a:pt x="161449" y="183833"/>
                  <a:pt x="166211" y="181928"/>
                  <a:pt x="170974" y="181928"/>
                </a:cubicBezTo>
                <a:lnTo>
                  <a:pt x="209074" y="181928"/>
                </a:lnTo>
                <a:lnTo>
                  <a:pt x="209074" y="143828"/>
                </a:lnTo>
                <a:cubicBezTo>
                  <a:pt x="209074" y="133350"/>
                  <a:pt x="217646" y="124778"/>
                  <a:pt x="228124" y="124778"/>
                </a:cubicBezTo>
                <a:cubicBezTo>
                  <a:pt x="233839" y="124778"/>
                  <a:pt x="238601" y="126683"/>
                  <a:pt x="241459" y="130493"/>
                </a:cubicBezTo>
                <a:cubicBezTo>
                  <a:pt x="245269" y="134303"/>
                  <a:pt x="247174" y="139065"/>
                  <a:pt x="247174" y="143828"/>
                </a:cubicBezTo>
                <a:lnTo>
                  <a:pt x="247174" y="181928"/>
                </a:lnTo>
                <a:lnTo>
                  <a:pt x="285274" y="181928"/>
                </a:lnTo>
                <a:cubicBezTo>
                  <a:pt x="295751" y="181928"/>
                  <a:pt x="304324" y="190500"/>
                  <a:pt x="304324" y="200978"/>
                </a:cubicBezTo>
                <a:cubicBezTo>
                  <a:pt x="304324" y="205740"/>
                  <a:pt x="302419" y="210503"/>
                  <a:pt x="298609" y="2143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460" name="Google Shape;460;p60"/>
          <p:cNvGrpSpPr/>
          <p:nvPr/>
        </p:nvGrpSpPr>
        <p:grpSpPr>
          <a:xfrm>
            <a:off x="7241629" y="3191345"/>
            <a:ext cx="301203" cy="301203"/>
            <a:chOff x="3293633" y="3741845"/>
            <a:chExt cx="457200" cy="457200"/>
          </a:xfrm>
        </p:grpSpPr>
        <p:sp>
          <p:nvSpPr>
            <p:cNvPr id="461" name="Google Shape;461;p60"/>
            <p:cNvSpPr/>
            <p:nvPr/>
          </p:nvSpPr>
          <p:spPr>
            <a:xfrm>
              <a:off x="3382215" y="3834237"/>
              <a:ext cx="278368" cy="279320"/>
            </a:xfrm>
            <a:custGeom>
              <a:avLst/>
              <a:gdLst/>
              <a:ahLst/>
              <a:cxnLst/>
              <a:rect l="l" t="t" r="r" b="b"/>
              <a:pathLst>
                <a:path w="278368" h="279320" extrusionOk="0">
                  <a:moveTo>
                    <a:pt x="0" y="193358"/>
                  </a:moveTo>
                  <a:cubicBezTo>
                    <a:pt x="0" y="216218"/>
                    <a:pt x="8572" y="238125"/>
                    <a:pt x="24765" y="254318"/>
                  </a:cubicBezTo>
                  <a:cubicBezTo>
                    <a:pt x="58102" y="287655"/>
                    <a:pt x="112395" y="287655"/>
                    <a:pt x="145733" y="254318"/>
                  </a:cubicBezTo>
                  <a:lnTo>
                    <a:pt x="253365" y="145733"/>
                  </a:lnTo>
                  <a:cubicBezTo>
                    <a:pt x="286703" y="112395"/>
                    <a:pt x="286703" y="58103"/>
                    <a:pt x="253365" y="24765"/>
                  </a:cubicBezTo>
                  <a:cubicBezTo>
                    <a:pt x="236220" y="7620"/>
                    <a:pt x="214312" y="0"/>
                    <a:pt x="192405" y="0"/>
                  </a:cubicBezTo>
                  <a:cubicBezTo>
                    <a:pt x="170498" y="0"/>
                    <a:pt x="148590" y="8573"/>
                    <a:pt x="131445" y="24765"/>
                  </a:cubicBezTo>
                  <a:lnTo>
                    <a:pt x="24765" y="132398"/>
                  </a:lnTo>
                  <a:cubicBezTo>
                    <a:pt x="8572" y="148590"/>
                    <a:pt x="0" y="170498"/>
                    <a:pt x="0" y="193358"/>
                  </a:cubicBezTo>
                  <a:close/>
                  <a:moveTo>
                    <a:pt x="125730" y="88583"/>
                  </a:moveTo>
                  <a:cubicBezTo>
                    <a:pt x="139065" y="88583"/>
                    <a:pt x="149543" y="99060"/>
                    <a:pt x="149543" y="112395"/>
                  </a:cubicBezTo>
                  <a:cubicBezTo>
                    <a:pt x="149543" y="125730"/>
                    <a:pt x="139065" y="136208"/>
                    <a:pt x="125730" y="136208"/>
                  </a:cubicBezTo>
                  <a:cubicBezTo>
                    <a:pt x="112395" y="136208"/>
                    <a:pt x="101918" y="125730"/>
                    <a:pt x="101918" y="112395"/>
                  </a:cubicBezTo>
                  <a:cubicBezTo>
                    <a:pt x="101918" y="99060"/>
                    <a:pt x="112395" y="88583"/>
                    <a:pt x="125730" y="88583"/>
                  </a:cubicBezTo>
                  <a:close/>
                  <a:moveTo>
                    <a:pt x="92393" y="164783"/>
                  </a:moveTo>
                  <a:cubicBezTo>
                    <a:pt x="113348" y="164783"/>
                    <a:pt x="130493" y="181928"/>
                    <a:pt x="130493" y="202883"/>
                  </a:cubicBezTo>
                  <a:cubicBezTo>
                    <a:pt x="130493" y="223838"/>
                    <a:pt x="113348" y="240983"/>
                    <a:pt x="92393" y="240983"/>
                  </a:cubicBezTo>
                  <a:cubicBezTo>
                    <a:pt x="71437" y="240983"/>
                    <a:pt x="54293" y="223838"/>
                    <a:pt x="54293" y="202883"/>
                  </a:cubicBezTo>
                  <a:cubicBezTo>
                    <a:pt x="54293" y="181928"/>
                    <a:pt x="71437" y="164783"/>
                    <a:pt x="92393" y="1647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2" name="Google Shape;462;p60"/>
            <p:cNvSpPr/>
            <p:nvPr/>
          </p:nvSpPr>
          <p:spPr>
            <a:xfrm>
              <a:off x="3293633" y="3741845"/>
              <a:ext cx="457200" cy="457200"/>
            </a:xfrm>
            <a:custGeom>
              <a:avLst/>
              <a:gdLst/>
              <a:ahLst/>
              <a:cxnLst/>
              <a:rect l="l" t="t" r="r" b="b"/>
              <a:pathLst>
                <a:path w="457200" h="457200" extrusionOk="0">
                  <a:moveTo>
                    <a:pt x="438150" y="152400"/>
                  </a:moveTo>
                  <a:lnTo>
                    <a:pt x="412433" y="152400"/>
                  </a:lnTo>
                  <a:cubicBezTo>
                    <a:pt x="411480" y="147638"/>
                    <a:pt x="410528" y="142875"/>
                    <a:pt x="408623" y="138113"/>
                  </a:cubicBezTo>
                  <a:cubicBezTo>
                    <a:pt x="408623" y="137160"/>
                    <a:pt x="407670" y="136208"/>
                    <a:pt x="407670" y="135255"/>
                  </a:cubicBezTo>
                  <a:cubicBezTo>
                    <a:pt x="406718" y="131445"/>
                    <a:pt x="404813" y="127635"/>
                    <a:pt x="403860" y="123825"/>
                  </a:cubicBezTo>
                  <a:cubicBezTo>
                    <a:pt x="403860" y="122873"/>
                    <a:pt x="402908" y="121920"/>
                    <a:pt x="402908" y="120968"/>
                  </a:cubicBezTo>
                  <a:cubicBezTo>
                    <a:pt x="401003" y="117158"/>
                    <a:pt x="399098" y="113348"/>
                    <a:pt x="397193" y="109538"/>
                  </a:cubicBezTo>
                  <a:cubicBezTo>
                    <a:pt x="397193" y="109538"/>
                    <a:pt x="396240" y="108585"/>
                    <a:pt x="396240" y="108585"/>
                  </a:cubicBezTo>
                  <a:cubicBezTo>
                    <a:pt x="393383" y="104775"/>
                    <a:pt x="390525" y="100013"/>
                    <a:pt x="387668" y="96203"/>
                  </a:cubicBezTo>
                  <a:lnTo>
                    <a:pt x="403860" y="80010"/>
                  </a:lnTo>
                  <a:cubicBezTo>
                    <a:pt x="411480" y="72390"/>
                    <a:pt x="411480" y="60960"/>
                    <a:pt x="403860" y="53340"/>
                  </a:cubicBezTo>
                  <a:cubicBezTo>
                    <a:pt x="396240" y="45720"/>
                    <a:pt x="384810" y="45720"/>
                    <a:pt x="377190" y="53340"/>
                  </a:cubicBezTo>
                  <a:lnTo>
                    <a:pt x="360045" y="70485"/>
                  </a:lnTo>
                  <a:cubicBezTo>
                    <a:pt x="342900" y="58103"/>
                    <a:pt x="324803" y="50483"/>
                    <a:pt x="304800" y="46673"/>
                  </a:cubicBezTo>
                  <a:cubicBezTo>
                    <a:pt x="304800" y="46673"/>
                    <a:pt x="304800" y="46673"/>
                    <a:pt x="304800" y="46673"/>
                  </a:cubicBezTo>
                  <a:lnTo>
                    <a:pt x="304800" y="19050"/>
                  </a:lnTo>
                  <a:cubicBezTo>
                    <a:pt x="304800" y="8573"/>
                    <a:pt x="296228" y="0"/>
                    <a:pt x="285750" y="0"/>
                  </a:cubicBezTo>
                  <a:cubicBezTo>
                    <a:pt x="275273" y="0"/>
                    <a:pt x="266700" y="8573"/>
                    <a:pt x="266700" y="19050"/>
                  </a:cubicBezTo>
                  <a:lnTo>
                    <a:pt x="266700" y="45720"/>
                  </a:lnTo>
                  <a:cubicBezTo>
                    <a:pt x="266700" y="45720"/>
                    <a:pt x="266700" y="45720"/>
                    <a:pt x="266700" y="45720"/>
                  </a:cubicBezTo>
                  <a:cubicBezTo>
                    <a:pt x="259080" y="46673"/>
                    <a:pt x="250508" y="48578"/>
                    <a:pt x="242888" y="50483"/>
                  </a:cubicBezTo>
                  <a:cubicBezTo>
                    <a:pt x="242888" y="50483"/>
                    <a:pt x="242888" y="50483"/>
                    <a:pt x="242888" y="50483"/>
                  </a:cubicBezTo>
                  <a:cubicBezTo>
                    <a:pt x="239078" y="51435"/>
                    <a:pt x="235268" y="53340"/>
                    <a:pt x="231458" y="54293"/>
                  </a:cubicBezTo>
                  <a:cubicBezTo>
                    <a:pt x="227648" y="56198"/>
                    <a:pt x="223838" y="57150"/>
                    <a:pt x="220028" y="60008"/>
                  </a:cubicBezTo>
                  <a:lnTo>
                    <a:pt x="194310" y="34290"/>
                  </a:lnTo>
                  <a:cubicBezTo>
                    <a:pt x="186690" y="26670"/>
                    <a:pt x="175260" y="26670"/>
                    <a:pt x="167640" y="34290"/>
                  </a:cubicBezTo>
                  <a:cubicBezTo>
                    <a:pt x="160020" y="41910"/>
                    <a:pt x="160020" y="53340"/>
                    <a:pt x="167640" y="60960"/>
                  </a:cubicBezTo>
                  <a:lnTo>
                    <a:pt x="188595" y="81915"/>
                  </a:lnTo>
                  <a:cubicBezTo>
                    <a:pt x="188595" y="81915"/>
                    <a:pt x="187643" y="82868"/>
                    <a:pt x="187643" y="82868"/>
                  </a:cubicBezTo>
                  <a:lnTo>
                    <a:pt x="154305" y="116205"/>
                  </a:lnTo>
                  <a:lnTo>
                    <a:pt x="119063" y="80963"/>
                  </a:lnTo>
                  <a:cubicBezTo>
                    <a:pt x="111443" y="73343"/>
                    <a:pt x="100013" y="73343"/>
                    <a:pt x="92393" y="80963"/>
                  </a:cubicBezTo>
                  <a:cubicBezTo>
                    <a:pt x="84773" y="88583"/>
                    <a:pt x="84773" y="100013"/>
                    <a:pt x="92393" y="107633"/>
                  </a:cubicBezTo>
                  <a:lnTo>
                    <a:pt x="127635" y="142875"/>
                  </a:lnTo>
                  <a:lnTo>
                    <a:pt x="87630" y="182880"/>
                  </a:lnTo>
                  <a:lnTo>
                    <a:pt x="61913" y="157163"/>
                  </a:lnTo>
                  <a:cubicBezTo>
                    <a:pt x="54293" y="149543"/>
                    <a:pt x="42863" y="149543"/>
                    <a:pt x="35243" y="157163"/>
                  </a:cubicBezTo>
                  <a:cubicBezTo>
                    <a:pt x="27623" y="164783"/>
                    <a:pt x="27623" y="176213"/>
                    <a:pt x="35243" y="183833"/>
                  </a:cubicBezTo>
                  <a:lnTo>
                    <a:pt x="62865" y="211455"/>
                  </a:lnTo>
                  <a:cubicBezTo>
                    <a:pt x="62865" y="211455"/>
                    <a:pt x="62865" y="211455"/>
                    <a:pt x="62865" y="211455"/>
                  </a:cubicBezTo>
                  <a:cubicBezTo>
                    <a:pt x="54293" y="224790"/>
                    <a:pt x="47625" y="240030"/>
                    <a:pt x="44768" y="255270"/>
                  </a:cubicBezTo>
                  <a:cubicBezTo>
                    <a:pt x="44768" y="255270"/>
                    <a:pt x="44768" y="255270"/>
                    <a:pt x="44768" y="255270"/>
                  </a:cubicBezTo>
                  <a:lnTo>
                    <a:pt x="19050" y="255270"/>
                  </a:lnTo>
                  <a:cubicBezTo>
                    <a:pt x="8573" y="255270"/>
                    <a:pt x="0" y="263843"/>
                    <a:pt x="0" y="274320"/>
                  </a:cubicBezTo>
                  <a:cubicBezTo>
                    <a:pt x="0" y="284798"/>
                    <a:pt x="8573" y="293370"/>
                    <a:pt x="19050" y="293370"/>
                  </a:cubicBezTo>
                  <a:lnTo>
                    <a:pt x="40958" y="293370"/>
                  </a:lnTo>
                  <a:cubicBezTo>
                    <a:pt x="40958" y="293370"/>
                    <a:pt x="40958" y="293370"/>
                    <a:pt x="40958" y="293370"/>
                  </a:cubicBezTo>
                  <a:cubicBezTo>
                    <a:pt x="40958" y="296228"/>
                    <a:pt x="41910" y="299085"/>
                    <a:pt x="41910" y="300990"/>
                  </a:cubicBezTo>
                  <a:cubicBezTo>
                    <a:pt x="41910" y="301943"/>
                    <a:pt x="41910" y="302895"/>
                    <a:pt x="41910" y="302895"/>
                  </a:cubicBezTo>
                  <a:cubicBezTo>
                    <a:pt x="42863" y="311468"/>
                    <a:pt x="45720" y="320040"/>
                    <a:pt x="48578" y="327660"/>
                  </a:cubicBezTo>
                  <a:cubicBezTo>
                    <a:pt x="48578" y="327660"/>
                    <a:pt x="48578" y="328613"/>
                    <a:pt x="48578" y="328613"/>
                  </a:cubicBezTo>
                  <a:cubicBezTo>
                    <a:pt x="52388" y="340043"/>
                    <a:pt x="58103" y="351473"/>
                    <a:pt x="65723" y="360998"/>
                  </a:cubicBezTo>
                  <a:lnTo>
                    <a:pt x="52388" y="374333"/>
                  </a:lnTo>
                  <a:cubicBezTo>
                    <a:pt x="44768" y="381953"/>
                    <a:pt x="44768" y="393383"/>
                    <a:pt x="52388" y="401003"/>
                  </a:cubicBezTo>
                  <a:cubicBezTo>
                    <a:pt x="57150" y="407670"/>
                    <a:pt x="61913" y="409575"/>
                    <a:pt x="66675" y="409575"/>
                  </a:cubicBezTo>
                  <a:cubicBezTo>
                    <a:pt x="71438" y="409575"/>
                    <a:pt x="76200" y="407670"/>
                    <a:pt x="80010" y="403860"/>
                  </a:cubicBezTo>
                  <a:lnTo>
                    <a:pt x="92393" y="391478"/>
                  </a:lnTo>
                  <a:cubicBezTo>
                    <a:pt x="97155" y="395288"/>
                    <a:pt x="101918" y="398145"/>
                    <a:pt x="107633" y="401955"/>
                  </a:cubicBezTo>
                  <a:cubicBezTo>
                    <a:pt x="107633" y="401955"/>
                    <a:pt x="108585" y="401955"/>
                    <a:pt x="108585" y="402908"/>
                  </a:cubicBezTo>
                  <a:cubicBezTo>
                    <a:pt x="110490" y="403860"/>
                    <a:pt x="113348" y="405765"/>
                    <a:pt x="115253" y="406718"/>
                  </a:cubicBezTo>
                  <a:cubicBezTo>
                    <a:pt x="116205" y="407670"/>
                    <a:pt x="117158" y="407670"/>
                    <a:pt x="118110" y="408623"/>
                  </a:cubicBezTo>
                  <a:cubicBezTo>
                    <a:pt x="120015" y="409575"/>
                    <a:pt x="122873" y="410528"/>
                    <a:pt x="124778" y="411480"/>
                  </a:cubicBezTo>
                  <a:cubicBezTo>
                    <a:pt x="127635" y="412433"/>
                    <a:pt x="130493" y="413385"/>
                    <a:pt x="133350" y="414338"/>
                  </a:cubicBezTo>
                  <a:cubicBezTo>
                    <a:pt x="135255" y="415290"/>
                    <a:pt x="136208" y="415290"/>
                    <a:pt x="138113" y="415290"/>
                  </a:cubicBezTo>
                  <a:cubicBezTo>
                    <a:pt x="140018" y="416243"/>
                    <a:pt x="142875" y="416243"/>
                    <a:pt x="144780" y="417195"/>
                  </a:cubicBezTo>
                  <a:cubicBezTo>
                    <a:pt x="146685" y="417195"/>
                    <a:pt x="147638" y="418148"/>
                    <a:pt x="149543" y="418148"/>
                  </a:cubicBezTo>
                  <a:cubicBezTo>
                    <a:pt x="152400" y="419100"/>
                    <a:pt x="155258" y="419100"/>
                    <a:pt x="158115" y="419100"/>
                  </a:cubicBezTo>
                  <a:cubicBezTo>
                    <a:pt x="159068" y="419100"/>
                    <a:pt x="160020" y="419100"/>
                    <a:pt x="160973" y="419100"/>
                  </a:cubicBezTo>
                  <a:cubicBezTo>
                    <a:pt x="160973" y="419100"/>
                    <a:pt x="160973" y="419100"/>
                    <a:pt x="160973" y="419100"/>
                  </a:cubicBezTo>
                  <a:lnTo>
                    <a:pt x="160973" y="438150"/>
                  </a:lnTo>
                  <a:cubicBezTo>
                    <a:pt x="160973" y="448628"/>
                    <a:pt x="169545" y="457200"/>
                    <a:pt x="180023" y="457200"/>
                  </a:cubicBezTo>
                  <a:cubicBezTo>
                    <a:pt x="190500" y="457200"/>
                    <a:pt x="199073" y="448628"/>
                    <a:pt x="199073" y="438150"/>
                  </a:cubicBezTo>
                  <a:lnTo>
                    <a:pt x="199073" y="416243"/>
                  </a:lnTo>
                  <a:cubicBezTo>
                    <a:pt x="199073" y="416243"/>
                    <a:pt x="199073" y="416243"/>
                    <a:pt x="199073" y="416243"/>
                  </a:cubicBezTo>
                  <a:cubicBezTo>
                    <a:pt x="215265" y="413385"/>
                    <a:pt x="231458" y="406718"/>
                    <a:pt x="245745" y="397193"/>
                  </a:cubicBezTo>
                  <a:lnTo>
                    <a:pt x="271463" y="422910"/>
                  </a:lnTo>
                  <a:cubicBezTo>
                    <a:pt x="276225" y="426720"/>
                    <a:pt x="280988" y="428625"/>
                    <a:pt x="285750" y="428625"/>
                  </a:cubicBezTo>
                  <a:cubicBezTo>
                    <a:pt x="290513" y="428625"/>
                    <a:pt x="295275" y="426720"/>
                    <a:pt x="299085" y="422910"/>
                  </a:cubicBezTo>
                  <a:cubicBezTo>
                    <a:pt x="306705" y="415290"/>
                    <a:pt x="306705" y="403860"/>
                    <a:pt x="299085" y="396240"/>
                  </a:cubicBezTo>
                  <a:lnTo>
                    <a:pt x="275273" y="372428"/>
                  </a:lnTo>
                  <a:lnTo>
                    <a:pt x="315278" y="332423"/>
                  </a:lnTo>
                  <a:lnTo>
                    <a:pt x="348615" y="365760"/>
                  </a:lnTo>
                  <a:cubicBezTo>
                    <a:pt x="352425" y="369570"/>
                    <a:pt x="357188" y="371475"/>
                    <a:pt x="361950" y="371475"/>
                  </a:cubicBezTo>
                  <a:cubicBezTo>
                    <a:pt x="366713" y="371475"/>
                    <a:pt x="371475" y="369570"/>
                    <a:pt x="375285" y="365760"/>
                  </a:cubicBezTo>
                  <a:cubicBezTo>
                    <a:pt x="382905" y="358140"/>
                    <a:pt x="382905" y="346710"/>
                    <a:pt x="375285" y="339090"/>
                  </a:cubicBezTo>
                  <a:lnTo>
                    <a:pt x="341948" y="305753"/>
                  </a:lnTo>
                  <a:lnTo>
                    <a:pt x="375285" y="272415"/>
                  </a:lnTo>
                  <a:cubicBezTo>
                    <a:pt x="375285" y="272415"/>
                    <a:pt x="376238" y="271463"/>
                    <a:pt x="376238" y="271463"/>
                  </a:cubicBezTo>
                  <a:lnTo>
                    <a:pt x="395288" y="290513"/>
                  </a:lnTo>
                  <a:cubicBezTo>
                    <a:pt x="400050" y="293370"/>
                    <a:pt x="404813" y="295275"/>
                    <a:pt x="409575" y="295275"/>
                  </a:cubicBezTo>
                  <a:cubicBezTo>
                    <a:pt x="414338" y="295275"/>
                    <a:pt x="419100" y="293370"/>
                    <a:pt x="422910" y="289560"/>
                  </a:cubicBezTo>
                  <a:cubicBezTo>
                    <a:pt x="430530" y="281940"/>
                    <a:pt x="430530" y="270510"/>
                    <a:pt x="422910" y="262890"/>
                  </a:cubicBezTo>
                  <a:lnTo>
                    <a:pt x="400050" y="240030"/>
                  </a:lnTo>
                  <a:cubicBezTo>
                    <a:pt x="405765" y="228600"/>
                    <a:pt x="410528" y="216218"/>
                    <a:pt x="412433" y="203835"/>
                  </a:cubicBezTo>
                  <a:cubicBezTo>
                    <a:pt x="412433" y="203835"/>
                    <a:pt x="412433" y="203835"/>
                    <a:pt x="412433" y="203835"/>
                  </a:cubicBezTo>
                  <a:cubicBezTo>
                    <a:pt x="413385" y="200025"/>
                    <a:pt x="413385" y="195263"/>
                    <a:pt x="414338" y="191453"/>
                  </a:cubicBezTo>
                  <a:cubicBezTo>
                    <a:pt x="414338" y="191453"/>
                    <a:pt x="414338" y="191453"/>
                    <a:pt x="414338" y="191453"/>
                  </a:cubicBezTo>
                  <a:lnTo>
                    <a:pt x="438150" y="191453"/>
                  </a:lnTo>
                  <a:cubicBezTo>
                    <a:pt x="438150" y="191453"/>
                    <a:pt x="438150" y="191453"/>
                    <a:pt x="438150" y="191453"/>
                  </a:cubicBezTo>
                  <a:cubicBezTo>
                    <a:pt x="448628" y="191453"/>
                    <a:pt x="457200" y="182880"/>
                    <a:pt x="457200" y="172403"/>
                  </a:cubicBezTo>
                  <a:cubicBezTo>
                    <a:pt x="457200" y="160973"/>
                    <a:pt x="448628" y="152400"/>
                    <a:pt x="438150" y="152400"/>
                  </a:cubicBezTo>
                  <a:close/>
                  <a:moveTo>
                    <a:pt x="207645" y="103823"/>
                  </a:moveTo>
                  <a:cubicBezTo>
                    <a:pt x="207645" y="103823"/>
                    <a:pt x="208598" y="102870"/>
                    <a:pt x="208598" y="102870"/>
                  </a:cubicBezTo>
                  <a:cubicBezTo>
                    <a:pt x="218123" y="93345"/>
                    <a:pt x="229553" y="86678"/>
                    <a:pt x="240983" y="81915"/>
                  </a:cubicBezTo>
                  <a:cubicBezTo>
                    <a:pt x="240983" y="81915"/>
                    <a:pt x="240983" y="81915"/>
                    <a:pt x="240983" y="81915"/>
                  </a:cubicBezTo>
                  <a:cubicBezTo>
                    <a:pt x="249555" y="78105"/>
                    <a:pt x="258128" y="76200"/>
                    <a:pt x="266700" y="75248"/>
                  </a:cubicBezTo>
                  <a:cubicBezTo>
                    <a:pt x="269558" y="75248"/>
                    <a:pt x="273368" y="74295"/>
                    <a:pt x="276225" y="74295"/>
                  </a:cubicBezTo>
                  <a:cubicBezTo>
                    <a:pt x="276225" y="74295"/>
                    <a:pt x="276225" y="74295"/>
                    <a:pt x="276225" y="74295"/>
                  </a:cubicBezTo>
                  <a:cubicBezTo>
                    <a:pt x="279083" y="74295"/>
                    <a:pt x="282893" y="74295"/>
                    <a:pt x="285750" y="74295"/>
                  </a:cubicBezTo>
                  <a:cubicBezTo>
                    <a:pt x="285750" y="74295"/>
                    <a:pt x="285750" y="74295"/>
                    <a:pt x="285750" y="74295"/>
                  </a:cubicBezTo>
                  <a:cubicBezTo>
                    <a:pt x="288608" y="74295"/>
                    <a:pt x="292418" y="74295"/>
                    <a:pt x="295275" y="75248"/>
                  </a:cubicBezTo>
                  <a:cubicBezTo>
                    <a:pt x="295275" y="75248"/>
                    <a:pt x="295275" y="75248"/>
                    <a:pt x="295275" y="75248"/>
                  </a:cubicBezTo>
                  <a:cubicBezTo>
                    <a:pt x="298133" y="75248"/>
                    <a:pt x="301943" y="76200"/>
                    <a:pt x="304800" y="77153"/>
                  </a:cubicBezTo>
                  <a:cubicBezTo>
                    <a:pt x="310515" y="78105"/>
                    <a:pt x="317183" y="80010"/>
                    <a:pt x="322898" y="82868"/>
                  </a:cubicBezTo>
                  <a:cubicBezTo>
                    <a:pt x="322898" y="82868"/>
                    <a:pt x="323850" y="82868"/>
                    <a:pt x="323850" y="83820"/>
                  </a:cubicBezTo>
                  <a:cubicBezTo>
                    <a:pt x="326708" y="84773"/>
                    <a:pt x="328613" y="85725"/>
                    <a:pt x="331470" y="87630"/>
                  </a:cubicBezTo>
                  <a:cubicBezTo>
                    <a:pt x="332423" y="85725"/>
                    <a:pt x="333375" y="86678"/>
                    <a:pt x="334328" y="87630"/>
                  </a:cubicBezTo>
                  <a:cubicBezTo>
                    <a:pt x="336233" y="88583"/>
                    <a:pt x="338138" y="89535"/>
                    <a:pt x="340043" y="91440"/>
                  </a:cubicBezTo>
                  <a:cubicBezTo>
                    <a:pt x="342900" y="93345"/>
                    <a:pt x="345758" y="95250"/>
                    <a:pt x="348615" y="97155"/>
                  </a:cubicBezTo>
                  <a:cubicBezTo>
                    <a:pt x="351473" y="99060"/>
                    <a:pt x="354330" y="101918"/>
                    <a:pt x="356235" y="103823"/>
                  </a:cubicBezTo>
                  <a:cubicBezTo>
                    <a:pt x="358140" y="105728"/>
                    <a:pt x="360045" y="108585"/>
                    <a:pt x="361950" y="110490"/>
                  </a:cubicBezTo>
                  <a:cubicBezTo>
                    <a:pt x="363855" y="112395"/>
                    <a:pt x="365760" y="115253"/>
                    <a:pt x="366713" y="117158"/>
                  </a:cubicBezTo>
                  <a:cubicBezTo>
                    <a:pt x="368618" y="120015"/>
                    <a:pt x="370523" y="122873"/>
                    <a:pt x="372428" y="125730"/>
                  </a:cubicBezTo>
                  <a:cubicBezTo>
                    <a:pt x="372428" y="125730"/>
                    <a:pt x="372428" y="125730"/>
                    <a:pt x="372428" y="125730"/>
                  </a:cubicBezTo>
                  <a:cubicBezTo>
                    <a:pt x="374333" y="128588"/>
                    <a:pt x="375285" y="131445"/>
                    <a:pt x="377190" y="134303"/>
                  </a:cubicBezTo>
                  <a:cubicBezTo>
                    <a:pt x="377190" y="134303"/>
                    <a:pt x="377190" y="134303"/>
                    <a:pt x="377190" y="134303"/>
                  </a:cubicBezTo>
                  <a:cubicBezTo>
                    <a:pt x="378143" y="137160"/>
                    <a:pt x="380048" y="140018"/>
                    <a:pt x="381000" y="142875"/>
                  </a:cubicBezTo>
                  <a:cubicBezTo>
                    <a:pt x="381000" y="142875"/>
                    <a:pt x="381000" y="142875"/>
                    <a:pt x="381000" y="142875"/>
                  </a:cubicBezTo>
                  <a:cubicBezTo>
                    <a:pt x="381953" y="145733"/>
                    <a:pt x="382905" y="148590"/>
                    <a:pt x="383858" y="152400"/>
                  </a:cubicBezTo>
                  <a:cubicBezTo>
                    <a:pt x="385763" y="159068"/>
                    <a:pt x="386715" y="164783"/>
                    <a:pt x="386715" y="171450"/>
                  </a:cubicBezTo>
                  <a:cubicBezTo>
                    <a:pt x="386715" y="171450"/>
                    <a:pt x="386715" y="171450"/>
                    <a:pt x="386715" y="171450"/>
                  </a:cubicBezTo>
                  <a:cubicBezTo>
                    <a:pt x="386715" y="174308"/>
                    <a:pt x="386715" y="178118"/>
                    <a:pt x="386715" y="180975"/>
                  </a:cubicBezTo>
                  <a:cubicBezTo>
                    <a:pt x="386715" y="180975"/>
                    <a:pt x="386715" y="180975"/>
                    <a:pt x="386715" y="180975"/>
                  </a:cubicBezTo>
                  <a:cubicBezTo>
                    <a:pt x="386715" y="183833"/>
                    <a:pt x="386715" y="187643"/>
                    <a:pt x="385763" y="190500"/>
                  </a:cubicBezTo>
                  <a:cubicBezTo>
                    <a:pt x="385763" y="190500"/>
                    <a:pt x="385763" y="190500"/>
                    <a:pt x="385763" y="190500"/>
                  </a:cubicBezTo>
                  <a:cubicBezTo>
                    <a:pt x="384810" y="195263"/>
                    <a:pt x="384810" y="199073"/>
                    <a:pt x="382905" y="203835"/>
                  </a:cubicBezTo>
                  <a:cubicBezTo>
                    <a:pt x="382905" y="203835"/>
                    <a:pt x="382905" y="204788"/>
                    <a:pt x="382905" y="204788"/>
                  </a:cubicBezTo>
                  <a:cubicBezTo>
                    <a:pt x="381953" y="209550"/>
                    <a:pt x="380048" y="213360"/>
                    <a:pt x="378143" y="218123"/>
                  </a:cubicBezTo>
                  <a:cubicBezTo>
                    <a:pt x="373380" y="229553"/>
                    <a:pt x="365760" y="240983"/>
                    <a:pt x="357188" y="250508"/>
                  </a:cubicBezTo>
                  <a:cubicBezTo>
                    <a:pt x="357188" y="250508"/>
                    <a:pt x="356235" y="251460"/>
                    <a:pt x="356235" y="251460"/>
                  </a:cubicBezTo>
                  <a:lnTo>
                    <a:pt x="281940" y="325755"/>
                  </a:lnTo>
                  <a:lnTo>
                    <a:pt x="255270" y="352425"/>
                  </a:lnTo>
                  <a:lnTo>
                    <a:pt x="247650" y="360045"/>
                  </a:lnTo>
                  <a:cubicBezTo>
                    <a:pt x="244793" y="362903"/>
                    <a:pt x="240983" y="365760"/>
                    <a:pt x="237173" y="368618"/>
                  </a:cubicBezTo>
                  <a:cubicBezTo>
                    <a:pt x="236220" y="368618"/>
                    <a:pt x="236220" y="369570"/>
                    <a:pt x="235268" y="369570"/>
                  </a:cubicBezTo>
                  <a:cubicBezTo>
                    <a:pt x="231458" y="372428"/>
                    <a:pt x="228600" y="374333"/>
                    <a:pt x="224790" y="376238"/>
                  </a:cubicBezTo>
                  <a:cubicBezTo>
                    <a:pt x="224790" y="376238"/>
                    <a:pt x="224790" y="376238"/>
                    <a:pt x="224790" y="376238"/>
                  </a:cubicBezTo>
                  <a:cubicBezTo>
                    <a:pt x="216218" y="381000"/>
                    <a:pt x="207645" y="384810"/>
                    <a:pt x="199073" y="386715"/>
                  </a:cubicBezTo>
                  <a:cubicBezTo>
                    <a:pt x="195263" y="387668"/>
                    <a:pt x="191453" y="388620"/>
                    <a:pt x="186690" y="388620"/>
                  </a:cubicBezTo>
                  <a:cubicBezTo>
                    <a:pt x="186690" y="388620"/>
                    <a:pt x="185738" y="388620"/>
                    <a:pt x="185738" y="388620"/>
                  </a:cubicBezTo>
                  <a:cubicBezTo>
                    <a:pt x="181928" y="390525"/>
                    <a:pt x="178118" y="390525"/>
                    <a:pt x="174308" y="390525"/>
                  </a:cubicBezTo>
                  <a:cubicBezTo>
                    <a:pt x="170498" y="390525"/>
                    <a:pt x="165735" y="390525"/>
                    <a:pt x="161925" y="389573"/>
                  </a:cubicBezTo>
                  <a:cubicBezTo>
                    <a:pt x="161925" y="389573"/>
                    <a:pt x="161925" y="389573"/>
                    <a:pt x="161925" y="389573"/>
                  </a:cubicBezTo>
                  <a:cubicBezTo>
                    <a:pt x="158115" y="388620"/>
                    <a:pt x="153353" y="388620"/>
                    <a:pt x="149543" y="387668"/>
                  </a:cubicBezTo>
                  <a:cubicBezTo>
                    <a:pt x="149543" y="387668"/>
                    <a:pt x="148590" y="387668"/>
                    <a:pt x="148590" y="387668"/>
                  </a:cubicBezTo>
                  <a:cubicBezTo>
                    <a:pt x="136208" y="384810"/>
                    <a:pt x="123825" y="379095"/>
                    <a:pt x="113348" y="371475"/>
                  </a:cubicBezTo>
                  <a:cubicBezTo>
                    <a:pt x="111443" y="369570"/>
                    <a:pt x="108585" y="368618"/>
                    <a:pt x="106680" y="366713"/>
                  </a:cubicBezTo>
                  <a:cubicBezTo>
                    <a:pt x="104775" y="364808"/>
                    <a:pt x="101918" y="362903"/>
                    <a:pt x="100013" y="360998"/>
                  </a:cubicBezTo>
                  <a:cubicBezTo>
                    <a:pt x="95250" y="356235"/>
                    <a:pt x="90488" y="350520"/>
                    <a:pt x="86678" y="344805"/>
                  </a:cubicBezTo>
                  <a:cubicBezTo>
                    <a:pt x="84773" y="340995"/>
                    <a:pt x="81915" y="338138"/>
                    <a:pt x="80963" y="334328"/>
                  </a:cubicBezTo>
                  <a:cubicBezTo>
                    <a:pt x="80963" y="333375"/>
                    <a:pt x="80010" y="332423"/>
                    <a:pt x="80010" y="331470"/>
                  </a:cubicBezTo>
                  <a:cubicBezTo>
                    <a:pt x="79058" y="328613"/>
                    <a:pt x="77153" y="325755"/>
                    <a:pt x="76200" y="322898"/>
                  </a:cubicBezTo>
                  <a:cubicBezTo>
                    <a:pt x="76200" y="321945"/>
                    <a:pt x="75248" y="320993"/>
                    <a:pt x="75248" y="320040"/>
                  </a:cubicBezTo>
                  <a:cubicBezTo>
                    <a:pt x="74295" y="317183"/>
                    <a:pt x="73343" y="314325"/>
                    <a:pt x="72390" y="311468"/>
                  </a:cubicBezTo>
                  <a:cubicBezTo>
                    <a:pt x="72390" y="310515"/>
                    <a:pt x="72390" y="309563"/>
                    <a:pt x="71438" y="308610"/>
                  </a:cubicBezTo>
                  <a:cubicBezTo>
                    <a:pt x="70485" y="304800"/>
                    <a:pt x="69533" y="300990"/>
                    <a:pt x="69533" y="297180"/>
                  </a:cubicBezTo>
                  <a:cubicBezTo>
                    <a:pt x="68580" y="284798"/>
                    <a:pt x="69533" y="271463"/>
                    <a:pt x="73343" y="259080"/>
                  </a:cubicBezTo>
                  <a:cubicBezTo>
                    <a:pt x="75248" y="251460"/>
                    <a:pt x="79058" y="242888"/>
                    <a:pt x="82868" y="235268"/>
                  </a:cubicBezTo>
                  <a:cubicBezTo>
                    <a:pt x="82868" y="235268"/>
                    <a:pt x="82868" y="235268"/>
                    <a:pt x="82868" y="235268"/>
                  </a:cubicBezTo>
                  <a:cubicBezTo>
                    <a:pt x="84773" y="231458"/>
                    <a:pt x="87630" y="227648"/>
                    <a:pt x="89535" y="224790"/>
                  </a:cubicBezTo>
                  <a:cubicBezTo>
                    <a:pt x="89535" y="223838"/>
                    <a:pt x="90488" y="223838"/>
                    <a:pt x="90488" y="222885"/>
                  </a:cubicBezTo>
                  <a:cubicBezTo>
                    <a:pt x="93345" y="219075"/>
                    <a:pt x="96203" y="216218"/>
                    <a:pt x="99060" y="212408"/>
                  </a:cubicBezTo>
                  <a:lnTo>
                    <a:pt x="106680" y="204788"/>
                  </a:lnTo>
                  <a:lnTo>
                    <a:pt x="146685" y="164783"/>
                  </a:lnTo>
                  <a:lnTo>
                    <a:pt x="173355" y="138113"/>
                  </a:lnTo>
                  <a:lnTo>
                    <a:pt x="207645" y="1038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1"/>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What is Trauma?</a:t>
            </a:r>
            <a:endParaRPr dirty="0"/>
          </a:p>
        </p:txBody>
      </p:sp>
      <p:sp>
        <p:nvSpPr>
          <p:cNvPr id="468" name="Google Shape;468;p61"/>
          <p:cNvSpPr txBox="1">
            <a:spLocks noGrp="1"/>
          </p:cNvSpPr>
          <p:nvPr>
            <p:ph type="body" idx="1"/>
          </p:nvPr>
        </p:nvSpPr>
        <p:spPr>
          <a:xfrm>
            <a:off x="454975" y="1139575"/>
            <a:ext cx="4931100" cy="3221400"/>
          </a:xfrm>
          <a:prstGeom prst="rect">
            <a:avLst/>
          </a:prstGeom>
        </p:spPr>
        <p:txBody>
          <a:bodyPr spcFirstLastPara="1" wrap="square" lIns="0" tIns="0" rIns="0" bIns="0" anchor="t" anchorCtr="0">
            <a:noAutofit/>
          </a:bodyPr>
          <a:lstStyle/>
          <a:p>
            <a:pPr marL="0" lvl="0" indent="0" algn="l" rtl="0">
              <a:lnSpc>
                <a:spcPct val="100000"/>
              </a:lnSpc>
              <a:spcBef>
                <a:spcPts val="600"/>
              </a:spcBef>
              <a:spcAft>
                <a:spcPts val="0"/>
              </a:spcAft>
              <a:buNone/>
            </a:pPr>
            <a:r>
              <a:rPr lang="en" sz="2600">
                <a:solidFill>
                  <a:srgbClr val="000000"/>
                </a:solidFill>
              </a:rPr>
              <a:t>“Trauma is a </a:t>
            </a:r>
            <a:r>
              <a:rPr lang="en" sz="2600" b="1">
                <a:solidFill>
                  <a:srgbClr val="000000"/>
                </a:solidFill>
              </a:rPr>
              <a:t>breach</a:t>
            </a:r>
            <a:r>
              <a:rPr lang="en" sz="2600">
                <a:solidFill>
                  <a:srgbClr val="000000"/>
                </a:solidFill>
              </a:rPr>
              <a:t> in the protective barrier to protect oneself against </a:t>
            </a:r>
            <a:r>
              <a:rPr lang="en" sz="2600" b="1">
                <a:solidFill>
                  <a:srgbClr val="000000"/>
                </a:solidFill>
              </a:rPr>
              <a:t>overstimulation</a:t>
            </a:r>
            <a:r>
              <a:rPr lang="en" sz="2600">
                <a:solidFill>
                  <a:srgbClr val="000000"/>
                </a:solidFill>
              </a:rPr>
              <a:t> leading to overwhelming feelings of </a:t>
            </a:r>
            <a:r>
              <a:rPr lang="en" sz="2600" b="1">
                <a:solidFill>
                  <a:srgbClr val="000000"/>
                </a:solidFill>
              </a:rPr>
              <a:t>helplessness</a:t>
            </a:r>
            <a:r>
              <a:rPr lang="en" sz="2600">
                <a:solidFill>
                  <a:srgbClr val="000000"/>
                </a:solidFill>
              </a:rPr>
              <a:t>.” </a:t>
            </a:r>
            <a:endParaRPr sz="2600" dirty="0">
              <a:solidFill>
                <a:srgbClr val="000000"/>
              </a:solidFill>
            </a:endParaRPr>
          </a:p>
          <a:p>
            <a:pPr marL="1828800" lvl="0" indent="457200" algn="l" rtl="0">
              <a:lnSpc>
                <a:spcPct val="100000"/>
              </a:lnSpc>
              <a:spcBef>
                <a:spcPts val="600"/>
              </a:spcBef>
              <a:spcAft>
                <a:spcPts val="0"/>
              </a:spcAft>
              <a:buNone/>
            </a:pPr>
            <a:endParaRPr sz="2800" dirty="0">
              <a:solidFill>
                <a:srgbClr val="000000"/>
              </a:solidFill>
            </a:endParaRPr>
          </a:p>
          <a:p>
            <a:pPr marL="1828800" lvl="0" indent="457200" algn="l" rtl="0">
              <a:lnSpc>
                <a:spcPct val="100000"/>
              </a:lnSpc>
              <a:spcBef>
                <a:spcPts val="600"/>
              </a:spcBef>
              <a:spcAft>
                <a:spcPts val="0"/>
              </a:spcAft>
              <a:buNone/>
            </a:pPr>
            <a:r>
              <a:rPr lang="en" sz="2800">
                <a:solidFill>
                  <a:srgbClr val="000000"/>
                </a:solidFill>
              </a:rPr>
              <a:t>Peter Levine </a:t>
            </a:r>
            <a:endParaRPr sz="3600" b="1" dirty="0">
              <a:solidFill>
                <a:srgbClr val="000000"/>
              </a:solidFill>
            </a:endParaRPr>
          </a:p>
          <a:p>
            <a:pPr marL="0" lvl="0" indent="0" algn="l" rtl="0">
              <a:lnSpc>
                <a:spcPct val="100000"/>
              </a:lnSpc>
              <a:spcBef>
                <a:spcPts val="0"/>
              </a:spcBef>
              <a:spcAft>
                <a:spcPts val="1200"/>
              </a:spcAft>
              <a:buNone/>
            </a:pPr>
            <a:endParaRPr sz="2200" dirty="0">
              <a:solidFill>
                <a:srgbClr val="000000"/>
              </a:solidFill>
              <a:highlight>
                <a:srgbClr val="FFFFFF"/>
              </a:highlight>
              <a:latin typeface="Arial"/>
              <a:ea typeface="Arial"/>
              <a:cs typeface="Arial"/>
              <a:sym typeface="Arial"/>
            </a:endParaRPr>
          </a:p>
        </p:txBody>
      </p:sp>
      <p:pic>
        <p:nvPicPr>
          <p:cNvPr id="470" name="Google Shape;470;p61"/>
          <p:cNvPicPr preferRelativeResize="0"/>
          <p:nvPr/>
        </p:nvPicPr>
        <p:blipFill>
          <a:blip r:embed="rId3">
            <a:alphaModFix/>
          </a:blip>
          <a:stretch>
            <a:fillRect/>
          </a:stretch>
        </p:blipFill>
        <p:spPr>
          <a:xfrm>
            <a:off x="5671925" y="904525"/>
            <a:ext cx="2476915" cy="16482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6" name="Google Shape;476;p62"/>
          <p:cNvSpPr txBox="1">
            <a:spLocks noGrp="1"/>
          </p:cNvSpPr>
          <p:nvPr>
            <p:ph type="title"/>
          </p:nvPr>
        </p:nvSpPr>
        <p:spPr>
          <a:xfrm>
            <a:off x="445452" y="719300"/>
            <a:ext cx="5314800" cy="2965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In trauma a person loses a part of him/herself and their:</a:t>
            </a:r>
            <a:endParaRPr dirty="0"/>
          </a:p>
          <a:p>
            <a:pPr marL="0" lvl="0" indent="0" algn="l" rtl="0">
              <a:spcBef>
                <a:spcPts val="0"/>
              </a:spcBef>
              <a:spcAft>
                <a:spcPts val="0"/>
              </a:spcAft>
              <a:buNone/>
            </a:pPr>
            <a:endParaRPr sz="2700" b="0" dirty="0">
              <a:solidFill>
                <a:srgbClr val="000000"/>
              </a:solidFill>
            </a:endParaRPr>
          </a:p>
          <a:p>
            <a:pPr marL="457200" lvl="0" indent="-400050" algn="l" rtl="0">
              <a:spcBef>
                <a:spcPts val="0"/>
              </a:spcBef>
              <a:spcAft>
                <a:spcPts val="0"/>
              </a:spcAft>
              <a:buClr>
                <a:srgbClr val="000000"/>
              </a:buClr>
              <a:buSzPts val="2700"/>
              <a:buChar char="●"/>
            </a:pPr>
            <a:r>
              <a:rPr lang="en" sz="2700" b="0">
                <a:solidFill>
                  <a:srgbClr val="000000"/>
                </a:solidFill>
              </a:rPr>
              <a:t>Inner child</a:t>
            </a:r>
            <a:endParaRPr sz="2700" b="0" dirty="0">
              <a:solidFill>
                <a:srgbClr val="000000"/>
              </a:solidFill>
            </a:endParaRPr>
          </a:p>
          <a:p>
            <a:pPr marL="457200" lvl="0" indent="-400050" algn="l" rtl="0">
              <a:spcBef>
                <a:spcPts val="0"/>
              </a:spcBef>
              <a:spcAft>
                <a:spcPts val="0"/>
              </a:spcAft>
              <a:buClr>
                <a:srgbClr val="000000"/>
              </a:buClr>
              <a:buSzPts val="2700"/>
              <a:buChar char="●"/>
            </a:pPr>
            <a:r>
              <a:rPr lang="en" sz="2700" b="0">
                <a:solidFill>
                  <a:srgbClr val="000000"/>
                </a:solidFill>
              </a:rPr>
              <a:t>Vibrancy </a:t>
            </a:r>
            <a:endParaRPr sz="2700" b="0" dirty="0">
              <a:solidFill>
                <a:srgbClr val="000000"/>
              </a:solidFill>
            </a:endParaRPr>
          </a:p>
          <a:p>
            <a:pPr marL="457200" lvl="0" indent="-400050" algn="l" rtl="0">
              <a:spcBef>
                <a:spcPts val="0"/>
              </a:spcBef>
              <a:spcAft>
                <a:spcPts val="0"/>
              </a:spcAft>
              <a:buClr>
                <a:srgbClr val="000000"/>
              </a:buClr>
              <a:buSzPts val="2700"/>
              <a:buChar char="●"/>
            </a:pPr>
            <a:r>
              <a:rPr lang="en" sz="2700" b="0">
                <a:solidFill>
                  <a:srgbClr val="000000"/>
                </a:solidFill>
              </a:rPr>
              <a:t>Inner talents &amp; aspirations</a:t>
            </a:r>
            <a:endParaRPr sz="2700" b="0" dirty="0">
              <a:solidFill>
                <a:srgbClr val="000000"/>
              </a:solidFill>
            </a:endParaRPr>
          </a:p>
          <a:p>
            <a:pPr marL="457200" lvl="0" indent="-400050" algn="l" rtl="0">
              <a:spcBef>
                <a:spcPts val="0"/>
              </a:spcBef>
              <a:spcAft>
                <a:spcPts val="0"/>
              </a:spcAft>
              <a:buClr>
                <a:srgbClr val="000000"/>
              </a:buClr>
              <a:buSzPts val="2700"/>
              <a:buChar char="●"/>
            </a:pPr>
            <a:r>
              <a:rPr lang="en" sz="2700" b="0">
                <a:solidFill>
                  <a:srgbClr val="000000"/>
                </a:solidFill>
              </a:rPr>
              <a:t>Basic survival energy</a:t>
            </a:r>
            <a:endParaRPr sz="2700" b="0" dirty="0">
              <a:solidFill>
                <a:srgbClr val="000000"/>
              </a:solidFill>
            </a:endParaRPr>
          </a:p>
        </p:txBody>
      </p:sp>
      <p:pic>
        <p:nvPicPr>
          <p:cNvPr id="477" name="Google Shape;477;p62"/>
          <p:cNvPicPr preferRelativeResize="0"/>
          <p:nvPr/>
        </p:nvPicPr>
        <p:blipFill>
          <a:blip r:embed="rId3">
            <a:alphaModFix/>
          </a:blip>
          <a:stretch>
            <a:fillRect/>
          </a:stretch>
        </p:blipFill>
        <p:spPr>
          <a:xfrm>
            <a:off x="5942250" y="941923"/>
            <a:ext cx="3037100" cy="202105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3"/>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Types</a:t>
            </a:r>
            <a:endParaRPr dirty="0"/>
          </a:p>
        </p:txBody>
      </p:sp>
      <p:sp>
        <p:nvSpPr>
          <p:cNvPr id="483" name="Google Shape;483;p63"/>
          <p:cNvSpPr txBox="1">
            <a:spLocks noGrp="1"/>
          </p:cNvSpPr>
          <p:nvPr>
            <p:ph type="body" idx="1"/>
          </p:nvPr>
        </p:nvSpPr>
        <p:spPr>
          <a:xfrm>
            <a:off x="454975" y="1139575"/>
            <a:ext cx="4838700" cy="3221400"/>
          </a:xfrm>
          <a:prstGeom prst="rect">
            <a:avLst/>
          </a:prstGeom>
        </p:spPr>
        <p:txBody>
          <a:bodyPr spcFirstLastPara="1" wrap="square" lIns="0" tIns="0" rIns="0" bIns="0" anchor="t" anchorCtr="0">
            <a:noAutofit/>
          </a:bodyPr>
          <a:lstStyle/>
          <a:p>
            <a:pPr marL="457200" lvl="0" indent="-381000" algn="l" rtl="0">
              <a:spcBef>
                <a:spcPts val="0"/>
              </a:spcBef>
              <a:spcAft>
                <a:spcPts val="0"/>
              </a:spcAft>
              <a:buClr>
                <a:srgbClr val="333333"/>
              </a:buClr>
              <a:buSzPts val="2400"/>
              <a:buFont typeface="Arial"/>
              <a:buChar char="●"/>
            </a:pPr>
            <a:r>
              <a:rPr lang="en">
                <a:solidFill>
                  <a:srgbClr val="333333"/>
                </a:solidFill>
                <a:latin typeface="Arial"/>
                <a:ea typeface="Arial"/>
                <a:cs typeface="Arial"/>
                <a:sym typeface="Arial"/>
              </a:rPr>
              <a:t>Severe distress and helplessness</a:t>
            </a:r>
            <a:endParaRPr dirty="0">
              <a:solidFill>
                <a:srgbClr val="333333"/>
              </a:solidFill>
              <a:latin typeface="Arial"/>
              <a:ea typeface="Arial"/>
              <a:cs typeface="Arial"/>
              <a:sym typeface="Arial"/>
            </a:endParaRPr>
          </a:p>
          <a:p>
            <a:pPr marL="457200" lvl="0" indent="-381000" algn="l" rtl="0">
              <a:spcBef>
                <a:spcPts val="0"/>
              </a:spcBef>
              <a:spcAft>
                <a:spcPts val="0"/>
              </a:spcAft>
              <a:buClr>
                <a:srgbClr val="333333"/>
              </a:buClr>
              <a:buSzPts val="2400"/>
              <a:buFont typeface="Arial"/>
              <a:buChar char="●"/>
            </a:pPr>
            <a:r>
              <a:rPr lang="en">
                <a:solidFill>
                  <a:srgbClr val="333333"/>
                </a:solidFill>
                <a:latin typeface="Arial"/>
                <a:ea typeface="Arial"/>
                <a:cs typeface="Arial"/>
                <a:sym typeface="Arial"/>
              </a:rPr>
              <a:t>Terrorism</a:t>
            </a:r>
            <a:endParaRPr dirty="0">
              <a:solidFill>
                <a:srgbClr val="333333"/>
              </a:solidFill>
              <a:latin typeface="Arial"/>
              <a:ea typeface="Arial"/>
              <a:cs typeface="Arial"/>
              <a:sym typeface="Arial"/>
            </a:endParaRPr>
          </a:p>
          <a:p>
            <a:pPr marL="457200" lvl="0" indent="-381000" algn="l" rtl="0">
              <a:spcBef>
                <a:spcPts val="0"/>
              </a:spcBef>
              <a:spcAft>
                <a:spcPts val="0"/>
              </a:spcAft>
              <a:buClr>
                <a:srgbClr val="333333"/>
              </a:buClr>
              <a:buSzPts val="2400"/>
              <a:buFont typeface="Arial"/>
              <a:buChar char="●"/>
            </a:pPr>
            <a:r>
              <a:rPr lang="en">
                <a:solidFill>
                  <a:srgbClr val="333333"/>
                </a:solidFill>
                <a:latin typeface="Arial"/>
                <a:ea typeface="Arial"/>
                <a:cs typeface="Arial"/>
                <a:sym typeface="Arial"/>
              </a:rPr>
              <a:t>Natural catastrophes (COVID)</a:t>
            </a:r>
            <a:endParaRPr dirty="0">
              <a:solidFill>
                <a:srgbClr val="333333"/>
              </a:solidFill>
              <a:latin typeface="Arial"/>
              <a:ea typeface="Arial"/>
              <a:cs typeface="Arial"/>
              <a:sym typeface="Arial"/>
            </a:endParaRPr>
          </a:p>
          <a:p>
            <a:pPr marL="457200" lvl="0" indent="-381000" algn="l" rtl="0">
              <a:spcBef>
                <a:spcPts val="0"/>
              </a:spcBef>
              <a:spcAft>
                <a:spcPts val="0"/>
              </a:spcAft>
              <a:buClr>
                <a:srgbClr val="333333"/>
              </a:buClr>
              <a:buSzPts val="2400"/>
              <a:buFont typeface="Arial"/>
              <a:buChar char="●"/>
            </a:pPr>
            <a:r>
              <a:rPr lang="en">
                <a:solidFill>
                  <a:srgbClr val="333333"/>
                </a:solidFill>
                <a:latin typeface="Arial"/>
                <a:ea typeface="Arial"/>
                <a:cs typeface="Arial"/>
                <a:sym typeface="Arial"/>
              </a:rPr>
              <a:t>Sexual assault</a:t>
            </a:r>
            <a:endParaRPr dirty="0">
              <a:solidFill>
                <a:srgbClr val="333333"/>
              </a:solidFill>
              <a:latin typeface="Arial"/>
              <a:ea typeface="Arial"/>
              <a:cs typeface="Arial"/>
              <a:sym typeface="Arial"/>
            </a:endParaRPr>
          </a:p>
          <a:p>
            <a:pPr marL="457200" lvl="0" indent="-381000" algn="l" rtl="0">
              <a:spcBef>
                <a:spcPts val="0"/>
              </a:spcBef>
              <a:spcAft>
                <a:spcPts val="0"/>
              </a:spcAft>
              <a:buClr>
                <a:srgbClr val="333333"/>
              </a:buClr>
              <a:buSzPts val="2400"/>
              <a:buFont typeface="Arial"/>
              <a:buChar char="●"/>
            </a:pPr>
            <a:r>
              <a:rPr lang="en">
                <a:solidFill>
                  <a:srgbClr val="333333"/>
                </a:solidFill>
                <a:latin typeface="Arial"/>
                <a:ea typeface="Arial"/>
                <a:cs typeface="Arial"/>
                <a:sym typeface="Arial"/>
              </a:rPr>
              <a:t>Child abuse</a:t>
            </a:r>
            <a:endParaRPr dirty="0">
              <a:solidFill>
                <a:srgbClr val="333333"/>
              </a:solidFill>
              <a:latin typeface="Arial"/>
              <a:ea typeface="Arial"/>
              <a:cs typeface="Arial"/>
              <a:sym typeface="Arial"/>
            </a:endParaRPr>
          </a:p>
          <a:p>
            <a:pPr marL="457200" lvl="0" indent="-381000" algn="l" rtl="0">
              <a:spcBef>
                <a:spcPts val="0"/>
              </a:spcBef>
              <a:spcAft>
                <a:spcPts val="0"/>
              </a:spcAft>
              <a:buClr>
                <a:srgbClr val="333333"/>
              </a:buClr>
              <a:buSzPts val="2400"/>
              <a:buFont typeface="Arial"/>
              <a:buChar char="●"/>
            </a:pPr>
            <a:r>
              <a:rPr lang="en">
                <a:solidFill>
                  <a:srgbClr val="333333"/>
                </a:solidFill>
                <a:latin typeface="Arial"/>
                <a:ea typeface="Arial"/>
                <a:cs typeface="Arial"/>
                <a:sym typeface="Arial"/>
              </a:rPr>
              <a:t>Neglect or Violence</a:t>
            </a:r>
            <a:endParaRPr dirty="0">
              <a:solidFill>
                <a:srgbClr val="333333"/>
              </a:solidFill>
              <a:latin typeface="Arial"/>
              <a:ea typeface="Arial"/>
              <a:cs typeface="Arial"/>
              <a:sym typeface="Arial"/>
            </a:endParaRPr>
          </a:p>
          <a:p>
            <a:pPr marL="0" lvl="0" indent="0" algn="l" rtl="0">
              <a:lnSpc>
                <a:spcPct val="135000"/>
              </a:lnSpc>
              <a:spcBef>
                <a:spcPts val="2300"/>
              </a:spcBef>
              <a:spcAft>
                <a:spcPts val="1200"/>
              </a:spcAft>
              <a:buNone/>
            </a:pPr>
            <a:endParaRPr sz="2200" dirty="0">
              <a:solidFill>
                <a:srgbClr val="333333"/>
              </a:solidFill>
              <a:highlight>
                <a:srgbClr val="FFFFFF"/>
              </a:highlight>
              <a:latin typeface="Arial"/>
              <a:ea typeface="Arial"/>
              <a:cs typeface="Arial"/>
              <a:sym typeface="Arial"/>
            </a:endParaRPr>
          </a:p>
        </p:txBody>
      </p:sp>
      <p:pic>
        <p:nvPicPr>
          <p:cNvPr id="485" name="Google Shape;485;p63"/>
          <p:cNvPicPr preferRelativeResize="0"/>
          <p:nvPr/>
        </p:nvPicPr>
        <p:blipFill>
          <a:blip r:embed="rId3">
            <a:alphaModFix/>
          </a:blip>
          <a:stretch>
            <a:fillRect/>
          </a:stretch>
        </p:blipFill>
        <p:spPr>
          <a:xfrm>
            <a:off x="5771675" y="954775"/>
            <a:ext cx="2705100" cy="16859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4"/>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Emotional Signs</a:t>
            </a:r>
            <a:endParaRPr dirty="0"/>
          </a:p>
        </p:txBody>
      </p:sp>
      <p:sp>
        <p:nvSpPr>
          <p:cNvPr id="491" name="Google Shape;491;p64"/>
          <p:cNvSpPr txBox="1">
            <a:spLocks noGrp="1"/>
          </p:cNvSpPr>
          <p:nvPr>
            <p:ph type="body" idx="1"/>
          </p:nvPr>
        </p:nvSpPr>
        <p:spPr>
          <a:xfrm>
            <a:off x="25505" y="1452250"/>
            <a:ext cx="4482900" cy="3221400"/>
          </a:xfrm>
          <a:prstGeom prst="rect">
            <a:avLst/>
          </a:prstGeom>
        </p:spPr>
        <p:txBody>
          <a:bodyPr spcFirstLastPara="1" wrap="square" lIns="0" tIns="0" rIns="0" bIns="0" anchor="t" anchorCtr="0">
            <a:noAutofit/>
          </a:bodyPr>
          <a:lstStyle/>
          <a:p>
            <a:pPr marL="800100" lvl="0" indent="-374650" algn="l" rtl="0">
              <a:spcBef>
                <a:spcPts val="0"/>
              </a:spcBef>
              <a:spcAft>
                <a:spcPts val="0"/>
              </a:spcAft>
              <a:buClr>
                <a:srgbClr val="333333"/>
              </a:buClr>
              <a:buSzPts val="2300"/>
              <a:buFont typeface="Arial"/>
              <a:buChar char="●"/>
            </a:pPr>
            <a:r>
              <a:rPr lang="en" sz="2300">
                <a:solidFill>
                  <a:srgbClr val="333333"/>
                </a:solidFill>
                <a:latin typeface="Arial"/>
                <a:ea typeface="Arial"/>
                <a:cs typeface="Arial"/>
                <a:sym typeface="Arial"/>
              </a:rPr>
              <a:t>Sadness</a:t>
            </a:r>
            <a:endParaRPr sz="2300" dirty="0">
              <a:solidFill>
                <a:srgbClr val="333333"/>
              </a:solidFill>
              <a:latin typeface="Arial"/>
              <a:ea typeface="Arial"/>
              <a:cs typeface="Arial"/>
              <a:sym typeface="Arial"/>
            </a:endParaRPr>
          </a:p>
          <a:p>
            <a:pPr marL="800100" lvl="0" indent="-374650" algn="l" rtl="0">
              <a:spcBef>
                <a:spcPts val="0"/>
              </a:spcBef>
              <a:spcAft>
                <a:spcPts val="0"/>
              </a:spcAft>
              <a:buClr>
                <a:srgbClr val="333333"/>
              </a:buClr>
              <a:buSzPts val="2300"/>
              <a:buFont typeface="Arial"/>
              <a:buChar char="●"/>
            </a:pPr>
            <a:r>
              <a:rPr lang="en" sz="2300">
                <a:solidFill>
                  <a:srgbClr val="333333"/>
                </a:solidFill>
                <a:latin typeface="Arial"/>
                <a:ea typeface="Arial"/>
                <a:cs typeface="Arial"/>
                <a:sym typeface="Arial"/>
              </a:rPr>
              <a:t>Anger</a:t>
            </a:r>
            <a:endParaRPr sz="2300" dirty="0">
              <a:solidFill>
                <a:srgbClr val="333333"/>
              </a:solidFill>
              <a:latin typeface="Arial"/>
              <a:ea typeface="Arial"/>
              <a:cs typeface="Arial"/>
              <a:sym typeface="Arial"/>
            </a:endParaRPr>
          </a:p>
          <a:p>
            <a:pPr marL="800100" lvl="0" indent="-374650" algn="l" rtl="0">
              <a:spcBef>
                <a:spcPts val="0"/>
              </a:spcBef>
              <a:spcAft>
                <a:spcPts val="0"/>
              </a:spcAft>
              <a:buClr>
                <a:srgbClr val="333333"/>
              </a:buClr>
              <a:buSzPts val="2300"/>
              <a:buFont typeface="Arial"/>
              <a:buChar char="●"/>
            </a:pPr>
            <a:r>
              <a:rPr lang="en" sz="2300">
                <a:solidFill>
                  <a:srgbClr val="333333"/>
                </a:solidFill>
                <a:latin typeface="Arial"/>
                <a:ea typeface="Arial"/>
                <a:cs typeface="Arial"/>
                <a:sym typeface="Arial"/>
              </a:rPr>
              <a:t>Denial</a:t>
            </a:r>
            <a:endParaRPr sz="2300" dirty="0">
              <a:solidFill>
                <a:srgbClr val="333333"/>
              </a:solidFill>
              <a:latin typeface="Arial"/>
              <a:ea typeface="Arial"/>
              <a:cs typeface="Arial"/>
              <a:sym typeface="Arial"/>
            </a:endParaRPr>
          </a:p>
          <a:p>
            <a:pPr marL="800100" lvl="0" indent="-374650" algn="l" rtl="0">
              <a:spcBef>
                <a:spcPts val="0"/>
              </a:spcBef>
              <a:spcAft>
                <a:spcPts val="0"/>
              </a:spcAft>
              <a:buClr>
                <a:srgbClr val="333333"/>
              </a:buClr>
              <a:buSzPts val="2300"/>
              <a:buFont typeface="Arial"/>
              <a:buChar char="●"/>
            </a:pPr>
            <a:r>
              <a:rPr lang="en" sz="2300">
                <a:solidFill>
                  <a:srgbClr val="333333"/>
                </a:solidFill>
                <a:latin typeface="Arial"/>
                <a:ea typeface="Arial"/>
                <a:cs typeface="Arial"/>
                <a:sym typeface="Arial"/>
              </a:rPr>
              <a:t>Fear</a:t>
            </a:r>
            <a:endParaRPr sz="2300" dirty="0">
              <a:solidFill>
                <a:srgbClr val="333333"/>
              </a:solidFill>
              <a:latin typeface="Arial"/>
              <a:ea typeface="Arial"/>
              <a:cs typeface="Arial"/>
              <a:sym typeface="Arial"/>
            </a:endParaRPr>
          </a:p>
          <a:p>
            <a:pPr marL="800100" lvl="0" indent="-374650" algn="l" rtl="0">
              <a:spcBef>
                <a:spcPts val="0"/>
              </a:spcBef>
              <a:spcAft>
                <a:spcPts val="0"/>
              </a:spcAft>
              <a:buClr>
                <a:srgbClr val="333333"/>
              </a:buClr>
              <a:buSzPts val="2300"/>
              <a:buFont typeface="Arial"/>
              <a:buChar char="●"/>
            </a:pPr>
            <a:r>
              <a:rPr lang="en" sz="2300">
                <a:solidFill>
                  <a:srgbClr val="333333"/>
                </a:solidFill>
                <a:latin typeface="Arial"/>
                <a:ea typeface="Arial"/>
                <a:cs typeface="Arial"/>
                <a:sym typeface="Arial"/>
              </a:rPr>
              <a:t>Shame</a:t>
            </a:r>
            <a:endParaRPr sz="2300" dirty="0">
              <a:solidFill>
                <a:srgbClr val="333333"/>
              </a:solidFill>
              <a:latin typeface="Arial"/>
              <a:ea typeface="Arial"/>
              <a:cs typeface="Arial"/>
              <a:sym typeface="Arial"/>
            </a:endParaRPr>
          </a:p>
          <a:p>
            <a:pPr marL="0" lvl="0" indent="0" algn="l" rtl="0">
              <a:lnSpc>
                <a:spcPct val="135000"/>
              </a:lnSpc>
              <a:spcBef>
                <a:spcPts val="2300"/>
              </a:spcBef>
              <a:spcAft>
                <a:spcPts val="1200"/>
              </a:spcAft>
              <a:buNone/>
            </a:pPr>
            <a:endParaRPr sz="2200" dirty="0">
              <a:solidFill>
                <a:srgbClr val="333333"/>
              </a:solidFill>
              <a:highlight>
                <a:srgbClr val="FFFFFF"/>
              </a:highlight>
              <a:latin typeface="Arial"/>
              <a:ea typeface="Arial"/>
              <a:cs typeface="Arial"/>
              <a:sym typeface="Arial"/>
            </a:endParaRPr>
          </a:p>
        </p:txBody>
      </p:sp>
      <p:pic>
        <p:nvPicPr>
          <p:cNvPr id="493" name="Google Shape;493;p64"/>
          <p:cNvPicPr preferRelativeResize="0"/>
          <p:nvPr/>
        </p:nvPicPr>
        <p:blipFill>
          <a:blip r:embed="rId3">
            <a:alphaModFix/>
          </a:blip>
          <a:stretch>
            <a:fillRect/>
          </a:stretch>
        </p:blipFill>
        <p:spPr>
          <a:xfrm>
            <a:off x="4686300" y="1021650"/>
            <a:ext cx="3978825" cy="2125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5"/>
          <p:cNvSpPr txBox="1">
            <a:spLocks noGrp="1"/>
          </p:cNvSpPr>
          <p:nvPr>
            <p:ph type="title"/>
          </p:nvPr>
        </p:nvSpPr>
        <p:spPr>
          <a:xfrm>
            <a:off x="99175" y="5920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Common Physical Symptoms</a:t>
            </a:r>
            <a:endParaRPr dirty="0"/>
          </a:p>
        </p:txBody>
      </p:sp>
      <p:sp>
        <p:nvSpPr>
          <p:cNvPr id="499" name="Google Shape;499;p65"/>
          <p:cNvSpPr txBox="1">
            <a:spLocks noGrp="1"/>
          </p:cNvSpPr>
          <p:nvPr>
            <p:ph type="body" idx="1"/>
          </p:nvPr>
        </p:nvSpPr>
        <p:spPr>
          <a:xfrm>
            <a:off x="99175" y="961050"/>
            <a:ext cx="4482900" cy="3221400"/>
          </a:xfrm>
          <a:prstGeom prst="rect">
            <a:avLst/>
          </a:prstGeom>
        </p:spPr>
        <p:txBody>
          <a:bodyPr spcFirstLastPara="1" wrap="square" lIns="0" tIns="0" rIns="0" bIns="0" anchor="t" anchorCtr="0">
            <a:noAutofit/>
          </a:bodyPr>
          <a:lstStyle/>
          <a:p>
            <a:pPr marL="0" lvl="0" indent="0" algn="l" rtl="0">
              <a:lnSpc>
                <a:spcPct val="166000"/>
              </a:lnSpc>
              <a:spcBef>
                <a:spcPts val="0"/>
              </a:spcBef>
              <a:spcAft>
                <a:spcPts val="0"/>
              </a:spcAft>
              <a:buNone/>
            </a:pPr>
            <a:endParaRPr sz="2200" b="1" dirty="0">
              <a:solidFill>
                <a:srgbClr val="333333"/>
              </a:solidFill>
              <a:latin typeface="Arial"/>
              <a:ea typeface="Arial"/>
              <a:cs typeface="Arial"/>
              <a:sym typeface="Arial"/>
            </a:endParaRPr>
          </a:p>
          <a:p>
            <a:pPr marL="800100" lvl="0" indent="-368300" algn="l" rtl="0">
              <a:spcBef>
                <a:spcPts val="1500"/>
              </a:spcBef>
              <a:spcAft>
                <a:spcPts val="0"/>
              </a:spcAft>
              <a:buClr>
                <a:srgbClr val="333333"/>
              </a:buClr>
              <a:buSzPts val="2200"/>
              <a:buFont typeface="Arial"/>
              <a:buChar char="●"/>
            </a:pPr>
            <a:r>
              <a:rPr lang="en" sz="2200">
                <a:solidFill>
                  <a:srgbClr val="333333"/>
                </a:solidFill>
                <a:latin typeface="Arial"/>
                <a:ea typeface="Arial"/>
                <a:cs typeface="Arial"/>
                <a:sym typeface="Arial"/>
              </a:rPr>
              <a:t>Nausea</a:t>
            </a:r>
            <a:endParaRPr sz="2200" dirty="0">
              <a:solidFill>
                <a:srgbClr val="333333"/>
              </a:solidFill>
              <a:latin typeface="Arial"/>
              <a:ea typeface="Arial"/>
              <a:cs typeface="Arial"/>
              <a:sym typeface="Arial"/>
            </a:endParaRPr>
          </a:p>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Dizziness</a:t>
            </a:r>
            <a:endParaRPr sz="2200" dirty="0">
              <a:solidFill>
                <a:srgbClr val="333333"/>
              </a:solidFill>
              <a:latin typeface="Arial"/>
              <a:ea typeface="Arial"/>
              <a:cs typeface="Arial"/>
              <a:sym typeface="Arial"/>
            </a:endParaRPr>
          </a:p>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Altered sleep patterns</a:t>
            </a:r>
            <a:endParaRPr sz="2200" dirty="0">
              <a:solidFill>
                <a:srgbClr val="333333"/>
              </a:solidFill>
              <a:latin typeface="Arial"/>
              <a:ea typeface="Arial"/>
              <a:cs typeface="Arial"/>
              <a:sym typeface="Arial"/>
            </a:endParaRPr>
          </a:p>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Changes in appetite</a:t>
            </a:r>
            <a:endParaRPr sz="2200" dirty="0">
              <a:solidFill>
                <a:srgbClr val="333333"/>
              </a:solidFill>
              <a:latin typeface="Arial"/>
              <a:ea typeface="Arial"/>
              <a:cs typeface="Arial"/>
              <a:sym typeface="Arial"/>
            </a:endParaRPr>
          </a:p>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Headaches</a:t>
            </a:r>
            <a:endParaRPr sz="2200" dirty="0">
              <a:solidFill>
                <a:srgbClr val="333333"/>
              </a:solidFill>
              <a:latin typeface="Arial"/>
              <a:ea typeface="Arial"/>
              <a:cs typeface="Arial"/>
              <a:sym typeface="Arial"/>
            </a:endParaRPr>
          </a:p>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Gastrointestinal problems</a:t>
            </a:r>
            <a:endParaRPr sz="2200" dirty="0">
              <a:solidFill>
                <a:srgbClr val="333333"/>
              </a:solidFill>
              <a:latin typeface="Arial"/>
              <a:ea typeface="Arial"/>
              <a:cs typeface="Arial"/>
              <a:sym typeface="Arial"/>
            </a:endParaRPr>
          </a:p>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Pain</a:t>
            </a:r>
            <a:endParaRPr sz="2200" dirty="0">
              <a:solidFill>
                <a:srgbClr val="333333"/>
              </a:solidFill>
              <a:latin typeface="Arial"/>
              <a:ea typeface="Arial"/>
              <a:cs typeface="Arial"/>
              <a:sym typeface="Arial"/>
            </a:endParaRPr>
          </a:p>
          <a:p>
            <a:pPr marL="457200" lvl="0" indent="0" algn="l" rtl="0">
              <a:spcBef>
                <a:spcPts val="2300"/>
              </a:spcBef>
              <a:spcAft>
                <a:spcPts val="0"/>
              </a:spcAft>
              <a:buNone/>
            </a:pPr>
            <a:endParaRPr sz="2200" dirty="0">
              <a:solidFill>
                <a:srgbClr val="333333"/>
              </a:solidFill>
              <a:latin typeface="Arial"/>
              <a:ea typeface="Arial"/>
              <a:cs typeface="Arial"/>
              <a:sym typeface="Arial"/>
            </a:endParaRPr>
          </a:p>
          <a:p>
            <a:pPr marL="0" lvl="0" indent="0" algn="l" rtl="0">
              <a:lnSpc>
                <a:spcPct val="135000"/>
              </a:lnSpc>
              <a:spcBef>
                <a:spcPts val="2300"/>
              </a:spcBef>
              <a:spcAft>
                <a:spcPts val="1200"/>
              </a:spcAft>
              <a:buNone/>
            </a:pPr>
            <a:endParaRPr sz="2200" dirty="0">
              <a:solidFill>
                <a:srgbClr val="333333"/>
              </a:solidFill>
              <a:highlight>
                <a:srgbClr val="FFFFFF"/>
              </a:highlight>
              <a:latin typeface="Arial"/>
              <a:ea typeface="Arial"/>
              <a:cs typeface="Arial"/>
              <a:sym typeface="Arial"/>
            </a:endParaRPr>
          </a:p>
        </p:txBody>
      </p:sp>
      <p:pic>
        <p:nvPicPr>
          <p:cNvPr id="501" name="Google Shape;501;p65"/>
          <p:cNvPicPr preferRelativeResize="0"/>
          <p:nvPr/>
        </p:nvPicPr>
        <p:blipFill>
          <a:blip r:embed="rId3">
            <a:alphaModFix/>
          </a:blip>
          <a:stretch>
            <a:fillRect/>
          </a:stretch>
        </p:blipFill>
        <p:spPr>
          <a:xfrm>
            <a:off x="5620450" y="776125"/>
            <a:ext cx="2834625" cy="2834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1" descr="Screen Shot 2015-11-20 at 9.47.21 AM.png"/>
          <p:cNvPicPr preferRelativeResize="0"/>
          <p:nvPr/>
        </p:nvPicPr>
        <p:blipFill rotWithShape="1">
          <a:blip r:embed="rId3">
            <a:alphaModFix/>
          </a:blip>
          <a:srcRect l="4413" r="4404"/>
          <a:stretch/>
        </p:blipFill>
        <p:spPr>
          <a:xfrm>
            <a:off x="0" y="0"/>
            <a:ext cx="9144000" cy="5143503"/>
          </a:xfrm>
          <a:prstGeom prst="rect">
            <a:avLst/>
          </a:prstGeom>
          <a:noFill/>
          <a:ln>
            <a:noFill/>
          </a:ln>
        </p:spPr>
      </p:pic>
      <p:sp>
        <p:nvSpPr>
          <p:cNvPr id="130" name="Google Shape;130;p21"/>
          <p:cNvSpPr txBox="1">
            <a:spLocks noGrp="1"/>
          </p:cNvSpPr>
          <p:nvPr>
            <p:ph type="title"/>
          </p:nvPr>
        </p:nvSpPr>
        <p:spPr>
          <a:xfrm>
            <a:off x="323274" y="511225"/>
            <a:ext cx="8039700" cy="3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800" dirty="0">
                <a:solidFill>
                  <a:srgbClr val="FB8C00"/>
                </a:solidFill>
                <a:latin typeface="Lato"/>
                <a:ea typeface="Lato"/>
                <a:cs typeface="Lato"/>
                <a:sym typeface="Lato"/>
              </a:rPr>
              <a:t>Accreditation</a:t>
            </a:r>
            <a:endParaRPr sz="2800" dirty="0">
              <a:solidFill>
                <a:srgbClr val="FB8C00"/>
              </a:solidFill>
              <a:latin typeface="Lato"/>
              <a:ea typeface="Lato"/>
              <a:cs typeface="Lato"/>
              <a:sym typeface="Lato"/>
            </a:endParaRPr>
          </a:p>
          <a:p>
            <a:pPr marL="457200" lvl="0" indent="-342900" algn="l" rtl="0">
              <a:lnSpc>
                <a:spcPct val="115000"/>
              </a:lnSpc>
              <a:spcBef>
                <a:spcPts val="1600"/>
              </a:spcBef>
              <a:spcAft>
                <a:spcPts val="0"/>
              </a:spcAft>
              <a:buClr>
                <a:srgbClr val="FFFFFF"/>
              </a:buClr>
              <a:buSzPts val="1800"/>
              <a:buFont typeface="Lato"/>
              <a:buAutoNum type="arabicPeriod"/>
            </a:pPr>
            <a:r>
              <a:rPr lang="en" sz="1800" b="0" dirty="0">
                <a:solidFill>
                  <a:srgbClr val="FFFFFF"/>
                </a:solidFill>
                <a:latin typeface="Lato"/>
                <a:ea typeface="Lato"/>
                <a:cs typeface="Lato"/>
                <a:sym typeface="Lato"/>
              </a:rPr>
              <a:t>You will be an accredited life coach from the Torah Psychology School of Coaching &amp; Counseling accredited by the ICF (International Coaching Federation).</a:t>
            </a:r>
            <a:br>
              <a:rPr lang="en" sz="1800" b="0" dirty="0">
                <a:solidFill>
                  <a:srgbClr val="FFFFFF"/>
                </a:solidFill>
                <a:latin typeface="Lato"/>
                <a:ea typeface="Lato"/>
                <a:cs typeface="Lato"/>
                <a:sym typeface="Lato"/>
              </a:rPr>
            </a:br>
            <a:endParaRPr sz="1800" b="0" dirty="0">
              <a:solidFill>
                <a:srgbClr val="FFFFFF"/>
              </a:solidFill>
              <a:latin typeface="Lato"/>
              <a:ea typeface="Lato"/>
              <a:cs typeface="Lato"/>
              <a:sym typeface="Lato"/>
            </a:endParaRPr>
          </a:p>
          <a:p>
            <a:pPr marL="457200" lvl="0" indent="-342900" algn="l" rtl="0">
              <a:lnSpc>
                <a:spcPct val="115000"/>
              </a:lnSpc>
              <a:spcBef>
                <a:spcPts val="0"/>
              </a:spcBef>
              <a:spcAft>
                <a:spcPts val="0"/>
              </a:spcAft>
              <a:buClr>
                <a:srgbClr val="FFFFFF"/>
              </a:buClr>
              <a:buSzPts val="1800"/>
              <a:buFont typeface="Lato"/>
              <a:buAutoNum type="arabicPeriod"/>
            </a:pPr>
            <a:r>
              <a:rPr lang="en" sz="1800" b="0" dirty="0">
                <a:solidFill>
                  <a:srgbClr val="FFFFFF"/>
                </a:solidFill>
                <a:latin typeface="Lato"/>
                <a:ea typeface="Lato"/>
                <a:cs typeface="Lato"/>
                <a:sym typeface="Lato"/>
              </a:rPr>
              <a:t>30 credit hours towards 60 credit diploma with the ICF ACC (Associated Certified Coach) Portfolio Path: </a:t>
            </a:r>
            <a:r>
              <a:rPr lang="en" sz="1800" b="0" u="sng" dirty="0">
                <a:solidFill>
                  <a:schemeClr val="hlink"/>
                </a:solidFill>
                <a:latin typeface="Lato"/>
                <a:ea typeface="Lato"/>
                <a:cs typeface="Lato"/>
                <a:sym typeface="Lato"/>
                <a:hlinkClick r:id="rId4"/>
              </a:rPr>
              <a:t>https://coachfederation.org/</a:t>
            </a:r>
            <a:br>
              <a:rPr lang="en" sz="1800" b="0" u="sng" dirty="0">
                <a:solidFill>
                  <a:schemeClr val="hlink"/>
                </a:solidFill>
                <a:latin typeface="Lato"/>
                <a:ea typeface="Lato"/>
                <a:cs typeface="Lato"/>
                <a:sym typeface="Lato"/>
              </a:rPr>
            </a:br>
            <a:endParaRPr sz="1800" b="0" u="sng" dirty="0">
              <a:solidFill>
                <a:schemeClr val="hlink"/>
              </a:solidFill>
              <a:latin typeface="Lato"/>
              <a:ea typeface="Lato"/>
              <a:cs typeface="Lato"/>
              <a:sym typeface="Lato"/>
            </a:endParaRPr>
          </a:p>
          <a:p>
            <a:pPr marL="457200" lvl="0" indent="-342900" algn="l" rtl="0">
              <a:lnSpc>
                <a:spcPct val="115000"/>
              </a:lnSpc>
              <a:spcBef>
                <a:spcPts val="0"/>
              </a:spcBef>
              <a:spcAft>
                <a:spcPts val="0"/>
              </a:spcAft>
              <a:buClr>
                <a:srgbClr val="FFFFFF"/>
              </a:buClr>
              <a:buSzPts val="1800"/>
              <a:buFont typeface="Lato"/>
              <a:buAutoNum type="arabicPeriod"/>
            </a:pPr>
            <a:r>
              <a:rPr lang="en" sz="1800" b="0" dirty="0">
                <a:solidFill>
                  <a:srgbClr val="FFFFFF"/>
                </a:solidFill>
                <a:latin typeface="Lato"/>
                <a:ea typeface="Lato"/>
                <a:cs typeface="Lato"/>
                <a:sym typeface="Lato"/>
              </a:rPr>
              <a:t>30 CE’s for LMHC, LMFT, LMSW issued by Nefesh International. </a:t>
            </a:r>
            <a:endParaRPr sz="1800" b="0" dirty="0">
              <a:solidFill>
                <a:srgbClr val="FFFFFF"/>
              </a:solidFill>
              <a:latin typeface="Lato"/>
              <a:ea typeface="Lato"/>
              <a:cs typeface="Lato"/>
              <a:sym typeface="Lato"/>
            </a:endParaRPr>
          </a:p>
          <a:p>
            <a:pPr marL="0" lvl="0" indent="0" algn="l" rtl="0">
              <a:lnSpc>
                <a:spcPct val="115000"/>
              </a:lnSpc>
              <a:spcBef>
                <a:spcPts val="1600"/>
              </a:spcBef>
              <a:spcAft>
                <a:spcPts val="0"/>
              </a:spcAft>
              <a:buNone/>
            </a:pPr>
            <a:r>
              <a:rPr lang="en" sz="1800" b="0" dirty="0">
                <a:solidFill>
                  <a:srgbClr val="FFFFFF"/>
                </a:solidFill>
                <a:latin typeface="Lato"/>
                <a:ea typeface="Lato"/>
                <a:cs typeface="Lato"/>
                <a:sym typeface="Lato"/>
              </a:rPr>
              <a:t>Zoom attendance reports taken. </a:t>
            </a:r>
            <a:endParaRPr sz="1800" b="0" dirty="0">
              <a:solidFill>
                <a:srgbClr val="FFFFFF"/>
              </a:solidFill>
              <a:latin typeface="Lato"/>
              <a:ea typeface="Lato"/>
              <a:cs typeface="Lato"/>
              <a:sym typeface="Lato"/>
            </a:endParaRPr>
          </a:p>
          <a:p>
            <a:pPr marL="0" lvl="0" indent="0" algn="l" rtl="0">
              <a:lnSpc>
                <a:spcPct val="115000"/>
              </a:lnSpc>
              <a:spcBef>
                <a:spcPts val="1600"/>
              </a:spcBef>
              <a:spcAft>
                <a:spcPts val="1600"/>
              </a:spcAft>
              <a:buNone/>
            </a:pPr>
            <a:endParaRPr sz="2400" b="0" i="1" dirty="0">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6"/>
          <p:cNvSpPr txBox="1">
            <a:spLocks noGrp="1"/>
          </p:cNvSpPr>
          <p:nvPr>
            <p:ph type="title"/>
          </p:nvPr>
        </p:nvSpPr>
        <p:spPr>
          <a:xfrm>
            <a:off x="206225" y="5920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Psychological Symptoms</a:t>
            </a:r>
            <a:endParaRPr dirty="0"/>
          </a:p>
        </p:txBody>
      </p:sp>
      <p:sp>
        <p:nvSpPr>
          <p:cNvPr id="507" name="Google Shape;507;p66"/>
          <p:cNvSpPr txBox="1">
            <a:spLocks noGrp="1"/>
          </p:cNvSpPr>
          <p:nvPr>
            <p:ph type="body" idx="1"/>
          </p:nvPr>
        </p:nvSpPr>
        <p:spPr>
          <a:xfrm>
            <a:off x="206225" y="1849300"/>
            <a:ext cx="4482900" cy="3221400"/>
          </a:xfrm>
          <a:prstGeom prst="rect">
            <a:avLst/>
          </a:prstGeom>
        </p:spPr>
        <p:txBody>
          <a:bodyPr spcFirstLastPara="1" wrap="square" lIns="0" tIns="0" rIns="0" bIns="0" anchor="t" anchorCtr="0">
            <a:noAutofit/>
          </a:bodyPr>
          <a:lstStyle/>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PTSD</a:t>
            </a:r>
            <a:endParaRPr sz="2200" dirty="0">
              <a:solidFill>
                <a:srgbClr val="333333"/>
              </a:solidFill>
              <a:latin typeface="Arial"/>
              <a:ea typeface="Arial"/>
              <a:cs typeface="Arial"/>
              <a:sym typeface="Arial"/>
            </a:endParaRPr>
          </a:p>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Depression</a:t>
            </a:r>
            <a:endParaRPr sz="2200" dirty="0">
              <a:solidFill>
                <a:srgbClr val="333333"/>
              </a:solidFill>
              <a:latin typeface="Arial"/>
              <a:ea typeface="Arial"/>
              <a:cs typeface="Arial"/>
              <a:sym typeface="Arial"/>
            </a:endParaRPr>
          </a:p>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Anxiety</a:t>
            </a:r>
            <a:endParaRPr sz="2200" dirty="0">
              <a:solidFill>
                <a:srgbClr val="333333"/>
              </a:solidFill>
              <a:latin typeface="Arial"/>
              <a:ea typeface="Arial"/>
              <a:cs typeface="Arial"/>
              <a:sym typeface="Arial"/>
            </a:endParaRPr>
          </a:p>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Dissociative disorders</a:t>
            </a:r>
            <a:endParaRPr sz="2200" dirty="0">
              <a:solidFill>
                <a:srgbClr val="333333"/>
              </a:solidFill>
              <a:latin typeface="Arial"/>
              <a:ea typeface="Arial"/>
              <a:cs typeface="Arial"/>
              <a:sym typeface="Arial"/>
            </a:endParaRPr>
          </a:p>
          <a:p>
            <a:pPr marL="800100" lvl="0" indent="-368300" algn="l" rtl="0">
              <a:spcBef>
                <a:spcPts val="0"/>
              </a:spcBef>
              <a:spcAft>
                <a:spcPts val="0"/>
              </a:spcAft>
              <a:buClr>
                <a:srgbClr val="333333"/>
              </a:buClr>
              <a:buSzPts val="2200"/>
              <a:buFont typeface="Arial"/>
              <a:buChar char="●"/>
            </a:pPr>
            <a:r>
              <a:rPr lang="en" sz="2200">
                <a:solidFill>
                  <a:srgbClr val="333333"/>
                </a:solidFill>
                <a:latin typeface="Arial"/>
                <a:ea typeface="Arial"/>
                <a:cs typeface="Arial"/>
                <a:sym typeface="Arial"/>
              </a:rPr>
              <a:t>Substance abuse problems</a:t>
            </a:r>
            <a:endParaRPr sz="2200" dirty="0">
              <a:solidFill>
                <a:srgbClr val="333333"/>
              </a:solidFill>
              <a:latin typeface="Arial"/>
              <a:ea typeface="Arial"/>
              <a:cs typeface="Arial"/>
              <a:sym typeface="Arial"/>
            </a:endParaRPr>
          </a:p>
          <a:p>
            <a:pPr marL="0" lvl="0" indent="0" algn="l" rtl="0">
              <a:spcBef>
                <a:spcPts val="2300"/>
              </a:spcBef>
              <a:spcAft>
                <a:spcPts val="0"/>
              </a:spcAft>
              <a:buNone/>
            </a:pPr>
            <a:endParaRPr sz="2200" b="1" dirty="0">
              <a:solidFill>
                <a:srgbClr val="333333"/>
              </a:solidFill>
              <a:latin typeface="Arial"/>
              <a:ea typeface="Arial"/>
              <a:cs typeface="Arial"/>
              <a:sym typeface="Arial"/>
            </a:endParaRPr>
          </a:p>
          <a:p>
            <a:pPr marL="0" lvl="0" indent="0" algn="l" rtl="0">
              <a:lnSpc>
                <a:spcPct val="135000"/>
              </a:lnSpc>
              <a:spcBef>
                <a:spcPts val="2300"/>
              </a:spcBef>
              <a:spcAft>
                <a:spcPts val="1200"/>
              </a:spcAft>
              <a:buNone/>
            </a:pPr>
            <a:endParaRPr sz="2200" dirty="0">
              <a:solidFill>
                <a:srgbClr val="333333"/>
              </a:solidFill>
              <a:highlight>
                <a:srgbClr val="FFFFFF"/>
              </a:highlight>
              <a:latin typeface="Arial"/>
              <a:ea typeface="Arial"/>
              <a:cs typeface="Arial"/>
              <a:sym typeface="Arial"/>
            </a:endParaRPr>
          </a:p>
        </p:txBody>
      </p:sp>
      <p:pic>
        <p:nvPicPr>
          <p:cNvPr id="509" name="Google Shape;509;p66"/>
          <p:cNvPicPr preferRelativeResize="0"/>
          <p:nvPr/>
        </p:nvPicPr>
        <p:blipFill>
          <a:blip r:embed="rId3">
            <a:alphaModFix/>
          </a:blip>
          <a:stretch>
            <a:fillRect/>
          </a:stretch>
        </p:blipFill>
        <p:spPr>
          <a:xfrm>
            <a:off x="5561775" y="592075"/>
            <a:ext cx="3363450" cy="3348500"/>
          </a:xfrm>
          <a:prstGeom prst="rect">
            <a:avLst/>
          </a:prstGeom>
          <a:noFill/>
          <a:ln>
            <a:noFill/>
          </a:ln>
        </p:spPr>
      </p:pic>
      <p:pic>
        <p:nvPicPr>
          <p:cNvPr id="510" name="Google Shape;510;p66"/>
          <p:cNvPicPr preferRelativeResize="0"/>
          <p:nvPr/>
        </p:nvPicPr>
        <p:blipFill>
          <a:blip r:embed="rId3">
            <a:alphaModFix/>
          </a:blip>
          <a:stretch>
            <a:fillRect/>
          </a:stretch>
        </p:blipFill>
        <p:spPr>
          <a:xfrm>
            <a:off x="5924725" y="923925"/>
            <a:ext cx="2143125" cy="2133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6" name="Google Shape;516;p67"/>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PTSD</a:t>
            </a:r>
            <a:endParaRPr dirty="0"/>
          </a:p>
        </p:txBody>
      </p:sp>
      <p:sp>
        <p:nvSpPr>
          <p:cNvPr id="517" name="Google Shape;517;p67"/>
          <p:cNvSpPr txBox="1">
            <a:spLocks noGrp="1"/>
          </p:cNvSpPr>
          <p:nvPr>
            <p:ph type="body" idx="1"/>
          </p:nvPr>
        </p:nvSpPr>
        <p:spPr>
          <a:xfrm>
            <a:off x="304800" y="1452250"/>
            <a:ext cx="5413500" cy="3221400"/>
          </a:xfrm>
          <a:prstGeom prst="rect">
            <a:avLst/>
          </a:prstGeom>
        </p:spPr>
        <p:txBody>
          <a:bodyPr spcFirstLastPara="1" wrap="square" lIns="0" tIns="0" rIns="0" bIns="0" anchor="t" anchorCtr="0">
            <a:noAutofit/>
          </a:bodyPr>
          <a:lstStyle/>
          <a:p>
            <a:pPr marL="457200" lvl="0" indent="-381000" algn="l" rtl="0">
              <a:lnSpc>
                <a:spcPct val="150000"/>
              </a:lnSpc>
              <a:spcBef>
                <a:spcPts val="600"/>
              </a:spcBef>
              <a:spcAft>
                <a:spcPts val="0"/>
              </a:spcAft>
              <a:buSzPts val="2400"/>
              <a:buChar char="●"/>
            </a:pPr>
            <a:r>
              <a:rPr lang="en" dirty="0"/>
              <a:t>Nightmares or flashbacks.... </a:t>
            </a:r>
            <a:endParaRPr dirty="0"/>
          </a:p>
          <a:p>
            <a:pPr marL="457200" lvl="0" indent="-381000" algn="l" rtl="0">
              <a:lnSpc>
                <a:spcPct val="150000"/>
              </a:lnSpc>
              <a:spcBef>
                <a:spcPts val="0"/>
              </a:spcBef>
              <a:spcAft>
                <a:spcPts val="0"/>
              </a:spcAft>
              <a:buSzPts val="2400"/>
              <a:buChar char="●"/>
            </a:pPr>
            <a:r>
              <a:rPr lang="en" dirty="0"/>
              <a:t>Avoidance of external reminders.... </a:t>
            </a:r>
            <a:endParaRPr dirty="0"/>
          </a:p>
          <a:p>
            <a:pPr marL="457200" lvl="0" indent="-381000" algn="l" rtl="0">
              <a:lnSpc>
                <a:spcPct val="150000"/>
              </a:lnSpc>
              <a:spcBef>
                <a:spcPts val="0"/>
              </a:spcBef>
              <a:spcAft>
                <a:spcPts val="0"/>
              </a:spcAft>
              <a:buSzPts val="2400"/>
              <a:buChar char="●"/>
            </a:pPr>
            <a:r>
              <a:rPr lang="en" dirty="0"/>
              <a:t>Altered anxiety state.</a:t>
            </a:r>
            <a:endParaRPr dirty="0"/>
          </a:p>
          <a:p>
            <a:pPr marL="457200" lvl="0" indent="-381000" algn="l" rtl="0">
              <a:lnSpc>
                <a:spcPct val="150000"/>
              </a:lnSpc>
              <a:spcBef>
                <a:spcPts val="0"/>
              </a:spcBef>
              <a:spcAft>
                <a:spcPts val="0"/>
              </a:spcAft>
              <a:buSzPts val="2400"/>
              <a:buChar char="●"/>
            </a:pPr>
            <a:r>
              <a:rPr lang="en" dirty="0"/>
              <a:t>Changes in mood or thinking.</a:t>
            </a:r>
            <a:endParaRPr dirty="0"/>
          </a:p>
          <a:p>
            <a:pPr marL="0" lvl="0" indent="0" algn="l" rtl="0">
              <a:spcBef>
                <a:spcPts val="600"/>
              </a:spcBef>
              <a:spcAft>
                <a:spcPts val="0"/>
              </a:spcAft>
              <a:buNone/>
            </a:pPr>
            <a:endParaRPr dirty="0"/>
          </a:p>
        </p:txBody>
      </p:sp>
      <p:pic>
        <p:nvPicPr>
          <p:cNvPr id="518" name="Google Shape;518;p67"/>
          <p:cNvPicPr preferRelativeResize="0"/>
          <p:nvPr/>
        </p:nvPicPr>
        <p:blipFill>
          <a:blip r:embed="rId3">
            <a:alphaModFix/>
          </a:blip>
          <a:stretch>
            <a:fillRect/>
          </a:stretch>
        </p:blipFill>
        <p:spPr>
          <a:xfrm>
            <a:off x="5907075" y="873425"/>
            <a:ext cx="2939525" cy="1956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4" name="Google Shape;524;p68"/>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9/11</a:t>
            </a:r>
            <a:endParaRPr dirty="0"/>
          </a:p>
        </p:txBody>
      </p:sp>
      <p:sp>
        <p:nvSpPr>
          <p:cNvPr id="525" name="Google Shape;525;p68"/>
          <p:cNvSpPr txBox="1">
            <a:spLocks noGrp="1"/>
          </p:cNvSpPr>
          <p:nvPr>
            <p:ph type="body" idx="1"/>
          </p:nvPr>
        </p:nvSpPr>
        <p:spPr>
          <a:xfrm>
            <a:off x="588875" y="1452250"/>
            <a:ext cx="4308000" cy="3221400"/>
          </a:xfrm>
          <a:prstGeom prst="rect">
            <a:avLst/>
          </a:prstGeom>
        </p:spPr>
        <p:txBody>
          <a:bodyPr spcFirstLastPara="1" wrap="square" lIns="0" tIns="0" rIns="0" bIns="0" anchor="t" anchorCtr="0">
            <a:noAutofit/>
          </a:bodyPr>
          <a:lstStyle/>
          <a:p>
            <a:pPr marL="457200" lvl="0" indent="-387350" algn="l" rtl="0">
              <a:lnSpc>
                <a:spcPct val="150000"/>
              </a:lnSpc>
              <a:spcBef>
                <a:spcPts val="600"/>
              </a:spcBef>
              <a:spcAft>
                <a:spcPts val="0"/>
              </a:spcAft>
              <a:buSzPts val="2500"/>
              <a:buChar char="●"/>
            </a:pPr>
            <a:r>
              <a:rPr lang="en" sz="2500"/>
              <a:t>My personal experience</a:t>
            </a:r>
            <a:endParaRPr sz="2500" dirty="0"/>
          </a:p>
          <a:p>
            <a:pPr marL="457200" lvl="0" indent="-387350" algn="l" rtl="0">
              <a:lnSpc>
                <a:spcPct val="150000"/>
              </a:lnSpc>
              <a:spcBef>
                <a:spcPts val="0"/>
              </a:spcBef>
              <a:spcAft>
                <a:spcPts val="0"/>
              </a:spcAft>
              <a:buSzPts val="2500"/>
              <a:buChar char="●"/>
            </a:pPr>
            <a:r>
              <a:rPr lang="en" sz="2500"/>
              <a:t>Traumatic effects </a:t>
            </a:r>
            <a:endParaRPr sz="2500" dirty="0"/>
          </a:p>
          <a:p>
            <a:pPr marL="457200" lvl="0" indent="-387350" algn="l" rtl="0">
              <a:lnSpc>
                <a:spcPct val="150000"/>
              </a:lnSpc>
              <a:spcBef>
                <a:spcPts val="0"/>
              </a:spcBef>
              <a:spcAft>
                <a:spcPts val="0"/>
              </a:spcAft>
              <a:buSzPts val="2500"/>
              <a:buChar char="●"/>
            </a:pPr>
            <a:r>
              <a:rPr lang="en" sz="2500"/>
              <a:t>EMDR</a:t>
            </a:r>
            <a:endParaRPr sz="2500" dirty="0"/>
          </a:p>
        </p:txBody>
      </p:sp>
      <p:pic>
        <p:nvPicPr>
          <p:cNvPr id="526" name="Google Shape;526;p68"/>
          <p:cNvPicPr preferRelativeResize="0"/>
          <p:nvPr/>
        </p:nvPicPr>
        <p:blipFill>
          <a:blip r:embed="rId3">
            <a:alphaModFix/>
          </a:blip>
          <a:stretch>
            <a:fillRect/>
          </a:stretch>
        </p:blipFill>
        <p:spPr>
          <a:xfrm>
            <a:off x="5317525" y="559325"/>
            <a:ext cx="3515900" cy="22891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69"/>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COVID Trauma</a:t>
            </a:r>
            <a:endParaRPr dirty="0"/>
          </a:p>
        </p:txBody>
      </p:sp>
      <p:sp>
        <p:nvSpPr>
          <p:cNvPr id="533" name="Google Shape;533;p69"/>
          <p:cNvSpPr txBox="1">
            <a:spLocks noGrp="1"/>
          </p:cNvSpPr>
          <p:nvPr>
            <p:ph type="body" idx="1"/>
          </p:nvPr>
        </p:nvSpPr>
        <p:spPr>
          <a:xfrm>
            <a:off x="578676" y="1439067"/>
            <a:ext cx="3479700" cy="2586300"/>
          </a:xfrm>
          <a:prstGeom prst="rect">
            <a:avLst/>
          </a:prstGeom>
        </p:spPr>
        <p:txBody>
          <a:bodyPr spcFirstLastPara="1" wrap="square" lIns="0" tIns="0" rIns="0" bIns="0" anchor="t" anchorCtr="0">
            <a:noAutofit/>
          </a:bodyPr>
          <a:lstStyle/>
          <a:p>
            <a:pPr marL="457200" lvl="0" indent="-393700" algn="l" rtl="0">
              <a:lnSpc>
                <a:spcPct val="150000"/>
              </a:lnSpc>
              <a:spcBef>
                <a:spcPts val="600"/>
              </a:spcBef>
              <a:spcAft>
                <a:spcPts val="0"/>
              </a:spcAft>
              <a:buSzPts val="2600"/>
              <a:buChar char="●"/>
            </a:pPr>
            <a:r>
              <a:rPr lang="en" sz="2600" dirty="0"/>
              <a:t>Death</a:t>
            </a:r>
            <a:endParaRPr sz="2600" dirty="0"/>
          </a:p>
          <a:p>
            <a:pPr marL="457200" lvl="0" indent="-393700" algn="l" rtl="0">
              <a:lnSpc>
                <a:spcPct val="150000"/>
              </a:lnSpc>
              <a:spcBef>
                <a:spcPts val="0"/>
              </a:spcBef>
              <a:spcAft>
                <a:spcPts val="0"/>
              </a:spcAft>
              <a:buSzPts val="2600"/>
              <a:buChar char="●"/>
            </a:pPr>
            <a:r>
              <a:rPr lang="en" sz="2600" dirty="0"/>
              <a:t>Fear of illness</a:t>
            </a:r>
            <a:endParaRPr sz="2600" dirty="0"/>
          </a:p>
          <a:p>
            <a:pPr marL="457200" lvl="0" indent="-393700" algn="l" rtl="0">
              <a:lnSpc>
                <a:spcPct val="150000"/>
              </a:lnSpc>
              <a:spcBef>
                <a:spcPts val="0"/>
              </a:spcBef>
              <a:spcAft>
                <a:spcPts val="0"/>
              </a:spcAft>
              <a:buSzPts val="2600"/>
              <a:buChar char="●"/>
            </a:pPr>
            <a:r>
              <a:rPr lang="en" sz="2600" dirty="0"/>
              <a:t>Isolation</a:t>
            </a:r>
            <a:endParaRPr sz="2600" dirty="0"/>
          </a:p>
          <a:p>
            <a:pPr marL="457200" lvl="0" indent="-393700" algn="l" rtl="0">
              <a:lnSpc>
                <a:spcPct val="150000"/>
              </a:lnSpc>
              <a:spcBef>
                <a:spcPts val="0"/>
              </a:spcBef>
              <a:spcAft>
                <a:spcPts val="0"/>
              </a:spcAft>
              <a:buSzPts val="2600"/>
              <a:buChar char="●"/>
            </a:pPr>
            <a:r>
              <a:rPr lang="en" sz="2600" dirty="0"/>
              <a:t>Lack of attachment</a:t>
            </a:r>
            <a:endParaRPr sz="2600" dirty="0"/>
          </a:p>
        </p:txBody>
      </p:sp>
      <p:pic>
        <p:nvPicPr>
          <p:cNvPr id="534" name="Google Shape;534;p69"/>
          <p:cNvPicPr preferRelativeResize="0"/>
          <p:nvPr/>
        </p:nvPicPr>
        <p:blipFill>
          <a:blip r:embed="rId3">
            <a:alphaModFix/>
          </a:blip>
          <a:stretch>
            <a:fillRect/>
          </a:stretch>
        </p:blipFill>
        <p:spPr>
          <a:xfrm>
            <a:off x="5085625" y="355075"/>
            <a:ext cx="2946900" cy="1961025"/>
          </a:xfrm>
          <a:prstGeom prst="rect">
            <a:avLst/>
          </a:prstGeom>
          <a:noFill/>
          <a:ln>
            <a:noFill/>
          </a:ln>
        </p:spPr>
      </p:pic>
      <p:pic>
        <p:nvPicPr>
          <p:cNvPr id="535" name="Google Shape;535;p69"/>
          <p:cNvPicPr preferRelativeResize="0"/>
          <p:nvPr/>
        </p:nvPicPr>
        <p:blipFill>
          <a:blip r:embed="rId4">
            <a:alphaModFix/>
          </a:blip>
          <a:stretch>
            <a:fillRect/>
          </a:stretch>
        </p:blipFill>
        <p:spPr>
          <a:xfrm>
            <a:off x="4900863" y="2577337"/>
            <a:ext cx="3316400" cy="220691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539"/>
        <p:cNvGrpSpPr/>
        <p:nvPr/>
      </p:nvGrpSpPr>
      <p:grpSpPr>
        <a:xfrm>
          <a:off x="0" y="0"/>
          <a:ext cx="0" cy="0"/>
          <a:chOff x="0" y="0"/>
          <a:chExt cx="0" cy="0"/>
        </a:xfrm>
      </p:grpSpPr>
      <p:sp>
        <p:nvSpPr>
          <p:cNvPr id="540" name="Google Shape;540;p70"/>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sp>
        <p:nvSpPr>
          <p:cNvPr id="541" name="Google Shape;541;p70"/>
          <p:cNvSpPr txBox="1"/>
          <p:nvPr/>
        </p:nvSpPr>
        <p:spPr>
          <a:xfrm>
            <a:off x="470750" y="271225"/>
            <a:ext cx="8421900" cy="10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latin typeface="DM Sans"/>
                <a:ea typeface="DM Sans"/>
                <a:cs typeface="DM Sans"/>
                <a:sym typeface="DM Sans"/>
              </a:rPr>
              <a:t>        Van der Kolk: COVID Trauma </a:t>
            </a:r>
            <a:endParaRPr sz="3500" dirty="0">
              <a:latin typeface="DM Sans"/>
              <a:ea typeface="DM Sans"/>
              <a:cs typeface="DM Sans"/>
              <a:sym typeface="DM Sans"/>
            </a:endParaRPr>
          </a:p>
        </p:txBody>
      </p:sp>
      <p:pic>
        <p:nvPicPr>
          <p:cNvPr id="542" name="Google Shape;542;p70" descr="For most patients, the COVID-19 crisis has created a “new normal.” They may be stuck at home, unable to work, or feeling isolated from dear friends and family. &#10;&#10;This all can leave people feeling helpless. &#10;&#10;So what can we do to help patients regain a sense of agency during the pandemic? Bessel van der Kolk, MD has several ideas. &#10;&#10;According to Bessel, there are insights we can draw from trauma therapy that could help patients when they’re feeling helpless or reeling from the unpredictability of life during a pandemic. &#10;&#10;Now think of the patients you’ll be seeing this week. Is there a strategy from the video that one of them might find particularly helpful? &#10;&#10;We understand that not everyone will agree with Bessel’s politics, and we appreciate that we have a community of practitioners from both sides of the aisle. But for the comments we’d like to focus on what we all have in common: our work with patients." title="When the COVID-19 Pandemic Leaves Us Feeling Helpless">
            <a:hlinkClick r:id="rId3"/>
          </p:cNvPr>
          <p:cNvPicPr preferRelativeResize="0"/>
          <p:nvPr/>
        </p:nvPicPr>
        <p:blipFill>
          <a:blip r:embed="rId4">
            <a:alphaModFix/>
          </a:blip>
          <a:stretch>
            <a:fillRect/>
          </a:stretch>
        </p:blipFill>
        <p:spPr>
          <a:xfrm>
            <a:off x="1953463" y="985850"/>
            <a:ext cx="4955275" cy="37164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1"/>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ACE Predictors </a:t>
            </a:r>
            <a:endParaRPr dirty="0"/>
          </a:p>
        </p:txBody>
      </p:sp>
      <p:sp>
        <p:nvSpPr>
          <p:cNvPr id="548" name="Google Shape;548;p71"/>
          <p:cNvSpPr txBox="1">
            <a:spLocks noGrp="1"/>
          </p:cNvSpPr>
          <p:nvPr>
            <p:ph type="body" idx="1"/>
          </p:nvPr>
        </p:nvSpPr>
        <p:spPr>
          <a:xfrm>
            <a:off x="569050" y="1215775"/>
            <a:ext cx="4482900" cy="3221400"/>
          </a:xfrm>
          <a:prstGeom prst="rect">
            <a:avLst/>
          </a:prstGeom>
        </p:spPr>
        <p:txBody>
          <a:bodyPr spcFirstLastPara="1" wrap="square" lIns="0" tIns="0" rIns="0" bIns="0" anchor="t" anchorCtr="0">
            <a:noAutofit/>
          </a:bodyPr>
          <a:lstStyle/>
          <a:p>
            <a:pPr marL="457200" lvl="0" indent="-368300" algn="l" rtl="0">
              <a:lnSpc>
                <a:spcPct val="100000"/>
              </a:lnSpc>
              <a:spcBef>
                <a:spcPts val="0"/>
              </a:spcBef>
              <a:spcAft>
                <a:spcPts val="0"/>
              </a:spcAft>
              <a:buClr>
                <a:srgbClr val="000000"/>
              </a:buClr>
              <a:buSzPts val="2200"/>
              <a:buFont typeface="Arial"/>
              <a:buChar char="●"/>
            </a:pPr>
            <a:r>
              <a:rPr lang="en" sz="2200">
                <a:solidFill>
                  <a:srgbClr val="000000"/>
                </a:solidFill>
                <a:highlight>
                  <a:srgbClr val="FFFFFF"/>
                </a:highlight>
                <a:latin typeface="Arial"/>
                <a:ea typeface="Arial"/>
                <a:cs typeface="Arial"/>
                <a:sym typeface="Arial"/>
              </a:rPr>
              <a:t>Adverse childhood experiences, or ACEs, are potentially traumatic events that occur in childhood (0-17 years).</a:t>
            </a:r>
            <a:br>
              <a:rPr lang="en" sz="2200">
                <a:solidFill>
                  <a:srgbClr val="000000"/>
                </a:solidFill>
                <a:highlight>
                  <a:srgbClr val="FFFFFF"/>
                </a:highlight>
                <a:latin typeface="Arial"/>
                <a:ea typeface="Arial"/>
                <a:cs typeface="Arial"/>
                <a:sym typeface="Arial"/>
              </a:rPr>
            </a:br>
            <a:endParaRPr sz="2200" dirty="0">
              <a:solidFill>
                <a:srgbClr val="000000"/>
              </a:solidFill>
              <a:highlight>
                <a:srgbClr val="FFFFFF"/>
              </a:highlight>
              <a:latin typeface="Arial"/>
              <a:ea typeface="Arial"/>
              <a:cs typeface="Arial"/>
              <a:sym typeface="Arial"/>
            </a:endParaRPr>
          </a:p>
          <a:p>
            <a:pPr marL="457200" lvl="0" indent="-368300" algn="l" rtl="0">
              <a:lnSpc>
                <a:spcPct val="100000"/>
              </a:lnSpc>
              <a:spcBef>
                <a:spcPts val="0"/>
              </a:spcBef>
              <a:spcAft>
                <a:spcPts val="0"/>
              </a:spcAft>
              <a:buClr>
                <a:srgbClr val="000000"/>
              </a:buClr>
              <a:buSzPts val="2200"/>
              <a:buFont typeface="Arial"/>
              <a:buChar char="●"/>
            </a:pPr>
            <a:r>
              <a:rPr lang="en" sz="2200">
                <a:solidFill>
                  <a:srgbClr val="000000"/>
                </a:solidFill>
                <a:highlight>
                  <a:srgbClr val="FFFFFF"/>
                </a:highlight>
                <a:latin typeface="Arial"/>
                <a:ea typeface="Arial"/>
                <a:cs typeface="Arial"/>
                <a:sym typeface="Arial"/>
              </a:rPr>
              <a:t>Linked to chronic health problems, pain, mental illness, and substance misuse in adulthood. </a:t>
            </a:r>
            <a:endParaRPr dirty="0"/>
          </a:p>
          <a:p>
            <a:pPr marL="457200" lvl="0" indent="-298450" algn="l" rtl="0">
              <a:lnSpc>
                <a:spcPct val="135000"/>
              </a:lnSpc>
              <a:spcBef>
                <a:spcPts val="0"/>
              </a:spcBef>
              <a:spcAft>
                <a:spcPts val="0"/>
              </a:spcAft>
              <a:buSzPts val="1100"/>
              <a:buFont typeface="Arial"/>
              <a:buChar char="●"/>
            </a:pPr>
            <a:endParaRPr sz="2000" dirty="0">
              <a:solidFill>
                <a:srgbClr val="000000"/>
              </a:solidFill>
              <a:highlight>
                <a:srgbClr val="FFFFFF"/>
              </a:highlight>
              <a:latin typeface="Arial"/>
              <a:ea typeface="Arial"/>
              <a:cs typeface="Arial"/>
              <a:sym typeface="Arial"/>
            </a:endParaRPr>
          </a:p>
        </p:txBody>
      </p:sp>
      <p:pic>
        <p:nvPicPr>
          <p:cNvPr id="550" name="Google Shape;550;p71"/>
          <p:cNvPicPr preferRelativeResize="0"/>
          <p:nvPr/>
        </p:nvPicPr>
        <p:blipFill>
          <a:blip r:embed="rId3">
            <a:alphaModFix/>
          </a:blip>
          <a:stretch>
            <a:fillRect/>
          </a:stretch>
        </p:blipFill>
        <p:spPr>
          <a:xfrm>
            <a:off x="5634425" y="925181"/>
            <a:ext cx="2619375" cy="2621250"/>
          </a:xfrm>
          <a:prstGeom prst="rect">
            <a:avLst/>
          </a:prstGeom>
          <a:noFill/>
          <a:ln>
            <a:noFill/>
          </a:ln>
          <a:effectLst>
            <a:outerShdw blurRad="342900" dist="9525" dir="5400000" algn="bl" rotWithShape="0">
              <a:schemeClr val="dk1">
                <a:alpha val="50000"/>
              </a:scheme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2"/>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ACE Types</a:t>
            </a:r>
            <a:endParaRPr dirty="0"/>
          </a:p>
        </p:txBody>
      </p:sp>
      <p:sp>
        <p:nvSpPr>
          <p:cNvPr id="556" name="Google Shape;556;p72"/>
          <p:cNvSpPr txBox="1">
            <a:spLocks noGrp="1"/>
          </p:cNvSpPr>
          <p:nvPr>
            <p:ph type="body" idx="1"/>
          </p:nvPr>
        </p:nvSpPr>
        <p:spPr>
          <a:xfrm>
            <a:off x="569050" y="1215775"/>
            <a:ext cx="4482900" cy="3221400"/>
          </a:xfrm>
          <a:prstGeom prst="rect">
            <a:avLst/>
          </a:prstGeom>
        </p:spPr>
        <p:txBody>
          <a:bodyPr spcFirstLastPara="1" wrap="square" lIns="0" tIns="0" rIns="0" bIns="0" anchor="t" anchorCtr="0">
            <a:noAutofit/>
          </a:bodyPr>
          <a:lstStyle/>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Experiencing violence, abuse, or neglect (or hearing about it i.e. the Holocaust)</a:t>
            </a:r>
            <a:endParaRPr sz="2200" dirty="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Witnessing violence in the home or community</a:t>
            </a:r>
            <a:endParaRPr sz="2200" dirty="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Mental health problems</a:t>
            </a:r>
            <a:endParaRPr sz="2200" dirty="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Instability due to parental separation </a:t>
            </a:r>
            <a:endParaRPr sz="2200" dirty="0">
              <a:solidFill>
                <a:srgbClr val="000000"/>
              </a:solidFill>
              <a:highlight>
                <a:srgbClr val="FFFFFF"/>
              </a:highlight>
              <a:latin typeface="Arial"/>
              <a:ea typeface="Arial"/>
              <a:cs typeface="Arial"/>
              <a:sym typeface="Arial"/>
            </a:endParaRPr>
          </a:p>
          <a:p>
            <a:pPr marL="0" lvl="0" indent="0" algn="l" rtl="0">
              <a:lnSpc>
                <a:spcPct val="135000"/>
              </a:lnSpc>
              <a:spcBef>
                <a:spcPts val="1200"/>
              </a:spcBef>
              <a:spcAft>
                <a:spcPts val="1200"/>
              </a:spcAft>
              <a:buNone/>
            </a:pPr>
            <a:endParaRPr sz="2000" dirty="0">
              <a:solidFill>
                <a:srgbClr val="000000"/>
              </a:solidFill>
              <a:highlight>
                <a:srgbClr val="FFFFFF"/>
              </a:highlight>
              <a:latin typeface="Arial"/>
              <a:ea typeface="Arial"/>
              <a:cs typeface="Arial"/>
              <a:sym typeface="Arial"/>
            </a:endParaRPr>
          </a:p>
        </p:txBody>
      </p:sp>
      <p:pic>
        <p:nvPicPr>
          <p:cNvPr id="558" name="Google Shape;558;p72"/>
          <p:cNvPicPr preferRelativeResize="0"/>
          <p:nvPr/>
        </p:nvPicPr>
        <p:blipFill>
          <a:blip r:embed="rId3">
            <a:alphaModFix/>
          </a:blip>
          <a:stretch>
            <a:fillRect/>
          </a:stretch>
        </p:blipFill>
        <p:spPr>
          <a:xfrm>
            <a:off x="5462725" y="1033400"/>
            <a:ext cx="3404725" cy="2540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3"/>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ACE Stats </a:t>
            </a:r>
            <a:endParaRPr dirty="0"/>
          </a:p>
        </p:txBody>
      </p:sp>
      <p:sp>
        <p:nvSpPr>
          <p:cNvPr id="564" name="Google Shape;564;p73"/>
          <p:cNvSpPr txBox="1">
            <a:spLocks noGrp="1"/>
          </p:cNvSpPr>
          <p:nvPr>
            <p:ph type="body" idx="1"/>
          </p:nvPr>
        </p:nvSpPr>
        <p:spPr>
          <a:xfrm>
            <a:off x="569050" y="1139575"/>
            <a:ext cx="4482900" cy="3221400"/>
          </a:xfrm>
          <a:prstGeom prst="rect">
            <a:avLst/>
          </a:prstGeom>
        </p:spPr>
        <p:txBody>
          <a:bodyPr spcFirstLastPara="1" wrap="square" lIns="0" tIns="0" rIns="0" bIns="0" anchor="t" anchorCtr="0">
            <a:noAutofit/>
          </a:bodyPr>
          <a:lstStyle/>
          <a:p>
            <a:pPr marL="457200" lvl="0" indent="-368300" algn="l" rtl="0">
              <a:lnSpc>
                <a:spcPct val="115000"/>
              </a:lnSpc>
              <a:spcBef>
                <a:spcPts val="0"/>
              </a:spcBef>
              <a:spcAft>
                <a:spcPts val="0"/>
              </a:spcAft>
              <a:buClr>
                <a:srgbClr val="000000"/>
              </a:buClr>
              <a:buSzPts val="2200"/>
              <a:buFont typeface="Arial"/>
              <a:buChar char="●"/>
            </a:pPr>
            <a:r>
              <a:rPr lang="en" sz="2200">
                <a:solidFill>
                  <a:srgbClr val="000000"/>
                </a:solidFill>
                <a:highlight>
                  <a:srgbClr val="FFFFFF"/>
                </a:highlight>
                <a:latin typeface="Arial"/>
                <a:ea typeface="Arial"/>
                <a:cs typeface="Arial"/>
                <a:sym typeface="Arial"/>
              </a:rPr>
              <a:t>ACEs are common. About 61% of adults surveyed across 25 states reported that they had experienced at least one type of ACE.</a:t>
            </a:r>
            <a:br>
              <a:rPr lang="en" sz="2200">
                <a:solidFill>
                  <a:srgbClr val="000000"/>
                </a:solidFill>
                <a:highlight>
                  <a:srgbClr val="FFFFFF"/>
                </a:highlight>
                <a:latin typeface="Arial"/>
                <a:ea typeface="Arial"/>
                <a:cs typeface="Arial"/>
                <a:sym typeface="Arial"/>
              </a:rPr>
            </a:br>
            <a:endParaRPr sz="2200" dirty="0">
              <a:solidFill>
                <a:srgbClr val="000000"/>
              </a:solidFill>
              <a:highlight>
                <a:srgbClr val="FFFFFF"/>
              </a:highlight>
              <a:latin typeface="Arial"/>
              <a:ea typeface="Arial"/>
              <a:cs typeface="Arial"/>
              <a:sym typeface="Arial"/>
            </a:endParaRPr>
          </a:p>
          <a:p>
            <a:pPr marL="457200" lvl="0" indent="-368300" algn="l" rtl="0">
              <a:lnSpc>
                <a:spcPct val="115000"/>
              </a:lnSpc>
              <a:spcBef>
                <a:spcPts val="0"/>
              </a:spcBef>
              <a:spcAft>
                <a:spcPts val="0"/>
              </a:spcAft>
              <a:buClr>
                <a:srgbClr val="000000"/>
              </a:buClr>
              <a:buSzPts val="2200"/>
              <a:buFont typeface="Arial"/>
              <a:buChar char="●"/>
            </a:pPr>
            <a:r>
              <a:rPr lang="en" sz="2200">
                <a:solidFill>
                  <a:srgbClr val="000000"/>
                </a:solidFill>
                <a:highlight>
                  <a:srgbClr val="FFFFFF"/>
                </a:highlight>
                <a:latin typeface="Arial"/>
                <a:ea typeface="Arial"/>
                <a:cs typeface="Arial"/>
                <a:sym typeface="Arial"/>
              </a:rPr>
              <a:t>Nearly 1 in 6 reported they had experienced four or more types of ACEs.</a:t>
            </a:r>
            <a:endParaRPr sz="2200" dirty="0">
              <a:solidFill>
                <a:srgbClr val="000000"/>
              </a:solidFill>
              <a:highlight>
                <a:srgbClr val="FFFFFF"/>
              </a:highlight>
              <a:latin typeface="Arial"/>
              <a:ea typeface="Arial"/>
              <a:cs typeface="Arial"/>
              <a:sym typeface="Arial"/>
            </a:endParaRPr>
          </a:p>
        </p:txBody>
      </p:sp>
      <p:pic>
        <p:nvPicPr>
          <p:cNvPr id="566" name="Google Shape;566;p73"/>
          <p:cNvPicPr preferRelativeResize="0"/>
          <p:nvPr/>
        </p:nvPicPr>
        <p:blipFill>
          <a:blip r:embed="rId3">
            <a:alphaModFix/>
          </a:blip>
          <a:stretch>
            <a:fillRect/>
          </a:stretch>
        </p:blipFill>
        <p:spPr>
          <a:xfrm>
            <a:off x="5051950" y="837025"/>
            <a:ext cx="3819500" cy="21191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4"/>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pic>
        <p:nvPicPr>
          <p:cNvPr id="572" name="Google Shape;572;p74" descr="Andrea Gonzalez, McMaster University" title="Adverse Childhood Experiences (ACEs): Impact on brain, body and behaviour">
            <a:hlinkClick r:id="rId3"/>
          </p:cNvPr>
          <p:cNvPicPr preferRelativeResize="0"/>
          <p:nvPr/>
        </p:nvPicPr>
        <p:blipFill>
          <a:blip r:embed="rId4">
            <a:alphaModFix/>
          </a:blip>
          <a:stretch>
            <a:fillRect/>
          </a:stretch>
        </p:blipFill>
        <p:spPr>
          <a:xfrm>
            <a:off x="1865675" y="400763"/>
            <a:ext cx="5307100" cy="3980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5"/>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CDC-Kaiser ACE Study </a:t>
            </a:r>
            <a:endParaRPr dirty="0"/>
          </a:p>
        </p:txBody>
      </p:sp>
      <p:sp>
        <p:nvSpPr>
          <p:cNvPr id="578" name="Google Shape;578;p75"/>
          <p:cNvSpPr txBox="1">
            <a:spLocks noGrp="1"/>
          </p:cNvSpPr>
          <p:nvPr>
            <p:ph type="body" idx="1"/>
          </p:nvPr>
        </p:nvSpPr>
        <p:spPr>
          <a:xfrm>
            <a:off x="569050" y="1215775"/>
            <a:ext cx="4482900" cy="322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200">
                <a:solidFill>
                  <a:srgbClr val="000000"/>
                </a:solidFill>
                <a:highlight>
                  <a:srgbClr val="FFFFFF"/>
                </a:highlight>
                <a:latin typeface="Arial"/>
                <a:ea typeface="Arial"/>
                <a:cs typeface="Arial"/>
                <a:sym typeface="Arial"/>
              </a:rPr>
              <a:t>The CDC-Kaiser Permanente Adverse Childhood Experiences (ACE) Study is one of the largest investigations of childhood abuse and neglect and household challenges and later-life health and well-being.</a:t>
            </a:r>
            <a:endParaRPr sz="2200" dirty="0">
              <a:solidFill>
                <a:srgbClr val="000000"/>
              </a:solidFill>
              <a:highlight>
                <a:srgbClr val="FFFFFF"/>
              </a:highlight>
              <a:latin typeface="Arial"/>
              <a:ea typeface="Arial"/>
              <a:cs typeface="Arial"/>
              <a:sym typeface="Arial"/>
            </a:endParaRPr>
          </a:p>
          <a:p>
            <a:pPr marL="0" lvl="0" indent="0" algn="l" rtl="0">
              <a:spcBef>
                <a:spcPts val="1200"/>
              </a:spcBef>
              <a:spcAft>
                <a:spcPts val="0"/>
              </a:spcAft>
              <a:buNone/>
            </a:pPr>
            <a:r>
              <a:rPr lang="en" sz="1700">
                <a:solidFill>
                  <a:srgbClr val="000000"/>
                </a:solidFill>
                <a:highlight>
                  <a:srgbClr val="FFFFFF"/>
                </a:highlight>
                <a:latin typeface="Arial"/>
                <a:ea typeface="Arial"/>
                <a:cs typeface="Arial"/>
                <a:sym typeface="Arial"/>
              </a:rPr>
              <a:t>See: www.torahpsychology.org/mindbodyresources</a:t>
            </a:r>
            <a:endParaRPr sz="1700" dirty="0">
              <a:solidFill>
                <a:srgbClr val="000000"/>
              </a:solidFill>
              <a:highlight>
                <a:srgbClr val="FFFFFF"/>
              </a:highlight>
              <a:latin typeface="Arial"/>
              <a:ea typeface="Arial"/>
              <a:cs typeface="Arial"/>
              <a:sym typeface="Arial"/>
            </a:endParaRPr>
          </a:p>
          <a:p>
            <a:pPr marL="0" lvl="0" indent="0" algn="l" rtl="0">
              <a:lnSpc>
                <a:spcPct val="135000"/>
              </a:lnSpc>
              <a:spcBef>
                <a:spcPts val="1200"/>
              </a:spcBef>
              <a:spcAft>
                <a:spcPts val="1200"/>
              </a:spcAft>
              <a:buNone/>
            </a:pPr>
            <a:endParaRPr sz="2200" dirty="0">
              <a:solidFill>
                <a:srgbClr val="000000"/>
              </a:solidFill>
              <a:highlight>
                <a:srgbClr val="FFFFFF"/>
              </a:highlight>
              <a:latin typeface="Arial"/>
              <a:ea typeface="Arial"/>
              <a:cs typeface="Arial"/>
              <a:sym typeface="Arial"/>
            </a:endParaRPr>
          </a:p>
        </p:txBody>
      </p:sp>
      <p:pic>
        <p:nvPicPr>
          <p:cNvPr id="580" name="Google Shape;580;p75"/>
          <p:cNvPicPr preferRelativeResize="0"/>
          <p:nvPr/>
        </p:nvPicPr>
        <p:blipFill>
          <a:blip r:embed="rId3">
            <a:alphaModFix/>
          </a:blip>
          <a:stretch>
            <a:fillRect/>
          </a:stretch>
        </p:blipFill>
        <p:spPr>
          <a:xfrm>
            <a:off x="5665325" y="655075"/>
            <a:ext cx="2889950" cy="2889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2" descr="Screen Shot 2015-11-20 at 9.47.21 AM.png"/>
          <p:cNvPicPr preferRelativeResize="0"/>
          <p:nvPr/>
        </p:nvPicPr>
        <p:blipFill rotWithShape="1">
          <a:blip r:embed="rId3">
            <a:alphaModFix/>
          </a:blip>
          <a:srcRect l="4413" r="4404"/>
          <a:stretch/>
        </p:blipFill>
        <p:spPr>
          <a:xfrm>
            <a:off x="0" y="0"/>
            <a:ext cx="9144000" cy="5143503"/>
          </a:xfrm>
          <a:prstGeom prst="rect">
            <a:avLst/>
          </a:prstGeom>
          <a:noFill/>
          <a:ln>
            <a:noFill/>
          </a:ln>
        </p:spPr>
      </p:pic>
      <p:sp>
        <p:nvSpPr>
          <p:cNvPr id="136" name="Google Shape;136;p22"/>
          <p:cNvSpPr txBox="1">
            <a:spLocks noGrp="1"/>
          </p:cNvSpPr>
          <p:nvPr>
            <p:ph type="title"/>
          </p:nvPr>
        </p:nvSpPr>
        <p:spPr>
          <a:xfrm>
            <a:off x="323274" y="511225"/>
            <a:ext cx="8039700" cy="3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800">
                <a:solidFill>
                  <a:srgbClr val="FB8C00"/>
                </a:solidFill>
                <a:latin typeface="Lato"/>
                <a:ea typeface="Lato"/>
                <a:cs typeface="Lato"/>
                <a:sym typeface="Lato"/>
              </a:rPr>
              <a:t>Video recordings</a:t>
            </a:r>
            <a:endParaRPr sz="2800" dirty="0">
              <a:solidFill>
                <a:srgbClr val="FB8C00"/>
              </a:solidFill>
              <a:latin typeface="Lato"/>
              <a:ea typeface="Lato"/>
              <a:cs typeface="Lato"/>
              <a:sym typeface="Lato"/>
            </a:endParaRPr>
          </a:p>
          <a:p>
            <a:pPr marL="0" lvl="0" indent="0" algn="l" rtl="0">
              <a:lnSpc>
                <a:spcPct val="115000"/>
              </a:lnSpc>
              <a:spcBef>
                <a:spcPts val="1600"/>
              </a:spcBef>
              <a:spcAft>
                <a:spcPts val="0"/>
              </a:spcAft>
              <a:buNone/>
            </a:pPr>
            <a:r>
              <a:rPr lang="en" sz="2200" b="0">
                <a:solidFill>
                  <a:srgbClr val="FFFFFF"/>
                </a:solidFill>
                <a:latin typeface="Lato"/>
                <a:ea typeface="Lato"/>
                <a:cs typeface="Lato"/>
                <a:sym typeface="Lato"/>
              </a:rPr>
              <a:t>I try to send the video recording of the class each week within 24 hours.</a:t>
            </a:r>
            <a:endParaRPr sz="2200" b="0" dirty="0">
              <a:solidFill>
                <a:srgbClr val="FFFFFF"/>
              </a:solidFill>
              <a:latin typeface="Lato"/>
              <a:ea typeface="Lato"/>
              <a:cs typeface="Lato"/>
              <a:sym typeface="Lato"/>
            </a:endParaRPr>
          </a:p>
          <a:p>
            <a:pPr marL="0" lvl="0" indent="0" algn="l" rtl="0">
              <a:lnSpc>
                <a:spcPct val="115000"/>
              </a:lnSpc>
              <a:spcBef>
                <a:spcPts val="1600"/>
              </a:spcBef>
              <a:spcAft>
                <a:spcPts val="0"/>
              </a:spcAft>
              <a:buNone/>
            </a:pPr>
            <a:r>
              <a:rPr lang="en" sz="2200" b="0">
                <a:solidFill>
                  <a:srgbClr val="FFFFFF"/>
                </a:solidFill>
                <a:latin typeface="Lato"/>
                <a:ea typeface="Lato"/>
                <a:cs typeface="Lato"/>
                <a:sym typeface="Lato"/>
              </a:rPr>
              <a:t>However, you must download it asap each week since it is not up for more than a few days.</a:t>
            </a:r>
            <a:r>
              <a:rPr lang="en" sz="1800" b="0">
                <a:solidFill>
                  <a:srgbClr val="FFFFFF"/>
                </a:solidFill>
                <a:latin typeface="Lato"/>
                <a:ea typeface="Lato"/>
                <a:cs typeface="Lato"/>
                <a:sym typeface="Lato"/>
              </a:rPr>
              <a:t> </a:t>
            </a:r>
            <a:endParaRPr sz="1800" b="0" dirty="0">
              <a:solidFill>
                <a:srgbClr val="FFFFFF"/>
              </a:solidFill>
              <a:latin typeface="Lato"/>
              <a:ea typeface="Lato"/>
              <a:cs typeface="Lato"/>
              <a:sym typeface="Lato"/>
            </a:endParaRPr>
          </a:p>
          <a:p>
            <a:pPr marL="0" lvl="0" indent="0" algn="l" rtl="0">
              <a:lnSpc>
                <a:spcPct val="115000"/>
              </a:lnSpc>
              <a:spcBef>
                <a:spcPts val="1600"/>
              </a:spcBef>
              <a:spcAft>
                <a:spcPts val="1600"/>
              </a:spcAft>
              <a:buNone/>
            </a:pPr>
            <a:endParaRPr sz="2400" b="0" i="1" dirty="0">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6"/>
          <p:cNvSpPr txBox="1"/>
          <p:nvPr/>
        </p:nvSpPr>
        <p:spPr>
          <a:xfrm>
            <a:off x="1775250" y="985850"/>
            <a:ext cx="6320100" cy="12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dirty="0">
              <a:latin typeface="DM Sans"/>
              <a:ea typeface="DM Sans"/>
              <a:cs typeface="DM Sans"/>
              <a:sym typeface="DM Sans"/>
            </a:endParaRPr>
          </a:p>
        </p:txBody>
      </p:sp>
      <p:pic>
        <p:nvPicPr>
          <p:cNvPr id="586" name="Google Shape;586;p76"/>
          <p:cNvPicPr preferRelativeResize="0"/>
          <p:nvPr/>
        </p:nvPicPr>
        <p:blipFill>
          <a:blip r:embed="rId3">
            <a:alphaModFix/>
          </a:blip>
          <a:stretch>
            <a:fillRect/>
          </a:stretch>
        </p:blipFill>
        <p:spPr>
          <a:xfrm>
            <a:off x="1303475" y="240498"/>
            <a:ext cx="6320101" cy="475782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2" name="Google Shape;592;p77"/>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Somatic symptoms</a:t>
            </a:r>
            <a:endParaRPr dirty="0"/>
          </a:p>
        </p:txBody>
      </p:sp>
      <p:sp>
        <p:nvSpPr>
          <p:cNvPr id="593" name="Google Shape;593;p77"/>
          <p:cNvSpPr txBox="1">
            <a:spLocks noGrp="1"/>
          </p:cNvSpPr>
          <p:nvPr>
            <p:ph type="body" idx="1"/>
          </p:nvPr>
        </p:nvSpPr>
        <p:spPr>
          <a:xfrm>
            <a:off x="505150" y="1379575"/>
            <a:ext cx="4796100" cy="3221400"/>
          </a:xfrm>
          <a:prstGeom prst="rect">
            <a:avLst/>
          </a:prstGeom>
        </p:spPr>
        <p:txBody>
          <a:bodyPr spcFirstLastPara="1" wrap="square" lIns="0" tIns="0" rIns="0" bIns="0" anchor="t" anchorCtr="0">
            <a:noAutofit/>
          </a:bodyPr>
          <a:lstStyle/>
          <a:p>
            <a:pPr marL="457200" lvl="0" indent="-368300" algn="l" rtl="0">
              <a:lnSpc>
                <a:spcPct val="100000"/>
              </a:lnSpc>
              <a:spcBef>
                <a:spcPts val="600"/>
              </a:spcBef>
              <a:spcAft>
                <a:spcPts val="0"/>
              </a:spcAft>
              <a:buSzPts val="2200"/>
              <a:buChar char="●"/>
            </a:pPr>
            <a:r>
              <a:rPr lang="en" sz="2200"/>
              <a:t>We cannot understand why people suffer with unexplainable somatic symptoms for many years where physicians to not help.</a:t>
            </a:r>
            <a:br>
              <a:rPr lang="en" sz="2200"/>
            </a:br>
            <a:endParaRPr sz="2200" dirty="0"/>
          </a:p>
          <a:p>
            <a:pPr marL="457200" lvl="0" indent="-368300" algn="l" rtl="0">
              <a:lnSpc>
                <a:spcPct val="100000"/>
              </a:lnSpc>
              <a:spcBef>
                <a:spcPts val="0"/>
              </a:spcBef>
              <a:spcAft>
                <a:spcPts val="0"/>
              </a:spcAft>
              <a:buSzPts val="2200"/>
              <a:buChar char="●"/>
            </a:pPr>
            <a:r>
              <a:rPr lang="en" sz="2200"/>
              <a:t>Pain is embodied in the nervous system unless we address its cause.</a:t>
            </a:r>
            <a:endParaRPr sz="22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grpSp>
        <p:nvGrpSpPr>
          <p:cNvPr id="598" name="Google Shape;598;p78"/>
          <p:cNvGrpSpPr/>
          <p:nvPr/>
        </p:nvGrpSpPr>
        <p:grpSpPr>
          <a:xfrm>
            <a:off x="5619074" y="417731"/>
            <a:ext cx="2120985" cy="4361089"/>
            <a:chOff x="5160100" y="1609475"/>
            <a:chExt cx="975300" cy="2005375"/>
          </a:xfrm>
        </p:grpSpPr>
        <p:sp>
          <p:nvSpPr>
            <p:cNvPr id="599" name="Google Shape;599;p78"/>
            <p:cNvSpPr/>
            <p:nvPr/>
          </p:nvSpPr>
          <p:spPr>
            <a:xfrm>
              <a:off x="5160100" y="1609475"/>
              <a:ext cx="975300" cy="2005375"/>
            </a:xfrm>
            <a:custGeom>
              <a:avLst/>
              <a:gdLst/>
              <a:ahLst/>
              <a:cxnLst/>
              <a:rect l="l" t="t" r="r" b="b"/>
              <a:pathLst>
                <a:path w="39012" h="80215" extrusionOk="0">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600;p78"/>
            <p:cNvSpPr/>
            <p:nvPr/>
          </p:nvSpPr>
          <p:spPr>
            <a:xfrm>
              <a:off x="5160100" y="1609475"/>
              <a:ext cx="975300" cy="2005375"/>
            </a:xfrm>
            <a:custGeom>
              <a:avLst/>
              <a:gdLst/>
              <a:ahLst/>
              <a:cxnLst/>
              <a:rect l="l" t="t" r="r" b="b"/>
              <a:pathLst>
                <a:path w="39012" h="80215" extrusionOk="0">
                  <a:moveTo>
                    <a:pt x="20115" y="366"/>
                  </a:moveTo>
                  <a:lnTo>
                    <a:pt x="20725" y="488"/>
                  </a:lnTo>
                  <a:lnTo>
                    <a:pt x="21274" y="731"/>
                  </a:lnTo>
                  <a:lnTo>
                    <a:pt x="21822" y="1036"/>
                  </a:lnTo>
                  <a:lnTo>
                    <a:pt x="22127" y="1219"/>
                  </a:lnTo>
                  <a:lnTo>
                    <a:pt x="22371" y="1524"/>
                  </a:lnTo>
                  <a:lnTo>
                    <a:pt x="22554" y="1768"/>
                  </a:lnTo>
                  <a:lnTo>
                    <a:pt x="22736" y="2072"/>
                  </a:lnTo>
                  <a:lnTo>
                    <a:pt x="23041" y="2743"/>
                  </a:lnTo>
                  <a:lnTo>
                    <a:pt x="23163" y="3413"/>
                  </a:lnTo>
                  <a:lnTo>
                    <a:pt x="23285" y="4206"/>
                  </a:lnTo>
                  <a:lnTo>
                    <a:pt x="23346" y="4998"/>
                  </a:lnTo>
                  <a:lnTo>
                    <a:pt x="23285" y="5791"/>
                  </a:lnTo>
                  <a:lnTo>
                    <a:pt x="23163" y="6583"/>
                  </a:lnTo>
                  <a:lnTo>
                    <a:pt x="22858" y="7924"/>
                  </a:lnTo>
                  <a:lnTo>
                    <a:pt x="22615" y="8533"/>
                  </a:lnTo>
                  <a:lnTo>
                    <a:pt x="22371" y="9204"/>
                  </a:lnTo>
                  <a:lnTo>
                    <a:pt x="22310" y="9326"/>
                  </a:lnTo>
                  <a:lnTo>
                    <a:pt x="22188" y="9509"/>
                  </a:lnTo>
                  <a:lnTo>
                    <a:pt x="21883" y="9752"/>
                  </a:lnTo>
                  <a:lnTo>
                    <a:pt x="21152" y="10179"/>
                  </a:lnTo>
                  <a:lnTo>
                    <a:pt x="20420" y="10606"/>
                  </a:lnTo>
                  <a:lnTo>
                    <a:pt x="19994" y="10789"/>
                  </a:lnTo>
                  <a:lnTo>
                    <a:pt x="19567" y="10850"/>
                  </a:lnTo>
                  <a:lnTo>
                    <a:pt x="19201" y="10850"/>
                  </a:lnTo>
                  <a:lnTo>
                    <a:pt x="18774" y="10667"/>
                  </a:lnTo>
                  <a:lnTo>
                    <a:pt x="17982" y="10240"/>
                  </a:lnTo>
                  <a:lnTo>
                    <a:pt x="17251" y="9813"/>
                  </a:lnTo>
                  <a:lnTo>
                    <a:pt x="16946" y="9570"/>
                  </a:lnTo>
                  <a:lnTo>
                    <a:pt x="16763" y="9387"/>
                  </a:lnTo>
                  <a:lnTo>
                    <a:pt x="16702" y="9265"/>
                  </a:lnTo>
                  <a:lnTo>
                    <a:pt x="16519" y="8777"/>
                  </a:lnTo>
                  <a:lnTo>
                    <a:pt x="16336" y="8351"/>
                  </a:lnTo>
                  <a:lnTo>
                    <a:pt x="16093" y="7497"/>
                  </a:lnTo>
                  <a:lnTo>
                    <a:pt x="15910" y="6705"/>
                  </a:lnTo>
                  <a:lnTo>
                    <a:pt x="15788" y="5912"/>
                  </a:lnTo>
                  <a:lnTo>
                    <a:pt x="15727" y="5120"/>
                  </a:lnTo>
                  <a:lnTo>
                    <a:pt x="15727" y="4328"/>
                  </a:lnTo>
                  <a:lnTo>
                    <a:pt x="15849" y="3474"/>
                  </a:lnTo>
                  <a:lnTo>
                    <a:pt x="15971" y="2804"/>
                  </a:lnTo>
                  <a:lnTo>
                    <a:pt x="16275" y="2194"/>
                  </a:lnTo>
                  <a:lnTo>
                    <a:pt x="16641" y="1585"/>
                  </a:lnTo>
                  <a:lnTo>
                    <a:pt x="16824" y="1341"/>
                  </a:lnTo>
                  <a:lnTo>
                    <a:pt x="17129" y="1097"/>
                  </a:lnTo>
                  <a:lnTo>
                    <a:pt x="17677" y="731"/>
                  </a:lnTo>
                  <a:lnTo>
                    <a:pt x="18226" y="549"/>
                  </a:lnTo>
                  <a:lnTo>
                    <a:pt x="18896" y="427"/>
                  </a:lnTo>
                  <a:lnTo>
                    <a:pt x="19506" y="366"/>
                  </a:lnTo>
                  <a:close/>
                  <a:moveTo>
                    <a:pt x="27491" y="19566"/>
                  </a:moveTo>
                  <a:lnTo>
                    <a:pt x="27491" y="19566"/>
                  </a:lnTo>
                  <a:lnTo>
                    <a:pt x="27491" y="19566"/>
                  </a:lnTo>
                  <a:close/>
                  <a:moveTo>
                    <a:pt x="19323" y="32732"/>
                  </a:moveTo>
                  <a:lnTo>
                    <a:pt x="19201" y="32854"/>
                  </a:lnTo>
                  <a:lnTo>
                    <a:pt x="19140" y="33037"/>
                  </a:lnTo>
                  <a:lnTo>
                    <a:pt x="19140" y="33219"/>
                  </a:lnTo>
                  <a:lnTo>
                    <a:pt x="19201" y="33341"/>
                  </a:lnTo>
                  <a:lnTo>
                    <a:pt x="19262" y="33463"/>
                  </a:lnTo>
                  <a:lnTo>
                    <a:pt x="19567" y="33463"/>
                  </a:lnTo>
                  <a:lnTo>
                    <a:pt x="19628" y="33341"/>
                  </a:lnTo>
                  <a:lnTo>
                    <a:pt x="19689" y="33280"/>
                  </a:lnTo>
                  <a:lnTo>
                    <a:pt x="19628" y="33097"/>
                  </a:lnTo>
                  <a:lnTo>
                    <a:pt x="19567" y="33280"/>
                  </a:lnTo>
                  <a:lnTo>
                    <a:pt x="19445" y="33280"/>
                  </a:lnTo>
                  <a:lnTo>
                    <a:pt x="19384" y="33097"/>
                  </a:lnTo>
                  <a:lnTo>
                    <a:pt x="19384" y="32915"/>
                  </a:lnTo>
                  <a:lnTo>
                    <a:pt x="19384" y="32854"/>
                  </a:lnTo>
                  <a:lnTo>
                    <a:pt x="19506" y="32793"/>
                  </a:lnTo>
                  <a:lnTo>
                    <a:pt x="19384" y="32732"/>
                  </a:lnTo>
                  <a:close/>
                  <a:moveTo>
                    <a:pt x="5060" y="39437"/>
                  </a:moveTo>
                  <a:lnTo>
                    <a:pt x="4877" y="39619"/>
                  </a:lnTo>
                  <a:lnTo>
                    <a:pt x="4572" y="40046"/>
                  </a:lnTo>
                  <a:lnTo>
                    <a:pt x="4146" y="40412"/>
                  </a:lnTo>
                  <a:lnTo>
                    <a:pt x="3597" y="40717"/>
                  </a:lnTo>
                  <a:lnTo>
                    <a:pt x="3109" y="40960"/>
                  </a:lnTo>
                  <a:lnTo>
                    <a:pt x="3414" y="40960"/>
                  </a:lnTo>
                  <a:lnTo>
                    <a:pt x="3780" y="40899"/>
                  </a:lnTo>
                  <a:lnTo>
                    <a:pt x="4085" y="40778"/>
                  </a:lnTo>
                  <a:lnTo>
                    <a:pt x="4329" y="40534"/>
                  </a:lnTo>
                  <a:lnTo>
                    <a:pt x="4572" y="40290"/>
                  </a:lnTo>
                  <a:lnTo>
                    <a:pt x="4816" y="40046"/>
                  </a:lnTo>
                  <a:lnTo>
                    <a:pt x="4938" y="39741"/>
                  </a:lnTo>
                  <a:lnTo>
                    <a:pt x="5060" y="39437"/>
                  </a:lnTo>
                  <a:close/>
                  <a:moveTo>
                    <a:pt x="34013" y="39437"/>
                  </a:moveTo>
                  <a:lnTo>
                    <a:pt x="34074" y="39741"/>
                  </a:lnTo>
                  <a:lnTo>
                    <a:pt x="34257" y="40046"/>
                  </a:lnTo>
                  <a:lnTo>
                    <a:pt x="34440" y="40290"/>
                  </a:lnTo>
                  <a:lnTo>
                    <a:pt x="34683" y="40534"/>
                  </a:lnTo>
                  <a:lnTo>
                    <a:pt x="34988" y="40778"/>
                  </a:lnTo>
                  <a:lnTo>
                    <a:pt x="35293" y="40899"/>
                  </a:lnTo>
                  <a:lnTo>
                    <a:pt x="35598" y="40960"/>
                  </a:lnTo>
                  <a:lnTo>
                    <a:pt x="35963" y="40960"/>
                  </a:lnTo>
                  <a:lnTo>
                    <a:pt x="35598" y="40839"/>
                  </a:lnTo>
                  <a:lnTo>
                    <a:pt x="35232" y="40656"/>
                  </a:lnTo>
                  <a:lnTo>
                    <a:pt x="35171" y="40595"/>
                  </a:lnTo>
                  <a:lnTo>
                    <a:pt x="34805" y="40351"/>
                  </a:lnTo>
                  <a:lnTo>
                    <a:pt x="34500" y="40046"/>
                  </a:lnTo>
                  <a:lnTo>
                    <a:pt x="34013" y="39437"/>
                  </a:lnTo>
                  <a:close/>
                  <a:moveTo>
                    <a:pt x="20908" y="57905"/>
                  </a:moveTo>
                  <a:lnTo>
                    <a:pt x="20908" y="57905"/>
                  </a:lnTo>
                  <a:lnTo>
                    <a:pt x="20908" y="57905"/>
                  </a:lnTo>
                  <a:close/>
                  <a:moveTo>
                    <a:pt x="15361" y="56138"/>
                  </a:moveTo>
                  <a:lnTo>
                    <a:pt x="15239" y="56442"/>
                  </a:lnTo>
                  <a:lnTo>
                    <a:pt x="15117" y="56747"/>
                  </a:lnTo>
                  <a:lnTo>
                    <a:pt x="15117" y="57052"/>
                  </a:lnTo>
                  <a:lnTo>
                    <a:pt x="15178" y="57418"/>
                  </a:lnTo>
                  <a:lnTo>
                    <a:pt x="15239" y="57722"/>
                  </a:lnTo>
                  <a:lnTo>
                    <a:pt x="15422" y="57966"/>
                  </a:lnTo>
                  <a:lnTo>
                    <a:pt x="15605" y="58210"/>
                  </a:lnTo>
                  <a:lnTo>
                    <a:pt x="15910" y="58454"/>
                  </a:lnTo>
                  <a:lnTo>
                    <a:pt x="16153" y="58576"/>
                  </a:lnTo>
                  <a:lnTo>
                    <a:pt x="16519" y="58698"/>
                  </a:lnTo>
                  <a:lnTo>
                    <a:pt x="16824" y="58698"/>
                  </a:lnTo>
                  <a:lnTo>
                    <a:pt x="17129" y="58637"/>
                  </a:lnTo>
                  <a:lnTo>
                    <a:pt x="17434" y="58576"/>
                  </a:lnTo>
                  <a:lnTo>
                    <a:pt x="17738" y="58393"/>
                  </a:lnTo>
                  <a:lnTo>
                    <a:pt x="17982" y="58210"/>
                  </a:lnTo>
                  <a:lnTo>
                    <a:pt x="18165" y="57905"/>
                  </a:lnTo>
                  <a:lnTo>
                    <a:pt x="17860" y="58149"/>
                  </a:lnTo>
                  <a:lnTo>
                    <a:pt x="17555" y="58332"/>
                  </a:lnTo>
                  <a:lnTo>
                    <a:pt x="17312" y="58454"/>
                  </a:lnTo>
                  <a:lnTo>
                    <a:pt x="17068" y="58515"/>
                  </a:lnTo>
                  <a:lnTo>
                    <a:pt x="16763" y="58515"/>
                  </a:lnTo>
                  <a:lnTo>
                    <a:pt x="16519" y="58454"/>
                  </a:lnTo>
                  <a:lnTo>
                    <a:pt x="16275" y="58393"/>
                  </a:lnTo>
                  <a:lnTo>
                    <a:pt x="16032" y="58271"/>
                  </a:lnTo>
                  <a:lnTo>
                    <a:pt x="15849" y="58088"/>
                  </a:lnTo>
                  <a:lnTo>
                    <a:pt x="15666" y="57905"/>
                  </a:lnTo>
                  <a:lnTo>
                    <a:pt x="15422" y="57540"/>
                  </a:lnTo>
                  <a:lnTo>
                    <a:pt x="15300" y="57052"/>
                  </a:lnTo>
                  <a:lnTo>
                    <a:pt x="15300" y="56625"/>
                  </a:lnTo>
                  <a:lnTo>
                    <a:pt x="15361" y="56138"/>
                  </a:lnTo>
                  <a:close/>
                  <a:moveTo>
                    <a:pt x="23651" y="56138"/>
                  </a:moveTo>
                  <a:lnTo>
                    <a:pt x="23712" y="56442"/>
                  </a:lnTo>
                  <a:lnTo>
                    <a:pt x="23773" y="56747"/>
                  </a:lnTo>
                  <a:lnTo>
                    <a:pt x="23773" y="57052"/>
                  </a:lnTo>
                  <a:lnTo>
                    <a:pt x="23712" y="57357"/>
                  </a:lnTo>
                  <a:lnTo>
                    <a:pt x="23590" y="57601"/>
                  </a:lnTo>
                  <a:lnTo>
                    <a:pt x="23407" y="57905"/>
                  </a:lnTo>
                  <a:lnTo>
                    <a:pt x="23224" y="58088"/>
                  </a:lnTo>
                  <a:lnTo>
                    <a:pt x="22919" y="58271"/>
                  </a:lnTo>
                  <a:lnTo>
                    <a:pt x="22676" y="58393"/>
                  </a:lnTo>
                  <a:lnTo>
                    <a:pt x="22432" y="58454"/>
                  </a:lnTo>
                  <a:lnTo>
                    <a:pt x="22127" y="58515"/>
                  </a:lnTo>
                  <a:lnTo>
                    <a:pt x="21883" y="58454"/>
                  </a:lnTo>
                  <a:lnTo>
                    <a:pt x="21578" y="58393"/>
                  </a:lnTo>
                  <a:lnTo>
                    <a:pt x="21335" y="58271"/>
                  </a:lnTo>
                  <a:lnTo>
                    <a:pt x="21091" y="58088"/>
                  </a:lnTo>
                  <a:lnTo>
                    <a:pt x="20908" y="57905"/>
                  </a:lnTo>
                  <a:lnTo>
                    <a:pt x="21091" y="58210"/>
                  </a:lnTo>
                  <a:lnTo>
                    <a:pt x="21335" y="58393"/>
                  </a:lnTo>
                  <a:lnTo>
                    <a:pt x="21578" y="58576"/>
                  </a:lnTo>
                  <a:lnTo>
                    <a:pt x="21883" y="58637"/>
                  </a:lnTo>
                  <a:lnTo>
                    <a:pt x="22249" y="58698"/>
                  </a:lnTo>
                  <a:lnTo>
                    <a:pt x="22554" y="58698"/>
                  </a:lnTo>
                  <a:lnTo>
                    <a:pt x="22858" y="58576"/>
                  </a:lnTo>
                  <a:lnTo>
                    <a:pt x="23163" y="58454"/>
                  </a:lnTo>
                  <a:lnTo>
                    <a:pt x="23407" y="58210"/>
                  </a:lnTo>
                  <a:lnTo>
                    <a:pt x="23590" y="57966"/>
                  </a:lnTo>
                  <a:lnTo>
                    <a:pt x="23773" y="57722"/>
                  </a:lnTo>
                  <a:lnTo>
                    <a:pt x="23895" y="57357"/>
                  </a:lnTo>
                  <a:lnTo>
                    <a:pt x="23895" y="57052"/>
                  </a:lnTo>
                  <a:lnTo>
                    <a:pt x="23895" y="56747"/>
                  </a:lnTo>
                  <a:lnTo>
                    <a:pt x="23834" y="56442"/>
                  </a:lnTo>
                  <a:lnTo>
                    <a:pt x="23651" y="56138"/>
                  </a:lnTo>
                  <a:close/>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21883" y="10118"/>
                  </a:moveTo>
                  <a:lnTo>
                    <a:pt x="22066" y="12191"/>
                  </a:lnTo>
                  <a:lnTo>
                    <a:pt x="22066" y="12313"/>
                  </a:lnTo>
                  <a:lnTo>
                    <a:pt x="22127" y="12434"/>
                  </a:lnTo>
                  <a:lnTo>
                    <a:pt x="22371" y="12617"/>
                  </a:lnTo>
                  <a:lnTo>
                    <a:pt x="22676" y="12739"/>
                  </a:lnTo>
                  <a:lnTo>
                    <a:pt x="23224" y="13105"/>
                  </a:lnTo>
                  <a:lnTo>
                    <a:pt x="24321" y="13836"/>
                  </a:lnTo>
                  <a:lnTo>
                    <a:pt x="22493" y="14141"/>
                  </a:lnTo>
                  <a:lnTo>
                    <a:pt x="22493" y="14141"/>
                  </a:lnTo>
                  <a:lnTo>
                    <a:pt x="24138" y="14080"/>
                  </a:lnTo>
                  <a:lnTo>
                    <a:pt x="25784" y="14080"/>
                  </a:lnTo>
                  <a:lnTo>
                    <a:pt x="26637" y="14141"/>
                  </a:lnTo>
                  <a:lnTo>
                    <a:pt x="27491" y="14324"/>
                  </a:lnTo>
                  <a:lnTo>
                    <a:pt x="27918" y="14446"/>
                  </a:lnTo>
                  <a:lnTo>
                    <a:pt x="28344" y="14629"/>
                  </a:lnTo>
                  <a:lnTo>
                    <a:pt x="28710" y="14812"/>
                  </a:lnTo>
                  <a:lnTo>
                    <a:pt x="29076" y="15055"/>
                  </a:lnTo>
                  <a:lnTo>
                    <a:pt x="29319" y="15421"/>
                  </a:lnTo>
                  <a:lnTo>
                    <a:pt x="29624" y="15787"/>
                  </a:lnTo>
                  <a:lnTo>
                    <a:pt x="30051" y="16518"/>
                  </a:lnTo>
                  <a:lnTo>
                    <a:pt x="30417" y="17311"/>
                  </a:lnTo>
                  <a:lnTo>
                    <a:pt x="30539" y="17676"/>
                  </a:lnTo>
                  <a:lnTo>
                    <a:pt x="30599" y="18103"/>
                  </a:lnTo>
                  <a:lnTo>
                    <a:pt x="30660" y="19017"/>
                  </a:lnTo>
                  <a:lnTo>
                    <a:pt x="30660" y="19932"/>
                  </a:lnTo>
                  <a:lnTo>
                    <a:pt x="30599" y="20846"/>
                  </a:lnTo>
                  <a:lnTo>
                    <a:pt x="30599" y="21151"/>
                  </a:lnTo>
                  <a:lnTo>
                    <a:pt x="30660" y="21455"/>
                  </a:lnTo>
                  <a:lnTo>
                    <a:pt x="31026" y="23345"/>
                  </a:lnTo>
                  <a:lnTo>
                    <a:pt x="31270" y="25235"/>
                  </a:lnTo>
                  <a:lnTo>
                    <a:pt x="31331" y="26149"/>
                  </a:lnTo>
                  <a:lnTo>
                    <a:pt x="31331" y="27063"/>
                  </a:lnTo>
                  <a:lnTo>
                    <a:pt x="31392" y="27429"/>
                  </a:lnTo>
                  <a:lnTo>
                    <a:pt x="31514" y="27795"/>
                  </a:lnTo>
                  <a:lnTo>
                    <a:pt x="31697" y="28160"/>
                  </a:lnTo>
                  <a:lnTo>
                    <a:pt x="31879" y="28465"/>
                  </a:lnTo>
                  <a:lnTo>
                    <a:pt x="32123" y="28770"/>
                  </a:lnTo>
                  <a:lnTo>
                    <a:pt x="32306" y="29136"/>
                  </a:lnTo>
                  <a:lnTo>
                    <a:pt x="32611" y="29928"/>
                  </a:lnTo>
                  <a:lnTo>
                    <a:pt x="32916" y="30781"/>
                  </a:lnTo>
                  <a:lnTo>
                    <a:pt x="33220" y="31696"/>
                  </a:lnTo>
                  <a:lnTo>
                    <a:pt x="33342" y="32366"/>
                  </a:lnTo>
                  <a:lnTo>
                    <a:pt x="33525" y="33097"/>
                  </a:lnTo>
                  <a:lnTo>
                    <a:pt x="33708" y="34499"/>
                  </a:lnTo>
                  <a:lnTo>
                    <a:pt x="33830" y="35536"/>
                  </a:lnTo>
                  <a:lnTo>
                    <a:pt x="34074" y="36511"/>
                  </a:lnTo>
                  <a:lnTo>
                    <a:pt x="34379" y="37547"/>
                  </a:lnTo>
                  <a:lnTo>
                    <a:pt x="34805" y="38461"/>
                  </a:lnTo>
                  <a:lnTo>
                    <a:pt x="34440" y="38522"/>
                  </a:lnTo>
                  <a:lnTo>
                    <a:pt x="34257" y="38644"/>
                  </a:lnTo>
                  <a:lnTo>
                    <a:pt x="34196" y="38705"/>
                  </a:lnTo>
                  <a:lnTo>
                    <a:pt x="34135" y="38827"/>
                  </a:lnTo>
                  <a:lnTo>
                    <a:pt x="34257" y="38888"/>
                  </a:lnTo>
                  <a:lnTo>
                    <a:pt x="34500" y="38827"/>
                  </a:lnTo>
                  <a:lnTo>
                    <a:pt x="34927" y="38705"/>
                  </a:lnTo>
                  <a:lnTo>
                    <a:pt x="35354" y="38705"/>
                  </a:lnTo>
                  <a:lnTo>
                    <a:pt x="35720" y="38766"/>
                  </a:lnTo>
                  <a:lnTo>
                    <a:pt x="36085" y="39010"/>
                  </a:lnTo>
                  <a:lnTo>
                    <a:pt x="36512" y="39376"/>
                  </a:lnTo>
                  <a:lnTo>
                    <a:pt x="36878" y="39802"/>
                  </a:lnTo>
                  <a:lnTo>
                    <a:pt x="37609" y="40717"/>
                  </a:lnTo>
                  <a:lnTo>
                    <a:pt x="37975" y="41143"/>
                  </a:lnTo>
                  <a:lnTo>
                    <a:pt x="38402" y="41509"/>
                  </a:lnTo>
                  <a:lnTo>
                    <a:pt x="38706" y="41753"/>
                  </a:lnTo>
                  <a:lnTo>
                    <a:pt x="38767" y="41814"/>
                  </a:lnTo>
                  <a:lnTo>
                    <a:pt x="38767" y="41875"/>
                  </a:lnTo>
                  <a:lnTo>
                    <a:pt x="38767" y="41936"/>
                  </a:lnTo>
                  <a:lnTo>
                    <a:pt x="38645" y="41997"/>
                  </a:lnTo>
                  <a:lnTo>
                    <a:pt x="38280" y="41997"/>
                  </a:lnTo>
                  <a:lnTo>
                    <a:pt x="37914" y="41875"/>
                  </a:lnTo>
                  <a:lnTo>
                    <a:pt x="37609" y="41753"/>
                  </a:lnTo>
                  <a:lnTo>
                    <a:pt x="37426" y="41570"/>
                  </a:lnTo>
                  <a:lnTo>
                    <a:pt x="37000" y="41204"/>
                  </a:lnTo>
                  <a:lnTo>
                    <a:pt x="36878" y="41082"/>
                  </a:lnTo>
                  <a:lnTo>
                    <a:pt x="36634" y="41021"/>
                  </a:lnTo>
                  <a:lnTo>
                    <a:pt x="36451" y="40960"/>
                  </a:lnTo>
                  <a:lnTo>
                    <a:pt x="36390" y="41021"/>
                  </a:lnTo>
                  <a:lnTo>
                    <a:pt x="36390" y="41143"/>
                  </a:lnTo>
                  <a:lnTo>
                    <a:pt x="36390" y="41326"/>
                  </a:lnTo>
                  <a:lnTo>
                    <a:pt x="36451" y="41570"/>
                  </a:lnTo>
                  <a:lnTo>
                    <a:pt x="36695" y="42119"/>
                  </a:lnTo>
                  <a:lnTo>
                    <a:pt x="37000" y="42667"/>
                  </a:lnTo>
                  <a:lnTo>
                    <a:pt x="37609" y="43764"/>
                  </a:lnTo>
                  <a:lnTo>
                    <a:pt x="37792" y="44069"/>
                  </a:lnTo>
                  <a:lnTo>
                    <a:pt x="37914" y="44191"/>
                  </a:lnTo>
                  <a:lnTo>
                    <a:pt x="37914" y="44374"/>
                  </a:lnTo>
                  <a:lnTo>
                    <a:pt x="37914" y="44496"/>
                  </a:lnTo>
                  <a:lnTo>
                    <a:pt x="37853" y="44557"/>
                  </a:lnTo>
                  <a:lnTo>
                    <a:pt x="37792" y="44557"/>
                  </a:lnTo>
                  <a:lnTo>
                    <a:pt x="37670" y="44496"/>
                  </a:lnTo>
                  <a:lnTo>
                    <a:pt x="37487" y="44374"/>
                  </a:lnTo>
                  <a:lnTo>
                    <a:pt x="37365" y="44252"/>
                  </a:lnTo>
                  <a:lnTo>
                    <a:pt x="36817" y="43399"/>
                  </a:lnTo>
                  <a:lnTo>
                    <a:pt x="36512" y="42972"/>
                  </a:lnTo>
                  <a:lnTo>
                    <a:pt x="36207" y="42606"/>
                  </a:lnTo>
                  <a:lnTo>
                    <a:pt x="36024" y="42545"/>
                  </a:lnTo>
                  <a:lnTo>
                    <a:pt x="35902" y="42484"/>
                  </a:lnTo>
                  <a:lnTo>
                    <a:pt x="35781" y="42606"/>
                  </a:lnTo>
                  <a:lnTo>
                    <a:pt x="35720" y="42789"/>
                  </a:lnTo>
                  <a:lnTo>
                    <a:pt x="35781" y="43094"/>
                  </a:lnTo>
                  <a:lnTo>
                    <a:pt x="35841" y="43399"/>
                  </a:lnTo>
                  <a:lnTo>
                    <a:pt x="36268" y="44496"/>
                  </a:lnTo>
                  <a:lnTo>
                    <a:pt x="36390" y="44861"/>
                  </a:lnTo>
                  <a:lnTo>
                    <a:pt x="36512" y="45288"/>
                  </a:lnTo>
                  <a:lnTo>
                    <a:pt x="36512" y="45471"/>
                  </a:lnTo>
                  <a:lnTo>
                    <a:pt x="36451" y="45593"/>
                  </a:lnTo>
                  <a:lnTo>
                    <a:pt x="36390" y="45654"/>
                  </a:lnTo>
                  <a:lnTo>
                    <a:pt x="36329" y="45715"/>
                  </a:lnTo>
                  <a:lnTo>
                    <a:pt x="36268" y="45654"/>
                  </a:lnTo>
                  <a:lnTo>
                    <a:pt x="36207" y="45593"/>
                  </a:lnTo>
                  <a:lnTo>
                    <a:pt x="36085" y="45410"/>
                  </a:lnTo>
                  <a:lnTo>
                    <a:pt x="35963" y="45166"/>
                  </a:lnTo>
                  <a:lnTo>
                    <a:pt x="35781" y="44739"/>
                  </a:lnTo>
                  <a:lnTo>
                    <a:pt x="35354" y="43642"/>
                  </a:lnTo>
                  <a:lnTo>
                    <a:pt x="35232" y="43216"/>
                  </a:lnTo>
                  <a:lnTo>
                    <a:pt x="35110" y="42972"/>
                  </a:lnTo>
                  <a:lnTo>
                    <a:pt x="35049" y="42911"/>
                  </a:lnTo>
                  <a:lnTo>
                    <a:pt x="34866" y="42911"/>
                  </a:lnTo>
                  <a:lnTo>
                    <a:pt x="34805" y="42972"/>
                  </a:lnTo>
                  <a:lnTo>
                    <a:pt x="34744" y="43216"/>
                  </a:lnTo>
                  <a:lnTo>
                    <a:pt x="34744" y="43642"/>
                  </a:lnTo>
                  <a:lnTo>
                    <a:pt x="34805" y="44739"/>
                  </a:lnTo>
                  <a:lnTo>
                    <a:pt x="34866" y="45166"/>
                  </a:lnTo>
                  <a:lnTo>
                    <a:pt x="34805" y="45410"/>
                  </a:lnTo>
                  <a:lnTo>
                    <a:pt x="34744" y="45593"/>
                  </a:lnTo>
                  <a:lnTo>
                    <a:pt x="34622" y="45654"/>
                  </a:lnTo>
                  <a:lnTo>
                    <a:pt x="34561" y="45593"/>
                  </a:lnTo>
                  <a:lnTo>
                    <a:pt x="34440" y="45349"/>
                  </a:lnTo>
                  <a:lnTo>
                    <a:pt x="34379" y="44800"/>
                  </a:lnTo>
                  <a:lnTo>
                    <a:pt x="34318" y="44130"/>
                  </a:lnTo>
                  <a:lnTo>
                    <a:pt x="34318" y="43825"/>
                  </a:lnTo>
                  <a:lnTo>
                    <a:pt x="34196" y="43338"/>
                  </a:lnTo>
                  <a:lnTo>
                    <a:pt x="34135" y="43094"/>
                  </a:lnTo>
                  <a:lnTo>
                    <a:pt x="34074" y="42911"/>
                  </a:lnTo>
                  <a:lnTo>
                    <a:pt x="33891" y="42850"/>
                  </a:lnTo>
                  <a:lnTo>
                    <a:pt x="33769" y="42911"/>
                  </a:lnTo>
                  <a:lnTo>
                    <a:pt x="33647" y="42972"/>
                  </a:lnTo>
                  <a:lnTo>
                    <a:pt x="33647" y="43094"/>
                  </a:lnTo>
                  <a:lnTo>
                    <a:pt x="33586" y="43338"/>
                  </a:lnTo>
                  <a:lnTo>
                    <a:pt x="33647" y="43825"/>
                  </a:lnTo>
                  <a:lnTo>
                    <a:pt x="33647" y="44252"/>
                  </a:lnTo>
                  <a:lnTo>
                    <a:pt x="33647" y="44618"/>
                  </a:lnTo>
                  <a:lnTo>
                    <a:pt x="33647" y="44800"/>
                  </a:lnTo>
                  <a:lnTo>
                    <a:pt x="33586" y="44983"/>
                  </a:lnTo>
                  <a:lnTo>
                    <a:pt x="33525" y="45044"/>
                  </a:lnTo>
                  <a:lnTo>
                    <a:pt x="33464" y="44983"/>
                  </a:lnTo>
                  <a:lnTo>
                    <a:pt x="33403" y="44922"/>
                  </a:lnTo>
                  <a:lnTo>
                    <a:pt x="33281" y="44679"/>
                  </a:lnTo>
                  <a:lnTo>
                    <a:pt x="33281" y="44435"/>
                  </a:lnTo>
                  <a:lnTo>
                    <a:pt x="33220" y="43886"/>
                  </a:lnTo>
                  <a:lnTo>
                    <a:pt x="33099" y="42667"/>
                  </a:lnTo>
                  <a:lnTo>
                    <a:pt x="33099" y="42423"/>
                  </a:lnTo>
                  <a:lnTo>
                    <a:pt x="33038" y="42240"/>
                  </a:lnTo>
                  <a:lnTo>
                    <a:pt x="32794" y="41509"/>
                  </a:lnTo>
                  <a:lnTo>
                    <a:pt x="32550" y="40717"/>
                  </a:lnTo>
                  <a:lnTo>
                    <a:pt x="32489" y="40412"/>
                  </a:lnTo>
                  <a:lnTo>
                    <a:pt x="32489" y="40046"/>
                  </a:lnTo>
                  <a:lnTo>
                    <a:pt x="32489" y="39863"/>
                  </a:lnTo>
                  <a:lnTo>
                    <a:pt x="32550" y="39741"/>
                  </a:lnTo>
                  <a:lnTo>
                    <a:pt x="32672" y="39619"/>
                  </a:lnTo>
                  <a:lnTo>
                    <a:pt x="32794" y="39498"/>
                  </a:lnTo>
                  <a:lnTo>
                    <a:pt x="32916" y="39437"/>
                  </a:lnTo>
                  <a:lnTo>
                    <a:pt x="32916" y="39376"/>
                  </a:lnTo>
                  <a:lnTo>
                    <a:pt x="32916" y="39315"/>
                  </a:lnTo>
                  <a:lnTo>
                    <a:pt x="32794" y="39254"/>
                  </a:lnTo>
                  <a:lnTo>
                    <a:pt x="32672" y="39254"/>
                  </a:lnTo>
                  <a:lnTo>
                    <a:pt x="32489" y="39376"/>
                  </a:lnTo>
                  <a:lnTo>
                    <a:pt x="32123" y="38400"/>
                  </a:lnTo>
                  <a:lnTo>
                    <a:pt x="31697" y="37364"/>
                  </a:lnTo>
                  <a:lnTo>
                    <a:pt x="30721" y="35414"/>
                  </a:lnTo>
                  <a:lnTo>
                    <a:pt x="29807" y="33463"/>
                  </a:lnTo>
                  <a:lnTo>
                    <a:pt x="29380" y="32488"/>
                  </a:lnTo>
                  <a:lnTo>
                    <a:pt x="29015" y="31452"/>
                  </a:lnTo>
                  <a:lnTo>
                    <a:pt x="28710" y="30355"/>
                  </a:lnTo>
                  <a:lnTo>
                    <a:pt x="28466" y="29257"/>
                  </a:lnTo>
                  <a:lnTo>
                    <a:pt x="28161" y="28160"/>
                  </a:lnTo>
                  <a:lnTo>
                    <a:pt x="27796" y="27063"/>
                  </a:lnTo>
                  <a:lnTo>
                    <a:pt x="27064" y="25356"/>
                  </a:lnTo>
                  <a:lnTo>
                    <a:pt x="27064" y="25174"/>
                  </a:lnTo>
                  <a:lnTo>
                    <a:pt x="27064" y="24991"/>
                  </a:lnTo>
                  <a:lnTo>
                    <a:pt x="27125" y="24747"/>
                  </a:lnTo>
                  <a:lnTo>
                    <a:pt x="27247" y="24625"/>
                  </a:lnTo>
                  <a:lnTo>
                    <a:pt x="27369" y="24503"/>
                  </a:lnTo>
                  <a:lnTo>
                    <a:pt x="27552" y="24259"/>
                  </a:lnTo>
                  <a:lnTo>
                    <a:pt x="27674" y="23955"/>
                  </a:lnTo>
                  <a:lnTo>
                    <a:pt x="27796" y="23345"/>
                  </a:lnTo>
                  <a:lnTo>
                    <a:pt x="27857" y="22735"/>
                  </a:lnTo>
                  <a:lnTo>
                    <a:pt x="27857" y="22126"/>
                  </a:lnTo>
                  <a:lnTo>
                    <a:pt x="27735" y="21455"/>
                  </a:lnTo>
                  <a:lnTo>
                    <a:pt x="27613" y="20846"/>
                  </a:lnTo>
                  <a:lnTo>
                    <a:pt x="27491" y="20541"/>
                  </a:lnTo>
                  <a:lnTo>
                    <a:pt x="27430" y="20236"/>
                  </a:lnTo>
                  <a:lnTo>
                    <a:pt x="27491" y="19566"/>
                  </a:lnTo>
                  <a:lnTo>
                    <a:pt x="27369" y="20175"/>
                  </a:lnTo>
                  <a:lnTo>
                    <a:pt x="27369" y="20358"/>
                  </a:lnTo>
                  <a:lnTo>
                    <a:pt x="27430" y="20602"/>
                  </a:lnTo>
                  <a:lnTo>
                    <a:pt x="27491" y="21212"/>
                  </a:lnTo>
                  <a:lnTo>
                    <a:pt x="27552" y="21821"/>
                  </a:lnTo>
                  <a:lnTo>
                    <a:pt x="27613" y="22370"/>
                  </a:lnTo>
                  <a:lnTo>
                    <a:pt x="27552" y="22979"/>
                  </a:lnTo>
                  <a:lnTo>
                    <a:pt x="27430" y="23589"/>
                  </a:lnTo>
                  <a:lnTo>
                    <a:pt x="27369" y="23833"/>
                  </a:lnTo>
                  <a:lnTo>
                    <a:pt x="27186" y="24076"/>
                  </a:lnTo>
                  <a:lnTo>
                    <a:pt x="27064" y="24320"/>
                  </a:lnTo>
                  <a:lnTo>
                    <a:pt x="26820" y="24503"/>
                  </a:lnTo>
                  <a:lnTo>
                    <a:pt x="26637" y="24686"/>
                  </a:lnTo>
                  <a:lnTo>
                    <a:pt x="26394" y="24808"/>
                  </a:lnTo>
                  <a:lnTo>
                    <a:pt x="25845" y="24991"/>
                  </a:lnTo>
                  <a:lnTo>
                    <a:pt x="25297" y="25052"/>
                  </a:lnTo>
                  <a:lnTo>
                    <a:pt x="24016" y="25235"/>
                  </a:lnTo>
                  <a:lnTo>
                    <a:pt x="23468" y="25295"/>
                  </a:lnTo>
                  <a:lnTo>
                    <a:pt x="22797" y="25295"/>
                  </a:lnTo>
                  <a:lnTo>
                    <a:pt x="22676" y="25235"/>
                  </a:lnTo>
                  <a:lnTo>
                    <a:pt x="22493" y="25174"/>
                  </a:lnTo>
                  <a:lnTo>
                    <a:pt x="22249" y="24991"/>
                  </a:lnTo>
                  <a:lnTo>
                    <a:pt x="21639" y="24625"/>
                  </a:lnTo>
                  <a:lnTo>
                    <a:pt x="20359" y="23894"/>
                  </a:lnTo>
                  <a:lnTo>
                    <a:pt x="21883" y="24991"/>
                  </a:lnTo>
                  <a:lnTo>
                    <a:pt x="22249" y="25295"/>
                  </a:lnTo>
                  <a:lnTo>
                    <a:pt x="22432" y="25417"/>
                  </a:lnTo>
                  <a:lnTo>
                    <a:pt x="22676" y="25539"/>
                  </a:lnTo>
                  <a:lnTo>
                    <a:pt x="22797" y="25600"/>
                  </a:lnTo>
                  <a:lnTo>
                    <a:pt x="23346" y="25600"/>
                  </a:lnTo>
                  <a:lnTo>
                    <a:pt x="24260" y="25539"/>
                  </a:lnTo>
                  <a:lnTo>
                    <a:pt x="25175" y="25417"/>
                  </a:lnTo>
                  <a:lnTo>
                    <a:pt x="26028" y="25295"/>
                  </a:lnTo>
                  <a:lnTo>
                    <a:pt x="26455" y="25174"/>
                  </a:lnTo>
                  <a:lnTo>
                    <a:pt x="26820" y="24991"/>
                  </a:lnTo>
                  <a:lnTo>
                    <a:pt x="26698" y="25539"/>
                  </a:lnTo>
                  <a:lnTo>
                    <a:pt x="25845" y="28099"/>
                  </a:lnTo>
                  <a:lnTo>
                    <a:pt x="25784" y="28282"/>
                  </a:lnTo>
                  <a:lnTo>
                    <a:pt x="25723" y="28709"/>
                  </a:lnTo>
                  <a:lnTo>
                    <a:pt x="25784" y="30416"/>
                  </a:lnTo>
                  <a:lnTo>
                    <a:pt x="25784" y="32610"/>
                  </a:lnTo>
                  <a:lnTo>
                    <a:pt x="25784" y="32976"/>
                  </a:lnTo>
                  <a:lnTo>
                    <a:pt x="25723" y="33280"/>
                  </a:lnTo>
                  <a:lnTo>
                    <a:pt x="25723" y="33585"/>
                  </a:lnTo>
                  <a:lnTo>
                    <a:pt x="25723" y="33890"/>
                  </a:lnTo>
                  <a:lnTo>
                    <a:pt x="25845" y="34195"/>
                  </a:lnTo>
                  <a:lnTo>
                    <a:pt x="26028" y="35109"/>
                  </a:lnTo>
                  <a:lnTo>
                    <a:pt x="26333" y="36877"/>
                  </a:lnTo>
                  <a:lnTo>
                    <a:pt x="26455" y="37730"/>
                  </a:lnTo>
                  <a:lnTo>
                    <a:pt x="26516" y="38644"/>
                  </a:lnTo>
                  <a:lnTo>
                    <a:pt x="26516" y="40412"/>
                  </a:lnTo>
                  <a:lnTo>
                    <a:pt x="26455" y="42240"/>
                  </a:lnTo>
                  <a:lnTo>
                    <a:pt x="26394" y="44008"/>
                  </a:lnTo>
                  <a:lnTo>
                    <a:pt x="26272" y="45776"/>
                  </a:lnTo>
                  <a:lnTo>
                    <a:pt x="26028" y="47543"/>
                  </a:lnTo>
                  <a:lnTo>
                    <a:pt x="25784" y="49311"/>
                  </a:lnTo>
                  <a:lnTo>
                    <a:pt x="25479" y="51079"/>
                  </a:lnTo>
                  <a:lnTo>
                    <a:pt x="25053" y="52846"/>
                  </a:lnTo>
                  <a:lnTo>
                    <a:pt x="24565" y="54553"/>
                  </a:lnTo>
                  <a:lnTo>
                    <a:pt x="24382" y="55406"/>
                  </a:lnTo>
                  <a:lnTo>
                    <a:pt x="24260" y="56260"/>
                  </a:lnTo>
                  <a:lnTo>
                    <a:pt x="24260" y="57235"/>
                  </a:lnTo>
                  <a:lnTo>
                    <a:pt x="24321" y="58210"/>
                  </a:lnTo>
                  <a:lnTo>
                    <a:pt x="24504" y="59063"/>
                  </a:lnTo>
                  <a:lnTo>
                    <a:pt x="24687" y="59917"/>
                  </a:lnTo>
                  <a:lnTo>
                    <a:pt x="24931" y="60770"/>
                  </a:lnTo>
                  <a:lnTo>
                    <a:pt x="25053" y="61684"/>
                  </a:lnTo>
                  <a:lnTo>
                    <a:pt x="25114" y="62538"/>
                  </a:lnTo>
                  <a:lnTo>
                    <a:pt x="25114" y="63391"/>
                  </a:lnTo>
                  <a:lnTo>
                    <a:pt x="24992" y="64244"/>
                  </a:lnTo>
                  <a:lnTo>
                    <a:pt x="24870" y="65098"/>
                  </a:lnTo>
                  <a:lnTo>
                    <a:pt x="24565" y="66317"/>
                  </a:lnTo>
                  <a:lnTo>
                    <a:pt x="24260" y="67475"/>
                  </a:lnTo>
                  <a:lnTo>
                    <a:pt x="23529" y="69791"/>
                  </a:lnTo>
                  <a:lnTo>
                    <a:pt x="22493" y="73326"/>
                  </a:lnTo>
                  <a:lnTo>
                    <a:pt x="22127" y="74789"/>
                  </a:lnTo>
                  <a:lnTo>
                    <a:pt x="22066" y="75216"/>
                  </a:lnTo>
                  <a:lnTo>
                    <a:pt x="22005" y="75460"/>
                  </a:lnTo>
                  <a:lnTo>
                    <a:pt x="22066" y="75704"/>
                  </a:lnTo>
                  <a:lnTo>
                    <a:pt x="22127" y="75947"/>
                  </a:lnTo>
                  <a:lnTo>
                    <a:pt x="22249" y="76252"/>
                  </a:lnTo>
                  <a:lnTo>
                    <a:pt x="22493" y="76740"/>
                  </a:lnTo>
                  <a:lnTo>
                    <a:pt x="22858" y="77410"/>
                  </a:lnTo>
                  <a:lnTo>
                    <a:pt x="23346" y="78081"/>
                  </a:lnTo>
                  <a:lnTo>
                    <a:pt x="23590" y="78386"/>
                  </a:lnTo>
                  <a:lnTo>
                    <a:pt x="23834" y="78568"/>
                  </a:lnTo>
                  <a:lnTo>
                    <a:pt x="24260" y="78873"/>
                  </a:lnTo>
                  <a:lnTo>
                    <a:pt x="24321" y="78995"/>
                  </a:lnTo>
                  <a:lnTo>
                    <a:pt x="24321" y="79056"/>
                  </a:lnTo>
                  <a:lnTo>
                    <a:pt x="24260" y="79117"/>
                  </a:lnTo>
                  <a:lnTo>
                    <a:pt x="24199" y="79178"/>
                  </a:lnTo>
                  <a:lnTo>
                    <a:pt x="23956" y="79239"/>
                  </a:lnTo>
                  <a:lnTo>
                    <a:pt x="23773" y="79300"/>
                  </a:lnTo>
                  <a:lnTo>
                    <a:pt x="22919" y="79483"/>
                  </a:lnTo>
                  <a:lnTo>
                    <a:pt x="22493" y="79544"/>
                  </a:lnTo>
                  <a:lnTo>
                    <a:pt x="22066" y="79605"/>
                  </a:lnTo>
                  <a:lnTo>
                    <a:pt x="21700" y="79544"/>
                  </a:lnTo>
                  <a:lnTo>
                    <a:pt x="21578" y="79422"/>
                  </a:lnTo>
                  <a:lnTo>
                    <a:pt x="21578" y="79300"/>
                  </a:lnTo>
                  <a:lnTo>
                    <a:pt x="21517" y="78995"/>
                  </a:lnTo>
                  <a:lnTo>
                    <a:pt x="21456" y="78873"/>
                  </a:lnTo>
                  <a:lnTo>
                    <a:pt x="21335" y="78751"/>
                  </a:lnTo>
                  <a:lnTo>
                    <a:pt x="21213" y="78751"/>
                  </a:lnTo>
                  <a:lnTo>
                    <a:pt x="21213" y="78873"/>
                  </a:lnTo>
                  <a:lnTo>
                    <a:pt x="21274" y="79117"/>
                  </a:lnTo>
                  <a:lnTo>
                    <a:pt x="21335" y="79422"/>
                  </a:lnTo>
                  <a:lnTo>
                    <a:pt x="21335" y="79605"/>
                  </a:lnTo>
                  <a:lnTo>
                    <a:pt x="21335" y="79727"/>
                  </a:lnTo>
                  <a:lnTo>
                    <a:pt x="21213" y="79848"/>
                  </a:lnTo>
                  <a:lnTo>
                    <a:pt x="21030" y="79909"/>
                  </a:lnTo>
                  <a:lnTo>
                    <a:pt x="20725" y="79970"/>
                  </a:lnTo>
                  <a:lnTo>
                    <a:pt x="20359" y="79970"/>
                  </a:lnTo>
                  <a:lnTo>
                    <a:pt x="20176" y="79909"/>
                  </a:lnTo>
                  <a:lnTo>
                    <a:pt x="19994" y="79848"/>
                  </a:lnTo>
                  <a:lnTo>
                    <a:pt x="19872" y="79666"/>
                  </a:lnTo>
                  <a:lnTo>
                    <a:pt x="19750" y="79422"/>
                  </a:lnTo>
                  <a:lnTo>
                    <a:pt x="19628" y="78995"/>
                  </a:lnTo>
                  <a:lnTo>
                    <a:pt x="19628" y="78507"/>
                  </a:lnTo>
                  <a:lnTo>
                    <a:pt x="19628" y="78020"/>
                  </a:lnTo>
                  <a:lnTo>
                    <a:pt x="19628" y="75582"/>
                  </a:lnTo>
                  <a:lnTo>
                    <a:pt x="19750" y="74119"/>
                  </a:lnTo>
                  <a:lnTo>
                    <a:pt x="19872" y="72656"/>
                  </a:lnTo>
                  <a:lnTo>
                    <a:pt x="19994" y="71193"/>
                  </a:lnTo>
                  <a:lnTo>
                    <a:pt x="20115" y="69669"/>
                  </a:lnTo>
                  <a:lnTo>
                    <a:pt x="20115" y="68816"/>
                  </a:lnTo>
                  <a:lnTo>
                    <a:pt x="20055" y="67963"/>
                  </a:lnTo>
                  <a:lnTo>
                    <a:pt x="19994" y="66195"/>
                  </a:lnTo>
                  <a:lnTo>
                    <a:pt x="19933" y="64915"/>
                  </a:lnTo>
                  <a:lnTo>
                    <a:pt x="19994" y="63696"/>
                  </a:lnTo>
                  <a:lnTo>
                    <a:pt x="20055" y="62172"/>
                  </a:lnTo>
                  <a:lnTo>
                    <a:pt x="20176" y="60587"/>
                  </a:lnTo>
                  <a:lnTo>
                    <a:pt x="20237" y="59734"/>
                  </a:lnTo>
                  <a:lnTo>
                    <a:pt x="20298" y="58820"/>
                  </a:lnTo>
                  <a:lnTo>
                    <a:pt x="20298" y="58515"/>
                  </a:lnTo>
                  <a:lnTo>
                    <a:pt x="20237" y="58271"/>
                  </a:lnTo>
                  <a:lnTo>
                    <a:pt x="20115" y="57905"/>
                  </a:lnTo>
                  <a:lnTo>
                    <a:pt x="19994" y="57540"/>
                  </a:lnTo>
                  <a:lnTo>
                    <a:pt x="19872" y="57113"/>
                  </a:lnTo>
                  <a:lnTo>
                    <a:pt x="19872" y="56625"/>
                  </a:lnTo>
                  <a:lnTo>
                    <a:pt x="19994" y="55772"/>
                  </a:lnTo>
                  <a:lnTo>
                    <a:pt x="19994" y="55345"/>
                  </a:lnTo>
                  <a:lnTo>
                    <a:pt x="19994" y="54919"/>
                  </a:lnTo>
                  <a:lnTo>
                    <a:pt x="19933" y="54065"/>
                  </a:lnTo>
                  <a:lnTo>
                    <a:pt x="19750" y="52359"/>
                  </a:lnTo>
                  <a:lnTo>
                    <a:pt x="19689" y="50652"/>
                  </a:lnTo>
                  <a:lnTo>
                    <a:pt x="19689" y="48275"/>
                  </a:lnTo>
                  <a:lnTo>
                    <a:pt x="19689" y="45898"/>
                  </a:lnTo>
                  <a:lnTo>
                    <a:pt x="19628" y="44130"/>
                  </a:lnTo>
                  <a:lnTo>
                    <a:pt x="19628" y="43338"/>
                  </a:lnTo>
                  <a:lnTo>
                    <a:pt x="19628" y="43155"/>
                  </a:lnTo>
                  <a:lnTo>
                    <a:pt x="19628" y="42911"/>
                  </a:lnTo>
                  <a:lnTo>
                    <a:pt x="19872" y="42911"/>
                  </a:lnTo>
                  <a:lnTo>
                    <a:pt x="20237" y="42789"/>
                  </a:lnTo>
                  <a:lnTo>
                    <a:pt x="20542" y="42667"/>
                  </a:lnTo>
                  <a:lnTo>
                    <a:pt x="20786" y="42423"/>
                  </a:lnTo>
                  <a:lnTo>
                    <a:pt x="20969" y="42119"/>
                  </a:lnTo>
                  <a:lnTo>
                    <a:pt x="21030" y="41814"/>
                  </a:lnTo>
                  <a:lnTo>
                    <a:pt x="21030" y="41509"/>
                  </a:lnTo>
                  <a:lnTo>
                    <a:pt x="20847" y="41936"/>
                  </a:lnTo>
                  <a:lnTo>
                    <a:pt x="20725" y="42119"/>
                  </a:lnTo>
                  <a:lnTo>
                    <a:pt x="20542" y="42301"/>
                  </a:lnTo>
                  <a:lnTo>
                    <a:pt x="20359" y="42423"/>
                  </a:lnTo>
                  <a:lnTo>
                    <a:pt x="20115" y="42484"/>
                  </a:lnTo>
                  <a:lnTo>
                    <a:pt x="19567" y="42545"/>
                  </a:lnTo>
                  <a:lnTo>
                    <a:pt x="19018" y="42484"/>
                  </a:lnTo>
                  <a:lnTo>
                    <a:pt x="18774" y="42423"/>
                  </a:lnTo>
                  <a:lnTo>
                    <a:pt x="18592" y="42301"/>
                  </a:lnTo>
                  <a:lnTo>
                    <a:pt x="18409" y="42119"/>
                  </a:lnTo>
                  <a:lnTo>
                    <a:pt x="18287" y="41936"/>
                  </a:lnTo>
                  <a:lnTo>
                    <a:pt x="18104" y="41509"/>
                  </a:lnTo>
                  <a:lnTo>
                    <a:pt x="18104" y="41753"/>
                  </a:lnTo>
                  <a:lnTo>
                    <a:pt x="18104" y="41997"/>
                  </a:lnTo>
                  <a:lnTo>
                    <a:pt x="18226" y="42240"/>
                  </a:lnTo>
                  <a:lnTo>
                    <a:pt x="18348" y="42484"/>
                  </a:lnTo>
                  <a:lnTo>
                    <a:pt x="18592" y="42667"/>
                  </a:lnTo>
                  <a:lnTo>
                    <a:pt x="18896" y="42789"/>
                  </a:lnTo>
                  <a:lnTo>
                    <a:pt x="19201" y="42850"/>
                  </a:lnTo>
                  <a:lnTo>
                    <a:pt x="19323" y="42911"/>
                  </a:lnTo>
                  <a:lnTo>
                    <a:pt x="19445" y="42911"/>
                  </a:lnTo>
                  <a:lnTo>
                    <a:pt x="19445" y="43033"/>
                  </a:lnTo>
                  <a:lnTo>
                    <a:pt x="19445" y="43094"/>
                  </a:lnTo>
                  <a:lnTo>
                    <a:pt x="19384" y="43642"/>
                  </a:lnTo>
                  <a:lnTo>
                    <a:pt x="19384" y="46324"/>
                  </a:lnTo>
                  <a:lnTo>
                    <a:pt x="19384" y="48458"/>
                  </a:lnTo>
                  <a:lnTo>
                    <a:pt x="19384" y="50652"/>
                  </a:lnTo>
                  <a:lnTo>
                    <a:pt x="19323" y="51993"/>
                  </a:lnTo>
                  <a:lnTo>
                    <a:pt x="19201" y="53395"/>
                  </a:lnTo>
                  <a:lnTo>
                    <a:pt x="19079" y="54858"/>
                  </a:lnTo>
                  <a:lnTo>
                    <a:pt x="19079" y="55528"/>
                  </a:lnTo>
                  <a:lnTo>
                    <a:pt x="19079" y="56260"/>
                  </a:lnTo>
                  <a:lnTo>
                    <a:pt x="19140" y="56930"/>
                  </a:lnTo>
                  <a:lnTo>
                    <a:pt x="19018" y="57662"/>
                  </a:lnTo>
                  <a:lnTo>
                    <a:pt x="18835" y="58149"/>
                  </a:lnTo>
                  <a:lnTo>
                    <a:pt x="18774" y="58393"/>
                  </a:lnTo>
                  <a:lnTo>
                    <a:pt x="18714" y="58637"/>
                  </a:lnTo>
                  <a:lnTo>
                    <a:pt x="18714" y="59368"/>
                  </a:lnTo>
                  <a:lnTo>
                    <a:pt x="18835" y="60100"/>
                  </a:lnTo>
                  <a:lnTo>
                    <a:pt x="18896" y="60831"/>
                  </a:lnTo>
                  <a:lnTo>
                    <a:pt x="18957" y="61563"/>
                  </a:lnTo>
                  <a:lnTo>
                    <a:pt x="19018" y="63818"/>
                  </a:lnTo>
                  <a:lnTo>
                    <a:pt x="19079" y="64854"/>
                  </a:lnTo>
                  <a:lnTo>
                    <a:pt x="19079" y="65829"/>
                  </a:lnTo>
                  <a:lnTo>
                    <a:pt x="19018" y="67292"/>
                  </a:lnTo>
                  <a:lnTo>
                    <a:pt x="18896" y="68755"/>
                  </a:lnTo>
                  <a:lnTo>
                    <a:pt x="18957" y="70218"/>
                  </a:lnTo>
                  <a:lnTo>
                    <a:pt x="19079" y="71681"/>
                  </a:lnTo>
                  <a:lnTo>
                    <a:pt x="19262" y="73144"/>
                  </a:lnTo>
                  <a:lnTo>
                    <a:pt x="19384" y="74606"/>
                  </a:lnTo>
                  <a:lnTo>
                    <a:pt x="19384" y="75886"/>
                  </a:lnTo>
                  <a:lnTo>
                    <a:pt x="19384" y="77959"/>
                  </a:lnTo>
                  <a:lnTo>
                    <a:pt x="19384" y="78873"/>
                  </a:lnTo>
                  <a:lnTo>
                    <a:pt x="19384" y="79178"/>
                  </a:lnTo>
                  <a:lnTo>
                    <a:pt x="19323" y="79422"/>
                  </a:lnTo>
                  <a:lnTo>
                    <a:pt x="19140" y="79727"/>
                  </a:lnTo>
                  <a:lnTo>
                    <a:pt x="18957" y="79909"/>
                  </a:lnTo>
                  <a:lnTo>
                    <a:pt x="18653" y="79970"/>
                  </a:lnTo>
                  <a:lnTo>
                    <a:pt x="18348" y="79970"/>
                  </a:lnTo>
                  <a:lnTo>
                    <a:pt x="18043" y="79909"/>
                  </a:lnTo>
                  <a:lnTo>
                    <a:pt x="17799" y="79787"/>
                  </a:lnTo>
                  <a:lnTo>
                    <a:pt x="17738" y="79666"/>
                  </a:lnTo>
                  <a:lnTo>
                    <a:pt x="17677" y="79605"/>
                  </a:lnTo>
                  <a:lnTo>
                    <a:pt x="17738" y="79361"/>
                  </a:lnTo>
                  <a:lnTo>
                    <a:pt x="17799" y="79056"/>
                  </a:lnTo>
                  <a:lnTo>
                    <a:pt x="17860" y="78934"/>
                  </a:lnTo>
                  <a:lnTo>
                    <a:pt x="17921" y="78873"/>
                  </a:lnTo>
                  <a:lnTo>
                    <a:pt x="17860" y="78812"/>
                  </a:lnTo>
                  <a:lnTo>
                    <a:pt x="17799" y="78751"/>
                  </a:lnTo>
                  <a:lnTo>
                    <a:pt x="17677" y="78751"/>
                  </a:lnTo>
                  <a:lnTo>
                    <a:pt x="17616" y="78812"/>
                  </a:lnTo>
                  <a:lnTo>
                    <a:pt x="17555" y="78995"/>
                  </a:lnTo>
                  <a:lnTo>
                    <a:pt x="17555" y="79178"/>
                  </a:lnTo>
                  <a:lnTo>
                    <a:pt x="17494" y="79300"/>
                  </a:lnTo>
                  <a:lnTo>
                    <a:pt x="17434" y="79483"/>
                  </a:lnTo>
                  <a:lnTo>
                    <a:pt x="17312" y="79544"/>
                  </a:lnTo>
                  <a:lnTo>
                    <a:pt x="17129" y="79605"/>
                  </a:lnTo>
                  <a:lnTo>
                    <a:pt x="16824" y="79605"/>
                  </a:lnTo>
                  <a:lnTo>
                    <a:pt x="16458" y="79544"/>
                  </a:lnTo>
                  <a:lnTo>
                    <a:pt x="16032" y="79483"/>
                  </a:lnTo>
                  <a:lnTo>
                    <a:pt x="15361" y="79361"/>
                  </a:lnTo>
                  <a:lnTo>
                    <a:pt x="14995" y="79239"/>
                  </a:lnTo>
                  <a:lnTo>
                    <a:pt x="14813" y="79178"/>
                  </a:lnTo>
                  <a:lnTo>
                    <a:pt x="14752" y="79117"/>
                  </a:lnTo>
                  <a:lnTo>
                    <a:pt x="14691" y="79056"/>
                  </a:lnTo>
                  <a:lnTo>
                    <a:pt x="14691" y="78934"/>
                  </a:lnTo>
                  <a:lnTo>
                    <a:pt x="14813" y="78873"/>
                  </a:lnTo>
                  <a:lnTo>
                    <a:pt x="14995" y="78751"/>
                  </a:lnTo>
                  <a:lnTo>
                    <a:pt x="15483" y="78386"/>
                  </a:lnTo>
                  <a:lnTo>
                    <a:pt x="15910" y="77898"/>
                  </a:lnTo>
                  <a:lnTo>
                    <a:pt x="16214" y="77349"/>
                  </a:lnTo>
                  <a:lnTo>
                    <a:pt x="16519" y="76801"/>
                  </a:lnTo>
                  <a:lnTo>
                    <a:pt x="16824" y="76252"/>
                  </a:lnTo>
                  <a:lnTo>
                    <a:pt x="17007" y="75765"/>
                  </a:lnTo>
                  <a:lnTo>
                    <a:pt x="17007" y="75399"/>
                  </a:lnTo>
                  <a:lnTo>
                    <a:pt x="16946" y="75033"/>
                  </a:lnTo>
                  <a:lnTo>
                    <a:pt x="16763" y="74058"/>
                  </a:lnTo>
                  <a:lnTo>
                    <a:pt x="16519" y="73144"/>
                  </a:lnTo>
                  <a:lnTo>
                    <a:pt x="15910" y="71315"/>
                  </a:lnTo>
                  <a:lnTo>
                    <a:pt x="15239" y="68938"/>
                  </a:lnTo>
                  <a:lnTo>
                    <a:pt x="14813" y="67536"/>
                  </a:lnTo>
                  <a:lnTo>
                    <a:pt x="14386" y="66073"/>
                  </a:lnTo>
                  <a:lnTo>
                    <a:pt x="14081" y="64610"/>
                  </a:lnTo>
                  <a:lnTo>
                    <a:pt x="13959" y="63879"/>
                  </a:lnTo>
                  <a:lnTo>
                    <a:pt x="13898" y="63147"/>
                  </a:lnTo>
                  <a:lnTo>
                    <a:pt x="13959" y="62355"/>
                  </a:lnTo>
                  <a:lnTo>
                    <a:pt x="14020" y="61623"/>
                  </a:lnTo>
                  <a:lnTo>
                    <a:pt x="14142" y="60831"/>
                  </a:lnTo>
                  <a:lnTo>
                    <a:pt x="14325" y="60100"/>
                  </a:lnTo>
                  <a:lnTo>
                    <a:pt x="14630" y="58698"/>
                  </a:lnTo>
                  <a:lnTo>
                    <a:pt x="14752" y="57966"/>
                  </a:lnTo>
                  <a:lnTo>
                    <a:pt x="14813" y="57235"/>
                  </a:lnTo>
                  <a:lnTo>
                    <a:pt x="14752" y="56686"/>
                  </a:lnTo>
                  <a:lnTo>
                    <a:pt x="14752" y="56077"/>
                  </a:lnTo>
                  <a:lnTo>
                    <a:pt x="14508" y="54919"/>
                  </a:lnTo>
                  <a:lnTo>
                    <a:pt x="14264" y="53761"/>
                  </a:lnTo>
                  <a:lnTo>
                    <a:pt x="13959" y="52602"/>
                  </a:lnTo>
                  <a:lnTo>
                    <a:pt x="13593" y="51079"/>
                  </a:lnTo>
                  <a:lnTo>
                    <a:pt x="13289" y="49555"/>
                  </a:lnTo>
                  <a:lnTo>
                    <a:pt x="13045" y="48031"/>
                  </a:lnTo>
                  <a:lnTo>
                    <a:pt x="12862" y="46446"/>
                  </a:lnTo>
                  <a:lnTo>
                    <a:pt x="12618" y="43399"/>
                  </a:lnTo>
                  <a:lnTo>
                    <a:pt x="12557" y="40290"/>
                  </a:lnTo>
                  <a:lnTo>
                    <a:pt x="12557" y="38766"/>
                  </a:lnTo>
                  <a:lnTo>
                    <a:pt x="12557" y="38035"/>
                  </a:lnTo>
                  <a:lnTo>
                    <a:pt x="12679" y="37242"/>
                  </a:lnTo>
                  <a:lnTo>
                    <a:pt x="12862" y="35658"/>
                  </a:lnTo>
                  <a:lnTo>
                    <a:pt x="13167" y="34134"/>
                  </a:lnTo>
                  <a:lnTo>
                    <a:pt x="13228" y="33890"/>
                  </a:lnTo>
                  <a:lnTo>
                    <a:pt x="13228" y="33585"/>
                  </a:lnTo>
                  <a:lnTo>
                    <a:pt x="13167" y="33280"/>
                  </a:lnTo>
                  <a:lnTo>
                    <a:pt x="13045" y="32976"/>
                  </a:lnTo>
                  <a:lnTo>
                    <a:pt x="13045" y="29379"/>
                  </a:lnTo>
                  <a:lnTo>
                    <a:pt x="13045" y="28587"/>
                  </a:lnTo>
                  <a:lnTo>
                    <a:pt x="12984" y="28343"/>
                  </a:lnTo>
                  <a:lnTo>
                    <a:pt x="12923" y="28038"/>
                  </a:lnTo>
                  <a:lnTo>
                    <a:pt x="12801" y="27673"/>
                  </a:lnTo>
                  <a:lnTo>
                    <a:pt x="12496" y="26576"/>
                  </a:lnTo>
                  <a:lnTo>
                    <a:pt x="12192" y="25600"/>
                  </a:lnTo>
                  <a:lnTo>
                    <a:pt x="12192" y="25235"/>
                  </a:lnTo>
                  <a:lnTo>
                    <a:pt x="12131" y="24930"/>
                  </a:lnTo>
                  <a:lnTo>
                    <a:pt x="12496" y="25113"/>
                  </a:lnTo>
                  <a:lnTo>
                    <a:pt x="12923" y="25235"/>
                  </a:lnTo>
                  <a:lnTo>
                    <a:pt x="13776" y="25417"/>
                  </a:lnTo>
                  <a:lnTo>
                    <a:pt x="14691" y="25539"/>
                  </a:lnTo>
                  <a:lnTo>
                    <a:pt x="15666" y="25600"/>
                  </a:lnTo>
                  <a:lnTo>
                    <a:pt x="16214" y="25600"/>
                  </a:lnTo>
                  <a:lnTo>
                    <a:pt x="16397" y="25539"/>
                  </a:lnTo>
                  <a:lnTo>
                    <a:pt x="16519" y="25478"/>
                  </a:lnTo>
                  <a:lnTo>
                    <a:pt x="16702" y="25356"/>
                  </a:lnTo>
                  <a:lnTo>
                    <a:pt x="17068" y="25052"/>
                  </a:lnTo>
                  <a:lnTo>
                    <a:pt x="18653" y="23894"/>
                  </a:lnTo>
                  <a:lnTo>
                    <a:pt x="18653" y="23894"/>
                  </a:lnTo>
                  <a:lnTo>
                    <a:pt x="16519" y="25113"/>
                  </a:lnTo>
                  <a:lnTo>
                    <a:pt x="16397" y="25235"/>
                  </a:lnTo>
                  <a:lnTo>
                    <a:pt x="16275" y="25295"/>
                  </a:lnTo>
                  <a:lnTo>
                    <a:pt x="15971" y="25295"/>
                  </a:lnTo>
                  <a:lnTo>
                    <a:pt x="15361" y="25235"/>
                  </a:lnTo>
                  <a:lnTo>
                    <a:pt x="14081" y="25113"/>
                  </a:lnTo>
                  <a:lnTo>
                    <a:pt x="13532" y="25052"/>
                  </a:lnTo>
                  <a:lnTo>
                    <a:pt x="12923" y="24930"/>
                  </a:lnTo>
                  <a:lnTo>
                    <a:pt x="12435" y="24686"/>
                  </a:lnTo>
                  <a:lnTo>
                    <a:pt x="12192" y="24503"/>
                  </a:lnTo>
                  <a:lnTo>
                    <a:pt x="11948" y="24320"/>
                  </a:lnTo>
                  <a:lnTo>
                    <a:pt x="11826" y="24076"/>
                  </a:lnTo>
                  <a:lnTo>
                    <a:pt x="11704" y="23833"/>
                  </a:lnTo>
                  <a:lnTo>
                    <a:pt x="11521" y="23284"/>
                  </a:lnTo>
                  <a:lnTo>
                    <a:pt x="11460" y="22735"/>
                  </a:lnTo>
                  <a:lnTo>
                    <a:pt x="11460" y="22126"/>
                  </a:lnTo>
                  <a:lnTo>
                    <a:pt x="11521" y="21455"/>
                  </a:lnTo>
                  <a:lnTo>
                    <a:pt x="11582" y="20785"/>
                  </a:lnTo>
                  <a:lnTo>
                    <a:pt x="11643" y="20541"/>
                  </a:lnTo>
                  <a:lnTo>
                    <a:pt x="11704" y="20297"/>
                  </a:lnTo>
                  <a:lnTo>
                    <a:pt x="11521" y="19566"/>
                  </a:lnTo>
                  <a:lnTo>
                    <a:pt x="11582" y="20114"/>
                  </a:lnTo>
                  <a:lnTo>
                    <a:pt x="11582" y="20419"/>
                  </a:lnTo>
                  <a:lnTo>
                    <a:pt x="11460" y="20724"/>
                  </a:lnTo>
                  <a:lnTo>
                    <a:pt x="11338" y="21212"/>
                  </a:lnTo>
                  <a:lnTo>
                    <a:pt x="11216" y="21760"/>
                  </a:lnTo>
                  <a:lnTo>
                    <a:pt x="11216" y="22309"/>
                  </a:lnTo>
                  <a:lnTo>
                    <a:pt x="11216" y="22918"/>
                  </a:lnTo>
                  <a:lnTo>
                    <a:pt x="11277" y="23467"/>
                  </a:lnTo>
                  <a:lnTo>
                    <a:pt x="11399" y="24015"/>
                  </a:lnTo>
                  <a:lnTo>
                    <a:pt x="11643" y="24442"/>
                  </a:lnTo>
                  <a:lnTo>
                    <a:pt x="11765" y="24564"/>
                  </a:lnTo>
                  <a:lnTo>
                    <a:pt x="11826" y="24747"/>
                  </a:lnTo>
                  <a:lnTo>
                    <a:pt x="11887" y="24991"/>
                  </a:lnTo>
                  <a:lnTo>
                    <a:pt x="11887" y="25235"/>
                  </a:lnTo>
                  <a:lnTo>
                    <a:pt x="11887" y="25478"/>
                  </a:lnTo>
                  <a:lnTo>
                    <a:pt x="11765" y="25722"/>
                  </a:lnTo>
                  <a:lnTo>
                    <a:pt x="11460" y="26515"/>
                  </a:lnTo>
                  <a:lnTo>
                    <a:pt x="11033" y="27612"/>
                  </a:lnTo>
                  <a:lnTo>
                    <a:pt x="10729" y="28648"/>
                  </a:lnTo>
                  <a:lnTo>
                    <a:pt x="10485" y="29745"/>
                  </a:lnTo>
                  <a:lnTo>
                    <a:pt x="10241" y="30842"/>
                  </a:lnTo>
                  <a:lnTo>
                    <a:pt x="9875" y="31939"/>
                  </a:lnTo>
                  <a:lnTo>
                    <a:pt x="9449" y="33037"/>
                  </a:lnTo>
                  <a:lnTo>
                    <a:pt x="8961" y="34134"/>
                  </a:lnTo>
                  <a:lnTo>
                    <a:pt x="8412" y="35170"/>
                  </a:lnTo>
                  <a:lnTo>
                    <a:pt x="7437" y="37242"/>
                  </a:lnTo>
                  <a:lnTo>
                    <a:pt x="6950" y="38278"/>
                  </a:lnTo>
                  <a:lnTo>
                    <a:pt x="6523" y="39376"/>
                  </a:lnTo>
                  <a:lnTo>
                    <a:pt x="6340" y="39254"/>
                  </a:lnTo>
                  <a:lnTo>
                    <a:pt x="6157" y="39254"/>
                  </a:lnTo>
                  <a:lnTo>
                    <a:pt x="6157" y="39315"/>
                  </a:lnTo>
                  <a:lnTo>
                    <a:pt x="6096" y="39376"/>
                  </a:lnTo>
                  <a:lnTo>
                    <a:pt x="6157" y="39437"/>
                  </a:lnTo>
                  <a:lnTo>
                    <a:pt x="6157" y="39498"/>
                  </a:lnTo>
                  <a:lnTo>
                    <a:pt x="6279" y="39498"/>
                  </a:lnTo>
                  <a:lnTo>
                    <a:pt x="6462" y="39619"/>
                  </a:lnTo>
                  <a:lnTo>
                    <a:pt x="6523" y="39802"/>
                  </a:lnTo>
                  <a:lnTo>
                    <a:pt x="6584" y="39985"/>
                  </a:lnTo>
                  <a:lnTo>
                    <a:pt x="6584" y="40229"/>
                  </a:lnTo>
                  <a:lnTo>
                    <a:pt x="6523" y="40717"/>
                  </a:lnTo>
                  <a:lnTo>
                    <a:pt x="6401" y="41204"/>
                  </a:lnTo>
                  <a:lnTo>
                    <a:pt x="6035" y="42119"/>
                  </a:lnTo>
                  <a:lnTo>
                    <a:pt x="5974" y="42301"/>
                  </a:lnTo>
                  <a:lnTo>
                    <a:pt x="5913" y="42545"/>
                  </a:lnTo>
                  <a:lnTo>
                    <a:pt x="5791" y="43886"/>
                  </a:lnTo>
                  <a:lnTo>
                    <a:pt x="5791" y="44496"/>
                  </a:lnTo>
                  <a:lnTo>
                    <a:pt x="5730" y="44800"/>
                  </a:lnTo>
                  <a:lnTo>
                    <a:pt x="5669" y="44922"/>
                  </a:lnTo>
                  <a:lnTo>
                    <a:pt x="5609" y="45044"/>
                  </a:lnTo>
                  <a:lnTo>
                    <a:pt x="5487" y="45044"/>
                  </a:lnTo>
                  <a:lnTo>
                    <a:pt x="5426" y="44983"/>
                  </a:lnTo>
                  <a:lnTo>
                    <a:pt x="5365" y="44800"/>
                  </a:lnTo>
                  <a:lnTo>
                    <a:pt x="5365" y="44374"/>
                  </a:lnTo>
                  <a:lnTo>
                    <a:pt x="5426" y="43764"/>
                  </a:lnTo>
                  <a:lnTo>
                    <a:pt x="5426" y="43459"/>
                  </a:lnTo>
                  <a:lnTo>
                    <a:pt x="5426" y="43216"/>
                  </a:lnTo>
                  <a:lnTo>
                    <a:pt x="5365" y="43033"/>
                  </a:lnTo>
                  <a:lnTo>
                    <a:pt x="5243" y="42911"/>
                  </a:lnTo>
                  <a:lnTo>
                    <a:pt x="5121" y="42850"/>
                  </a:lnTo>
                  <a:lnTo>
                    <a:pt x="4938" y="42972"/>
                  </a:lnTo>
                  <a:lnTo>
                    <a:pt x="4816" y="43216"/>
                  </a:lnTo>
                  <a:lnTo>
                    <a:pt x="4755" y="43459"/>
                  </a:lnTo>
                  <a:lnTo>
                    <a:pt x="4694" y="43947"/>
                  </a:lnTo>
                  <a:lnTo>
                    <a:pt x="4633" y="44800"/>
                  </a:lnTo>
                  <a:lnTo>
                    <a:pt x="4572" y="45349"/>
                  </a:lnTo>
                  <a:lnTo>
                    <a:pt x="4450" y="45593"/>
                  </a:lnTo>
                  <a:lnTo>
                    <a:pt x="4389" y="45654"/>
                  </a:lnTo>
                  <a:lnTo>
                    <a:pt x="4268" y="45532"/>
                  </a:lnTo>
                  <a:lnTo>
                    <a:pt x="4207" y="45349"/>
                  </a:lnTo>
                  <a:lnTo>
                    <a:pt x="4207" y="45105"/>
                  </a:lnTo>
                  <a:lnTo>
                    <a:pt x="4268" y="44374"/>
                  </a:lnTo>
                  <a:lnTo>
                    <a:pt x="4268" y="43825"/>
                  </a:lnTo>
                  <a:lnTo>
                    <a:pt x="4329" y="43277"/>
                  </a:lnTo>
                  <a:lnTo>
                    <a:pt x="4268" y="43094"/>
                  </a:lnTo>
                  <a:lnTo>
                    <a:pt x="4207" y="42972"/>
                  </a:lnTo>
                  <a:lnTo>
                    <a:pt x="4146" y="42911"/>
                  </a:lnTo>
                  <a:lnTo>
                    <a:pt x="4085" y="42911"/>
                  </a:lnTo>
                  <a:lnTo>
                    <a:pt x="3963" y="42972"/>
                  </a:lnTo>
                  <a:lnTo>
                    <a:pt x="3841" y="43155"/>
                  </a:lnTo>
                  <a:lnTo>
                    <a:pt x="3658" y="43642"/>
                  </a:lnTo>
                  <a:lnTo>
                    <a:pt x="3231" y="44861"/>
                  </a:lnTo>
                  <a:lnTo>
                    <a:pt x="2988" y="45349"/>
                  </a:lnTo>
                  <a:lnTo>
                    <a:pt x="2866" y="45593"/>
                  </a:lnTo>
                  <a:lnTo>
                    <a:pt x="2744" y="45654"/>
                  </a:lnTo>
                  <a:lnTo>
                    <a:pt x="2683" y="45715"/>
                  </a:lnTo>
                  <a:lnTo>
                    <a:pt x="2622" y="45654"/>
                  </a:lnTo>
                  <a:lnTo>
                    <a:pt x="2561" y="45593"/>
                  </a:lnTo>
                  <a:lnTo>
                    <a:pt x="2561" y="45410"/>
                  </a:lnTo>
                  <a:lnTo>
                    <a:pt x="2561" y="45105"/>
                  </a:lnTo>
                  <a:lnTo>
                    <a:pt x="2683" y="44739"/>
                  </a:lnTo>
                  <a:lnTo>
                    <a:pt x="2927" y="44069"/>
                  </a:lnTo>
                  <a:lnTo>
                    <a:pt x="3048" y="43703"/>
                  </a:lnTo>
                  <a:lnTo>
                    <a:pt x="3292" y="43094"/>
                  </a:lnTo>
                  <a:lnTo>
                    <a:pt x="3292" y="42728"/>
                  </a:lnTo>
                  <a:lnTo>
                    <a:pt x="3292" y="42606"/>
                  </a:lnTo>
                  <a:lnTo>
                    <a:pt x="3170" y="42484"/>
                  </a:lnTo>
                  <a:lnTo>
                    <a:pt x="3109" y="42484"/>
                  </a:lnTo>
                  <a:lnTo>
                    <a:pt x="2988" y="42545"/>
                  </a:lnTo>
                  <a:lnTo>
                    <a:pt x="2805" y="42728"/>
                  </a:lnTo>
                  <a:lnTo>
                    <a:pt x="2378" y="43216"/>
                  </a:lnTo>
                  <a:lnTo>
                    <a:pt x="2012" y="43703"/>
                  </a:lnTo>
                  <a:lnTo>
                    <a:pt x="1708" y="44191"/>
                  </a:lnTo>
                  <a:lnTo>
                    <a:pt x="1525" y="44435"/>
                  </a:lnTo>
                  <a:lnTo>
                    <a:pt x="1403" y="44496"/>
                  </a:lnTo>
                  <a:lnTo>
                    <a:pt x="1281" y="44557"/>
                  </a:lnTo>
                  <a:lnTo>
                    <a:pt x="1159" y="44557"/>
                  </a:lnTo>
                  <a:lnTo>
                    <a:pt x="1098" y="44496"/>
                  </a:lnTo>
                  <a:lnTo>
                    <a:pt x="1098" y="44374"/>
                  </a:lnTo>
                  <a:lnTo>
                    <a:pt x="1159" y="44252"/>
                  </a:lnTo>
                  <a:lnTo>
                    <a:pt x="1281" y="43947"/>
                  </a:lnTo>
                  <a:lnTo>
                    <a:pt x="1403" y="43825"/>
                  </a:lnTo>
                  <a:lnTo>
                    <a:pt x="1951" y="42789"/>
                  </a:lnTo>
                  <a:lnTo>
                    <a:pt x="2317" y="42119"/>
                  </a:lnTo>
                  <a:lnTo>
                    <a:pt x="2500" y="41753"/>
                  </a:lnTo>
                  <a:lnTo>
                    <a:pt x="2622" y="41387"/>
                  </a:lnTo>
                  <a:lnTo>
                    <a:pt x="2683" y="41204"/>
                  </a:lnTo>
                  <a:lnTo>
                    <a:pt x="2622" y="41082"/>
                  </a:lnTo>
                  <a:lnTo>
                    <a:pt x="2561" y="41021"/>
                  </a:lnTo>
                  <a:lnTo>
                    <a:pt x="2378" y="40960"/>
                  </a:lnTo>
                  <a:lnTo>
                    <a:pt x="2134" y="41082"/>
                  </a:lnTo>
                  <a:lnTo>
                    <a:pt x="1890" y="41326"/>
                  </a:lnTo>
                  <a:lnTo>
                    <a:pt x="1647" y="41570"/>
                  </a:lnTo>
                  <a:lnTo>
                    <a:pt x="1403" y="41753"/>
                  </a:lnTo>
                  <a:lnTo>
                    <a:pt x="976" y="41936"/>
                  </a:lnTo>
                  <a:lnTo>
                    <a:pt x="732" y="41997"/>
                  </a:lnTo>
                  <a:lnTo>
                    <a:pt x="488" y="41997"/>
                  </a:lnTo>
                  <a:lnTo>
                    <a:pt x="306" y="41936"/>
                  </a:lnTo>
                  <a:lnTo>
                    <a:pt x="245" y="41875"/>
                  </a:lnTo>
                  <a:lnTo>
                    <a:pt x="306" y="41814"/>
                  </a:lnTo>
                  <a:lnTo>
                    <a:pt x="367" y="41692"/>
                  </a:lnTo>
                  <a:lnTo>
                    <a:pt x="793" y="41326"/>
                  </a:lnTo>
                  <a:lnTo>
                    <a:pt x="1342" y="40778"/>
                  </a:lnTo>
                  <a:lnTo>
                    <a:pt x="1829" y="40168"/>
                  </a:lnTo>
                  <a:lnTo>
                    <a:pt x="2317" y="39619"/>
                  </a:lnTo>
                  <a:lnTo>
                    <a:pt x="2866" y="39071"/>
                  </a:lnTo>
                  <a:lnTo>
                    <a:pt x="3170" y="38888"/>
                  </a:lnTo>
                  <a:lnTo>
                    <a:pt x="3414" y="38705"/>
                  </a:lnTo>
                  <a:lnTo>
                    <a:pt x="4085" y="38705"/>
                  </a:lnTo>
                  <a:lnTo>
                    <a:pt x="4511" y="38827"/>
                  </a:lnTo>
                  <a:lnTo>
                    <a:pt x="4633" y="38827"/>
                  </a:lnTo>
                  <a:lnTo>
                    <a:pt x="4755" y="38888"/>
                  </a:lnTo>
                  <a:lnTo>
                    <a:pt x="4877" y="38888"/>
                  </a:lnTo>
                  <a:lnTo>
                    <a:pt x="4877" y="38827"/>
                  </a:lnTo>
                  <a:lnTo>
                    <a:pt x="4816" y="38705"/>
                  </a:lnTo>
                  <a:lnTo>
                    <a:pt x="4755" y="38644"/>
                  </a:lnTo>
                  <a:lnTo>
                    <a:pt x="4511" y="38522"/>
                  </a:lnTo>
                  <a:lnTo>
                    <a:pt x="4207" y="38461"/>
                  </a:lnTo>
                  <a:lnTo>
                    <a:pt x="4633" y="37608"/>
                  </a:lnTo>
                  <a:lnTo>
                    <a:pt x="4877" y="36755"/>
                  </a:lnTo>
                  <a:lnTo>
                    <a:pt x="5121" y="35840"/>
                  </a:lnTo>
                  <a:lnTo>
                    <a:pt x="5304" y="34987"/>
                  </a:lnTo>
                  <a:lnTo>
                    <a:pt x="5426" y="33768"/>
                  </a:lnTo>
                  <a:lnTo>
                    <a:pt x="5609" y="32549"/>
                  </a:lnTo>
                  <a:lnTo>
                    <a:pt x="5852" y="31635"/>
                  </a:lnTo>
                  <a:lnTo>
                    <a:pt x="6096" y="30781"/>
                  </a:lnTo>
                  <a:lnTo>
                    <a:pt x="6462" y="29928"/>
                  </a:lnTo>
                  <a:lnTo>
                    <a:pt x="6828" y="29075"/>
                  </a:lnTo>
                  <a:lnTo>
                    <a:pt x="6950" y="28709"/>
                  </a:lnTo>
                  <a:lnTo>
                    <a:pt x="7132" y="28465"/>
                  </a:lnTo>
                  <a:lnTo>
                    <a:pt x="7376" y="28099"/>
                  </a:lnTo>
                  <a:lnTo>
                    <a:pt x="7559" y="27673"/>
                  </a:lnTo>
                  <a:lnTo>
                    <a:pt x="7681" y="27368"/>
                  </a:lnTo>
                  <a:lnTo>
                    <a:pt x="7681" y="27063"/>
                  </a:lnTo>
                  <a:lnTo>
                    <a:pt x="7742" y="26149"/>
                  </a:lnTo>
                  <a:lnTo>
                    <a:pt x="7803" y="25235"/>
                  </a:lnTo>
                  <a:lnTo>
                    <a:pt x="7925" y="24259"/>
                  </a:lnTo>
                  <a:lnTo>
                    <a:pt x="8169" y="22370"/>
                  </a:lnTo>
                  <a:lnTo>
                    <a:pt x="8351" y="21455"/>
                  </a:lnTo>
                  <a:lnTo>
                    <a:pt x="8412" y="21151"/>
                  </a:lnTo>
                  <a:lnTo>
                    <a:pt x="8412" y="20846"/>
                  </a:lnTo>
                  <a:lnTo>
                    <a:pt x="8351" y="19932"/>
                  </a:lnTo>
                  <a:lnTo>
                    <a:pt x="8351" y="19017"/>
                  </a:lnTo>
                  <a:lnTo>
                    <a:pt x="8412" y="18164"/>
                  </a:lnTo>
                  <a:lnTo>
                    <a:pt x="8534" y="17737"/>
                  </a:lnTo>
                  <a:lnTo>
                    <a:pt x="8656" y="17311"/>
                  </a:lnTo>
                  <a:lnTo>
                    <a:pt x="9022" y="16457"/>
                  </a:lnTo>
                  <a:lnTo>
                    <a:pt x="9510" y="15726"/>
                  </a:lnTo>
                  <a:lnTo>
                    <a:pt x="9753" y="15360"/>
                  </a:lnTo>
                  <a:lnTo>
                    <a:pt x="9997" y="15055"/>
                  </a:lnTo>
                  <a:lnTo>
                    <a:pt x="10302" y="14812"/>
                  </a:lnTo>
                  <a:lnTo>
                    <a:pt x="10668" y="14629"/>
                  </a:lnTo>
                  <a:lnTo>
                    <a:pt x="11094" y="14446"/>
                  </a:lnTo>
                  <a:lnTo>
                    <a:pt x="11521" y="14324"/>
                  </a:lnTo>
                  <a:lnTo>
                    <a:pt x="12374" y="14202"/>
                  </a:lnTo>
                  <a:lnTo>
                    <a:pt x="13411" y="14080"/>
                  </a:lnTo>
                  <a:lnTo>
                    <a:pt x="14447" y="14080"/>
                  </a:lnTo>
                  <a:lnTo>
                    <a:pt x="16519" y="14141"/>
                  </a:lnTo>
                  <a:lnTo>
                    <a:pt x="14691" y="13836"/>
                  </a:lnTo>
                  <a:lnTo>
                    <a:pt x="15727" y="13166"/>
                  </a:lnTo>
                  <a:lnTo>
                    <a:pt x="16336" y="12739"/>
                  </a:lnTo>
                  <a:lnTo>
                    <a:pt x="16641" y="12617"/>
                  </a:lnTo>
                  <a:lnTo>
                    <a:pt x="16885" y="12434"/>
                  </a:lnTo>
                  <a:lnTo>
                    <a:pt x="16946" y="12313"/>
                  </a:lnTo>
                  <a:lnTo>
                    <a:pt x="17007" y="12191"/>
                  </a:lnTo>
                  <a:lnTo>
                    <a:pt x="17190" y="10118"/>
                  </a:lnTo>
                  <a:lnTo>
                    <a:pt x="17738" y="10484"/>
                  </a:lnTo>
                  <a:lnTo>
                    <a:pt x="18348" y="10789"/>
                  </a:lnTo>
                  <a:lnTo>
                    <a:pt x="18896" y="11032"/>
                  </a:lnTo>
                  <a:lnTo>
                    <a:pt x="19201" y="11093"/>
                  </a:lnTo>
                  <a:lnTo>
                    <a:pt x="19506" y="11154"/>
                  </a:lnTo>
                  <a:lnTo>
                    <a:pt x="19811" y="11093"/>
                  </a:lnTo>
                  <a:lnTo>
                    <a:pt x="20115" y="11032"/>
                  </a:lnTo>
                  <a:lnTo>
                    <a:pt x="20664" y="10789"/>
                  </a:lnTo>
                  <a:lnTo>
                    <a:pt x="21274" y="10484"/>
                  </a:lnTo>
                  <a:lnTo>
                    <a:pt x="21883" y="10118"/>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1" name="Google Shape;601;p78"/>
          <p:cNvSpPr/>
          <p:nvPr/>
        </p:nvSpPr>
        <p:spPr>
          <a:xfrm rot="-2700000" flipH="1">
            <a:off x="7057481" y="3007202"/>
            <a:ext cx="669489" cy="669489"/>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602;p78"/>
          <p:cNvSpPr txBox="1">
            <a:spLocks noGrp="1"/>
          </p:cNvSpPr>
          <p:nvPr>
            <p:ph type="ctrTitle" idx="4294967295"/>
          </p:nvPr>
        </p:nvSpPr>
        <p:spPr>
          <a:xfrm>
            <a:off x="840700" y="2525388"/>
            <a:ext cx="4598400" cy="186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700"/>
              <a:t>The Body Keeps the Score</a:t>
            </a:r>
            <a:endParaRPr sz="4700" dirty="0"/>
          </a:p>
          <a:p>
            <a:pPr marL="0" lvl="0" indent="0" algn="l" rtl="0">
              <a:spcBef>
                <a:spcPts val="0"/>
              </a:spcBef>
              <a:spcAft>
                <a:spcPts val="0"/>
              </a:spcAft>
              <a:buNone/>
            </a:pPr>
            <a:endParaRPr sz="4700" dirty="0"/>
          </a:p>
          <a:p>
            <a:pPr marL="0" lvl="0" indent="0" algn="l" rtl="0">
              <a:spcBef>
                <a:spcPts val="0"/>
              </a:spcBef>
              <a:spcAft>
                <a:spcPts val="0"/>
              </a:spcAft>
              <a:buNone/>
            </a:pPr>
            <a:r>
              <a:rPr lang="en" sz="3500">
                <a:solidFill>
                  <a:srgbClr val="000000"/>
                </a:solidFill>
              </a:rPr>
              <a:t>Bessel Van der Kolk</a:t>
            </a:r>
            <a:endParaRPr sz="3500" dirty="0">
              <a:solidFill>
                <a:srgbClr val="000000"/>
              </a:solidFill>
            </a:endParaRPr>
          </a:p>
          <a:p>
            <a:pPr marL="0" lvl="0" indent="0" algn="l" rtl="0">
              <a:lnSpc>
                <a:spcPct val="80000"/>
              </a:lnSpc>
              <a:spcBef>
                <a:spcPts val="0"/>
              </a:spcBef>
              <a:spcAft>
                <a:spcPts val="0"/>
              </a:spcAft>
              <a:buNone/>
            </a:pPr>
            <a:endParaRPr sz="7200" dirty="0"/>
          </a:p>
        </p:txBody>
      </p:sp>
      <p:sp>
        <p:nvSpPr>
          <p:cNvPr id="603" name="Google Shape;603;p78"/>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62</a:t>
            </a:fld>
            <a:endParaRPr dirty="0"/>
          </a:p>
        </p:txBody>
      </p:sp>
      <p:sp>
        <p:nvSpPr>
          <p:cNvPr id="604" name="Google Shape;604;p78"/>
          <p:cNvSpPr/>
          <p:nvPr/>
        </p:nvSpPr>
        <p:spPr>
          <a:xfrm rot="4499367">
            <a:off x="7137857" y="360028"/>
            <a:ext cx="881478" cy="864587"/>
          </a:xfrm>
          <a:prstGeom prst="wedgeEllipseCallout">
            <a:avLst>
              <a:gd name="adj1" fmla="val -20833"/>
              <a:gd name="adj2" fmla="val 62500"/>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605;p78"/>
          <p:cNvSpPr/>
          <p:nvPr/>
        </p:nvSpPr>
        <p:spPr>
          <a:xfrm rot="2700000">
            <a:off x="5350706" y="1072527"/>
            <a:ext cx="669489" cy="669489"/>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606;p78"/>
          <p:cNvSpPr/>
          <p:nvPr/>
        </p:nvSpPr>
        <p:spPr>
          <a:xfrm>
            <a:off x="6780750" y="1536450"/>
            <a:ext cx="176100" cy="154200"/>
          </a:xfrm>
          <a:prstGeom prst="hear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07" name="Google Shape;607;p78"/>
          <p:cNvGrpSpPr/>
          <p:nvPr/>
        </p:nvGrpSpPr>
        <p:grpSpPr>
          <a:xfrm>
            <a:off x="7427996" y="641718"/>
            <a:ext cx="301203" cy="301203"/>
            <a:chOff x="8762414" y="2939573"/>
            <a:chExt cx="457200" cy="457200"/>
          </a:xfrm>
        </p:grpSpPr>
        <p:sp>
          <p:nvSpPr>
            <p:cNvPr id="608" name="Google Shape;608;p78"/>
            <p:cNvSpPr/>
            <p:nvPr/>
          </p:nvSpPr>
          <p:spPr>
            <a:xfrm>
              <a:off x="9010064" y="3034823"/>
              <a:ext cx="209550" cy="66675"/>
            </a:xfrm>
            <a:custGeom>
              <a:avLst/>
              <a:gdLst/>
              <a:ahLst/>
              <a:cxnLst/>
              <a:rect l="l" t="t" r="r" b="b"/>
              <a:pathLst>
                <a:path w="209550" h="66675" extrusionOk="0">
                  <a:moveTo>
                    <a:pt x="200025" y="0"/>
                  </a:moveTo>
                  <a:lnTo>
                    <a:pt x="9525" y="0"/>
                  </a:lnTo>
                  <a:cubicBezTo>
                    <a:pt x="3810" y="0"/>
                    <a:pt x="0" y="3810"/>
                    <a:pt x="0" y="9525"/>
                  </a:cubicBezTo>
                  <a:lnTo>
                    <a:pt x="0" y="57150"/>
                  </a:lnTo>
                  <a:cubicBezTo>
                    <a:pt x="0" y="62865"/>
                    <a:pt x="3810" y="66675"/>
                    <a:pt x="9525" y="66675"/>
                  </a:cubicBezTo>
                  <a:lnTo>
                    <a:pt x="200025" y="66675"/>
                  </a:lnTo>
                  <a:cubicBezTo>
                    <a:pt x="205740" y="66675"/>
                    <a:pt x="209550" y="62865"/>
                    <a:pt x="209550" y="57150"/>
                  </a:cubicBezTo>
                  <a:lnTo>
                    <a:pt x="209550" y="9525"/>
                  </a:lnTo>
                  <a:cubicBezTo>
                    <a:pt x="209550" y="3810"/>
                    <a:pt x="205740" y="0"/>
                    <a:pt x="200025"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09" name="Google Shape;609;p78"/>
            <p:cNvSpPr/>
            <p:nvPr/>
          </p:nvSpPr>
          <p:spPr>
            <a:xfrm>
              <a:off x="9029114" y="3120548"/>
              <a:ext cx="171450" cy="276225"/>
            </a:xfrm>
            <a:custGeom>
              <a:avLst/>
              <a:gdLst/>
              <a:ahLst/>
              <a:cxnLst/>
              <a:rect l="l" t="t" r="r" b="b"/>
              <a:pathLst>
                <a:path w="171450" h="276225" extrusionOk="0">
                  <a:moveTo>
                    <a:pt x="0" y="266700"/>
                  </a:moveTo>
                  <a:cubicBezTo>
                    <a:pt x="0" y="272415"/>
                    <a:pt x="3810" y="276225"/>
                    <a:pt x="9525" y="276225"/>
                  </a:cubicBezTo>
                  <a:lnTo>
                    <a:pt x="161925" y="276225"/>
                  </a:lnTo>
                  <a:cubicBezTo>
                    <a:pt x="167640" y="276225"/>
                    <a:pt x="171450" y="272415"/>
                    <a:pt x="171450" y="266700"/>
                  </a:cubicBezTo>
                  <a:lnTo>
                    <a:pt x="171450" y="0"/>
                  </a:lnTo>
                  <a:lnTo>
                    <a:pt x="0" y="0"/>
                  </a:lnTo>
                  <a:lnTo>
                    <a:pt x="0" y="266700"/>
                  </a:lnTo>
                  <a:close/>
                  <a:moveTo>
                    <a:pt x="28575" y="57150"/>
                  </a:moveTo>
                  <a:cubicBezTo>
                    <a:pt x="28575" y="51435"/>
                    <a:pt x="32385" y="47625"/>
                    <a:pt x="38100" y="47625"/>
                  </a:cubicBezTo>
                  <a:lnTo>
                    <a:pt x="133350" y="47625"/>
                  </a:lnTo>
                  <a:cubicBezTo>
                    <a:pt x="139065" y="47625"/>
                    <a:pt x="142875" y="51435"/>
                    <a:pt x="142875" y="57150"/>
                  </a:cubicBezTo>
                  <a:lnTo>
                    <a:pt x="142875" y="123825"/>
                  </a:lnTo>
                  <a:cubicBezTo>
                    <a:pt x="142875" y="129540"/>
                    <a:pt x="139065" y="133350"/>
                    <a:pt x="133350" y="133350"/>
                  </a:cubicBezTo>
                  <a:lnTo>
                    <a:pt x="38100" y="133350"/>
                  </a:lnTo>
                  <a:cubicBezTo>
                    <a:pt x="32385" y="133350"/>
                    <a:pt x="28575" y="129540"/>
                    <a:pt x="28575" y="123825"/>
                  </a:cubicBezTo>
                  <a:lnTo>
                    <a:pt x="28575" y="57150"/>
                  </a:lnTo>
                  <a:close/>
                  <a:moveTo>
                    <a:pt x="38100" y="161925"/>
                  </a:moveTo>
                  <a:lnTo>
                    <a:pt x="133350" y="161925"/>
                  </a:lnTo>
                  <a:cubicBezTo>
                    <a:pt x="139065" y="161925"/>
                    <a:pt x="142875" y="165735"/>
                    <a:pt x="142875" y="171450"/>
                  </a:cubicBezTo>
                  <a:cubicBezTo>
                    <a:pt x="142875" y="177165"/>
                    <a:pt x="139065" y="180975"/>
                    <a:pt x="133350" y="180975"/>
                  </a:cubicBezTo>
                  <a:lnTo>
                    <a:pt x="38100" y="180975"/>
                  </a:lnTo>
                  <a:cubicBezTo>
                    <a:pt x="32385" y="180975"/>
                    <a:pt x="28575" y="177165"/>
                    <a:pt x="28575" y="171450"/>
                  </a:cubicBezTo>
                  <a:cubicBezTo>
                    <a:pt x="28575" y="165735"/>
                    <a:pt x="32385" y="161925"/>
                    <a:pt x="38100" y="16192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10" name="Google Shape;610;p78"/>
            <p:cNvSpPr/>
            <p:nvPr/>
          </p:nvSpPr>
          <p:spPr>
            <a:xfrm>
              <a:off x="8762414" y="2939573"/>
              <a:ext cx="200025" cy="457200"/>
            </a:xfrm>
            <a:custGeom>
              <a:avLst/>
              <a:gdLst/>
              <a:ahLst/>
              <a:cxnLst/>
              <a:rect l="l" t="t" r="r" b="b"/>
              <a:pathLst>
                <a:path w="200025" h="457200" extrusionOk="0">
                  <a:moveTo>
                    <a:pt x="185738" y="76200"/>
                  </a:moveTo>
                  <a:lnTo>
                    <a:pt x="133350" y="76200"/>
                  </a:lnTo>
                  <a:lnTo>
                    <a:pt x="133350" y="28575"/>
                  </a:lnTo>
                  <a:lnTo>
                    <a:pt x="157163" y="28575"/>
                  </a:lnTo>
                  <a:cubicBezTo>
                    <a:pt x="164783" y="28575"/>
                    <a:pt x="171450" y="21908"/>
                    <a:pt x="171450" y="14288"/>
                  </a:cubicBezTo>
                  <a:cubicBezTo>
                    <a:pt x="171450" y="6668"/>
                    <a:pt x="164783" y="0"/>
                    <a:pt x="157163" y="0"/>
                  </a:cubicBezTo>
                  <a:lnTo>
                    <a:pt x="42863" y="0"/>
                  </a:lnTo>
                  <a:cubicBezTo>
                    <a:pt x="35243" y="0"/>
                    <a:pt x="28575" y="6668"/>
                    <a:pt x="28575" y="14288"/>
                  </a:cubicBezTo>
                  <a:cubicBezTo>
                    <a:pt x="28575" y="21908"/>
                    <a:pt x="35243" y="28575"/>
                    <a:pt x="42863" y="28575"/>
                  </a:cubicBezTo>
                  <a:lnTo>
                    <a:pt x="66675" y="28575"/>
                  </a:lnTo>
                  <a:lnTo>
                    <a:pt x="66675" y="76200"/>
                  </a:lnTo>
                  <a:lnTo>
                    <a:pt x="14288" y="76200"/>
                  </a:lnTo>
                  <a:cubicBezTo>
                    <a:pt x="6668" y="76200"/>
                    <a:pt x="0" y="82868"/>
                    <a:pt x="0" y="90488"/>
                  </a:cubicBezTo>
                  <a:cubicBezTo>
                    <a:pt x="0" y="98108"/>
                    <a:pt x="6668" y="104775"/>
                    <a:pt x="14288" y="104775"/>
                  </a:cubicBezTo>
                  <a:lnTo>
                    <a:pt x="47625" y="104775"/>
                  </a:lnTo>
                  <a:lnTo>
                    <a:pt x="47625" y="323850"/>
                  </a:lnTo>
                  <a:cubicBezTo>
                    <a:pt x="47625" y="334328"/>
                    <a:pt x="56198" y="342900"/>
                    <a:pt x="66675" y="342900"/>
                  </a:cubicBezTo>
                  <a:lnTo>
                    <a:pt x="66675" y="361950"/>
                  </a:lnTo>
                  <a:cubicBezTo>
                    <a:pt x="66675" y="367665"/>
                    <a:pt x="70485" y="371475"/>
                    <a:pt x="76200" y="371475"/>
                  </a:cubicBezTo>
                  <a:lnTo>
                    <a:pt x="85725" y="371475"/>
                  </a:lnTo>
                  <a:lnTo>
                    <a:pt x="85725" y="442913"/>
                  </a:lnTo>
                  <a:cubicBezTo>
                    <a:pt x="85725" y="450533"/>
                    <a:pt x="92393" y="457200"/>
                    <a:pt x="100013" y="457200"/>
                  </a:cubicBezTo>
                  <a:cubicBezTo>
                    <a:pt x="107633" y="457200"/>
                    <a:pt x="114300" y="450533"/>
                    <a:pt x="114300" y="442913"/>
                  </a:cubicBezTo>
                  <a:lnTo>
                    <a:pt x="114300" y="371475"/>
                  </a:lnTo>
                  <a:lnTo>
                    <a:pt x="123825" y="371475"/>
                  </a:lnTo>
                  <a:cubicBezTo>
                    <a:pt x="129540" y="371475"/>
                    <a:pt x="133350" y="367665"/>
                    <a:pt x="133350" y="361950"/>
                  </a:cubicBezTo>
                  <a:lnTo>
                    <a:pt x="133350" y="342900"/>
                  </a:lnTo>
                  <a:cubicBezTo>
                    <a:pt x="143828" y="342900"/>
                    <a:pt x="152400" y="334328"/>
                    <a:pt x="152400" y="323850"/>
                  </a:cubicBezTo>
                  <a:lnTo>
                    <a:pt x="152400" y="104775"/>
                  </a:lnTo>
                  <a:lnTo>
                    <a:pt x="185738" y="104775"/>
                  </a:lnTo>
                  <a:cubicBezTo>
                    <a:pt x="193358" y="104775"/>
                    <a:pt x="200025" y="98108"/>
                    <a:pt x="200025" y="90488"/>
                  </a:cubicBezTo>
                  <a:cubicBezTo>
                    <a:pt x="200025" y="82868"/>
                    <a:pt x="193358" y="76200"/>
                    <a:pt x="185738" y="76200"/>
                  </a:cubicBezTo>
                  <a:close/>
                  <a:moveTo>
                    <a:pt x="123825" y="247650"/>
                  </a:moveTo>
                  <a:lnTo>
                    <a:pt x="76200" y="247650"/>
                  </a:lnTo>
                  <a:lnTo>
                    <a:pt x="76200" y="123825"/>
                  </a:lnTo>
                  <a:lnTo>
                    <a:pt x="123825" y="123825"/>
                  </a:lnTo>
                  <a:lnTo>
                    <a:pt x="123825" y="2476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611" name="Google Shape;611;p78"/>
          <p:cNvSpPr/>
          <p:nvPr/>
        </p:nvSpPr>
        <p:spPr>
          <a:xfrm>
            <a:off x="5534653" y="1275332"/>
            <a:ext cx="301594" cy="263875"/>
          </a:xfrm>
          <a:custGeom>
            <a:avLst/>
            <a:gdLst/>
            <a:ahLst/>
            <a:cxnLst/>
            <a:rect l="l" t="t" r="r" b="b"/>
            <a:pathLst>
              <a:path w="456961" h="399811" extrusionOk="0">
                <a:moveTo>
                  <a:pt x="423386" y="38100"/>
                </a:moveTo>
                <a:lnTo>
                  <a:pt x="419576" y="34290"/>
                </a:lnTo>
                <a:cubicBezTo>
                  <a:pt x="374809" y="-11430"/>
                  <a:pt x="303371" y="-11430"/>
                  <a:pt x="259556" y="34290"/>
                </a:cubicBezTo>
                <a:lnTo>
                  <a:pt x="228124" y="67628"/>
                </a:lnTo>
                <a:lnTo>
                  <a:pt x="196691" y="35243"/>
                </a:lnTo>
                <a:cubicBezTo>
                  <a:pt x="151924" y="-10478"/>
                  <a:pt x="80486" y="-10478"/>
                  <a:pt x="36671" y="35243"/>
                </a:cubicBezTo>
                <a:lnTo>
                  <a:pt x="32861" y="38100"/>
                </a:lnTo>
                <a:cubicBezTo>
                  <a:pt x="-10954" y="83820"/>
                  <a:pt x="-10954" y="157163"/>
                  <a:pt x="32861" y="201930"/>
                </a:cubicBezTo>
                <a:lnTo>
                  <a:pt x="219551" y="396240"/>
                </a:lnTo>
                <a:cubicBezTo>
                  <a:pt x="224314" y="401003"/>
                  <a:pt x="231934" y="401003"/>
                  <a:pt x="236696" y="396240"/>
                </a:cubicBezTo>
                <a:lnTo>
                  <a:pt x="423386" y="201930"/>
                </a:lnTo>
                <a:cubicBezTo>
                  <a:pt x="468154" y="157163"/>
                  <a:pt x="468154" y="83820"/>
                  <a:pt x="423386" y="38100"/>
                </a:cubicBezTo>
                <a:close/>
                <a:moveTo>
                  <a:pt x="298609" y="214313"/>
                </a:moveTo>
                <a:cubicBezTo>
                  <a:pt x="294799" y="218123"/>
                  <a:pt x="290036" y="220028"/>
                  <a:pt x="285274" y="220028"/>
                </a:cubicBezTo>
                <a:lnTo>
                  <a:pt x="247174" y="220028"/>
                </a:lnTo>
                <a:lnTo>
                  <a:pt x="247174" y="258128"/>
                </a:lnTo>
                <a:cubicBezTo>
                  <a:pt x="247174" y="268605"/>
                  <a:pt x="238601" y="277178"/>
                  <a:pt x="228124" y="277178"/>
                </a:cubicBezTo>
                <a:cubicBezTo>
                  <a:pt x="217646" y="277178"/>
                  <a:pt x="209074" y="268605"/>
                  <a:pt x="209074" y="258128"/>
                </a:cubicBezTo>
                <a:lnTo>
                  <a:pt x="209074" y="220028"/>
                </a:lnTo>
                <a:lnTo>
                  <a:pt x="170974" y="220028"/>
                </a:lnTo>
                <a:cubicBezTo>
                  <a:pt x="160496" y="220028"/>
                  <a:pt x="151924" y="211455"/>
                  <a:pt x="151924" y="200978"/>
                </a:cubicBezTo>
                <a:cubicBezTo>
                  <a:pt x="151924" y="195263"/>
                  <a:pt x="153829" y="190500"/>
                  <a:pt x="157639" y="187643"/>
                </a:cubicBezTo>
                <a:cubicBezTo>
                  <a:pt x="161449" y="183833"/>
                  <a:pt x="166211" y="181928"/>
                  <a:pt x="170974" y="181928"/>
                </a:cubicBezTo>
                <a:lnTo>
                  <a:pt x="209074" y="181928"/>
                </a:lnTo>
                <a:lnTo>
                  <a:pt x="209074" y="143828"/>
                </a:lnTo>
                <a:cubicBezTo>
                  <a:pt x="209074" y="133350"/>
                  <a:pt x="217646" y="124778"/>
                  <a:pt x="228124" y="124778"/>
                </a:cubicBezTo>
                <a:cubicBezTo>
                  <a:pt x="233839" y="124778"/>
                  <a:pt x="238601" y="126683"/>
                  <a:pt x="241459" y="130493"/>
                </a:cubicBezTo>
                <a:cubicBezTo>
                  <a:pt x="245269" y="134303"/>
                  <a:pt x="247174" y="139065"/>
                  <a:pt x="247174" y="143828"/>
                </a:cubicBezTo>
                <a:lnTo>
                  <a:pt x="247174" y="181928"/>
                </a:lnTo>
                <a:lnTo>
                  <a:pt x="285274" y="181928"/>
                </a:lnTo>
                <a:cubicBezTo>
                  <a:pt x="295751" y="181928"/>
                  <a:pt x="304324" y="190500"/>
                  <a:pt x="304324" y="200978"/>
                </a:cubicBezTo>
                <a:cubicBezTo>
                  <a:pt x="304324" y="205740"/>
                  <a:pt x="302419" y="210503"/>
                  <a:pt x="298609" y="2143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612" name="Google Shape;612;p78"/>
          <p:cNvGrpSpPr/>
          <p:nvPr/>
        </p:nvGrpSpPr>
        <p:grpSpPr>
          <a:xfrm>
            <a:off x="7241629" y="3191345"/>
            <a:ext cx="301203" cy="301203"/>
            <a:chOff x="3293633" y="3741845"/>
            <a:chExt cx="457200" cy="457200"/>
          </a:xfrm>
        </p:grpSpPr>
        <p:sp>
          <p:nvSpPr>
            <p:cNvPr id="613" name="Google Shape;613;p78"/>
            <p:cNvSpPr/>
            <p:nvPr/>
          </p:nvSpPr>
          <p:spPr>
            <a:xfrm>
              <a:off x="3382215" y="3834237"/>
              <a:ext cx="278368" cy="279320"/>
            </a:xfrm>
            <a:custGeom>
              <a:avLst/>
              <a:gdLst/>
              <a:ahLst/>
              <a:cxnLst/>
              <a:rect l="l" t="t" r="r" b="b"/>
              <a:pathLst>
                <a:path w="278368" h="279320" extrusionOk="0">
                  <a:moveTo>
                    <a:pt x="0" y="193358"/>
                  </a:moveTo>
                  <a:cubicBezTo>
                    <a:pt x="0" y="216218"/>
                    <a:pt x="8572" y="238125"/>
                    <a:pt x="24765" y="254318"/>
                  </a:cubicBezTo>
                  <a:cubicBezTo>
                    <a:pt x="58102" y="287655"/>
                    <a:pt x="112395" y="287655"/>
                    <a:pt x="145733" y="254318"/>
                  </a:cubicBezTo>
                  <a:lnTo>
                    <a:pt x="253365" y="145733"/>
                  </a:lnTo>
                  <a:cubicBezTo>
                    <a:pt x="286703" y="112395"/>
                    <a:pt x="286703" y="58103"/>
                    <a:pt x="253365" y="24765"/>
                  </a:cubicBezTo>
                  <a:cubicBezTo>
                    <a:pt x="236220" y="7620"/>
                    <a:pt x="214312" y="0"/>
                    <a:pt x="192405" y="0"/>
                  </a:cubicBezTo>
                  <a:cubicBezTo>
                    <a:pt x="170498" y="0"/>
                    <a:pt x="148590" y="8573"/>
                    <a:pt x="131445" y="24765"/>
                  </a:cubicBezTo>
                  <a:lnTo>
                    <a:pt x="24765" y="132398"/>
                  </a:lnTo>
                  <a:cubicBezTo>
                    <a:pt x="8572" y="148590"/>
                    <a:pt x="0" y="170498"/>
                    <a:pt x="0" y="193358"/>
                  </a:cubicBezTo>
                  <a:close/>
                  <a:moveTo>
                    <a:pt x="125730" y="88583"/>
                  </a:moveTo>
                  <a:cubicBezTo>
                    <a:pt x="139065" y="88583"/>
                    <a:pt x="149543" y="99060"/>
                    <a:pt x="149543" y="112395"/>
                  </a:cubicBezTo>
                  <a:cubicBezTo>
                    <a:pt x="149543" y="125730"/>
                    <a:pt x="139065" y="136208"/>
                    <a:pt x="125730" y="136208"/>
                  </a:cubicBezTo>
                  <a:cubicBezTo>
                    <a:pt x="112395" y="136208"/>
                    <a:pt x="101918" y="125730"/>
                    <a:pt x="101918" y="112395"/>
                  </a:cubicBezTo>
                  <a:cubicBezTo>
                    <a:pt x="101918" y="99060"/>
                    <a:pt x="112395" y="88583"/>
                    <a:pt x="125730" y="88583"/>
                  </a:cubicBezTo>
                  <a:close/>
                  <a:moveTo>
                    <a:pt x="92393" y="164783"/>
                  </a:moveTo>
                  <a:cubicBezTo>
                    <a:pt x="113348" y="164783"/>
                    <a:pt x="130493" y="181928"/>
                    <a:pt x="130493" y="202883"/>
                  </a:cubicBezTo>
                  <a:cubicBezTo>
                    <a:pt x="130493" y="223838"/>
                    <a:pt x="113348" y="240983"/>
                    <a:pt x="92393" y="240983"/>
                  </a:cubicBezTo>
                  <a:cubicBezTo>
                    <a:pt x="71437" y="240983"/>
                    <a:pt x="54293" y="223838"/>
                    <a:pt x="54293" y="202883"/>
                  </a:cubicBezTo>
                  <a:cubicBezTo>
                    <a:pt x="54293" y="181928"/>
                    <a:pt x="71437" y="164783"/>
                    <a:pt x="92393" y="1647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14" name="Google Shape;614;p78"/>
            <p:cNvSpPr/>
            <p:nvPr/>
          </p:nvSpPr>
          <p:spPr>
            <a:xfrm>
              <a:off x="3293633" y="3741845"/>
              <a:ext cx="457200" cy="457200"/>
            </a:xfrm>
            <a:custGeom>
              <a:avLst/>
              <a:gdLst/>
              <a:ahLst/>
              <a:cxnLst/>
              <a:rect l="l" t="t" r="r" b="b"/>
              <a:pathLst>
                <a:path w="457200" h="457200" extrusionOk="0">
                  <a:moveTo>
                    <a:pt x="438150" y="152400"/>
                  </a:moveTo>
                  <a:lnTo>
                    <a:pt x="412433" y="152400"/>
                  </a:lnTo>
                  <a:cubicBezTo>
                    <a:pt x="411480" y="147638"/>
                    <a:pt x="410528" y="142875"/>
                    <a:pt x="408623" y="138113"/>
                  </a:cubicBezTo>
                  <a:cubicBezTo>
                    <a:pt x="408623" y="137160"/>
                    <a:pt x="407670" y="136208"/>
                    <a:pt x="407670" y="135255"/>
                  </a:cubicBezTo>
                  <a:cubicBezTo>
                    <a:pt x="406718" y="131445"/>
                    <a:pt x="404813" y="127635"/>
                    <a:pt x="403860" y="123825"/>
                  </a:cubicBezTo>
                  <a:cubicBezTo>
                    <a:pt x="403860" y="122873"/>
                    <a:pt x="402908" y="121920"/>
                    <a:pt x="402908" y="120968"/>
                  </a:cubicBezTo>
                  <a:cubicBezTo>
                    <a:pt x="401003" y="117158"/>
                    <a:pt x="399098" y="113348"/>
                    <a:pt x="397193" y="109538"/>
                  </a:cubicBezTo>
                  <a:cubicBezTo>
                    <a:pt x="397193" y="109538"/>
                    <a:pt x="396240" y="108585"/>
                    <a:pt x="396240" y="108585"/>
                  </a:cubicBezTo>
                  <a:cubicBezTo>
                    <a:pt x="393383" y="104775"/>
                    <a:pt x="390525" y="100013"/>
                    <a:pt x="387668" y="96203"/>
                  </a:cubicBezTo>
                  <a:lnTo>
                    <a:pt x="403860" y="80010"/>
                  </a:lnTo>
                  <a:cubicBezTo>
                    <a:pt x="411480" y="72390"/>
                    <a:pt x="411480" y="60960"/>
                    <a:pt x="403860" y="53340"/>
                  </a:cubicBezTo>
                  <a:cubicBezTo>
                    <a:pt x="396240" y="45720"/>
                    <a:pt x="384810" y="45720"/>
                    <a:pt x="377190" y="53340"/>
                  </a:cubicBezTo>
                  <a:lnTo>
                    <a:pt x="360045" y="70485"/>
                  </a:lnTo>
                  <a:cubicBezTo>
                    <a:pt x="342900" y="58103"/>
                    <a:pt x="324803" y="50483"/>
                    <a:pt x="304800" y="46673"/>
                  </a:cubicBezTo>
                  <a:cubicBezTo>
                    <a:pt x="304800" y="46673"/>
                    <a:pt x="304800" y="46673"/>
                    <a:pt x="304800" y="46673"/>
                  </a:cubicBezTo>
                  <a:lnTo>
                    <a:pt x="304800" y="19050"/>
                  </a:lnTo>
                  <a:cubicBezTo>
                    <a:pt x="304800" y="8573"/>
                    <a:pt x="296228" y="0"/>
                    <a:pt x="285750" y="0"/>
                  </a:cubicBezTo>
                  <a:cubicBezTo>
                    <a:pt x="275273" y="0"/>
                    <a:pt x="266700" y="8573"/>
                    <a:pt x="266700" y="19050"/>
                  </a:cubicBezTo>
                  <a:lnTo>
                    <a:pt x="266700" y="45720"/>
                  </a:lnTo>
                  <a:cubicBezTo>
                    <a:pt x="266700" y="45720"/>
                    <a:pt x="266700" y="45720"/>
                    <a:pt x="266700" y="45720"/>
                  </a:cubicBezTo>
                  <a:cubicBezTo>
                    <a:pt x="259080" y="46673"/>
                    <a:pt x="250508" y="48578"/>
                    <a:pt x="242888" y="50483"/>
                  </a:cubicBezTo>
                  <a:cubicBezTo>
                    <a:pt x="242888" y="50483"/>
                    <a:pt x="242888" y="50483"/>
                    <a:pt x="242888" y="50483"/>
                  </a:cubicBezTo>
                  <a:cubicBezTo>
                    <a:pt x="239078" y="51435"/>
                    <a:pt x="235268" y="53340"/>
                    <a:pt x="231458" y="54293"/>
                  </a:cubicBezTo>
                  <a:cubicBezTo>
                    <a:pt x="227648" y="56198"/>
                    <a:pt x="223838" y="57150"/>
                    <a:pt x="220028" y="60008"/>
                  </a:cubicBezTo>
                  <a:lnTo>
                    <a:pt x="194310" y="34290"/>
                  </a:lnTo>
                  <a:cubicBezTo>
                    <a:pt x="186690" y="26670"/>
                    <a:pt x="175260" y="26670"/>
                    <a:pt x="167640" y="34290"/>
                  </a:cubicBezTo>
                  <a:cubicBezTo>
                    <a:pt x="160020" y="41910"/>
                    <a:pt x="160020" y="53340"/>
                    <a:pt x="167640" y="60960"/>
                  </a:cubicBezTo>
                  <a:lnTo>
                    <a:pt x="188595" y="81915"/>
                  </a:lnTo>
                  <a:cubicBezTo>
                    <a:pt x="188595" y="81915"/>
                    <a:pt x="187643" y="82868"/>
                    <a:pt x="187643" y="82868"/>
                  </a:cubicBezTo>
                  <a:lnTo>
                    <a:pt x="154305" y="116205"/>
                  </a:lnTo>
                  <a:lnTo>
                    <a:pt x="119063" y="80963"/>
                  </a:lnTo>
                  <a:cubicBezTo>
                    <a:pt x="111443" y="73343"/>
                    <a:pt x="100013" y="73343"/>
                    <a:pt x="92393" y="80963"/>
                  </a:cubicBezTo>
                  <a:cubicBezTo>
                    <a:pt x="84773" y="88583"/>
                    <a:pt x="84773" y="100013"/>
                    <a:pt x="92393" y="107633"/>
                  </a:cubicBezTo>
                  <a:lnTo>
                    <a:pt x="127635" y="142875"/>
                  </a:lnTo>
                  <a:lnTo>
                    <a:pt x="87630" y="182880"/>
                  </a:lnTo>
                  <a:lnTo>
                    <a:pt x="61913" y="157163"/>
                  </a:lnTo>
                  <a:cubicBezTo>
                    <a:pt x="54293" y="149543"/>
                    <a:pt x="42863" y="149543"/>
                    <a:pt x="35243" y="157163"/>
                  </a:cubicBezTo>
                  <a:cubicBezTo>
                    <a:pt x="27623" y="164783"/>
                    <a:pt x="27623" y="176213"/>
                    <a:pt x="35243" y="183833"/>
                  </a:cubicBezTo>
                  <a:lnTo>
                    <a:pt x="62865" y="211455"/>
                  </a:lnTo>
                  <a:cubicBezTo>
                    <a:pt x="62865" y="211455"/>
                    <a:pt x="62865" y="211455"/>
                    <a:pt x="62865" y="211455"/>
                  </a:cubicBezTo>
                  <a:cubicBezTo>
                    <a:pt x="54293" y="224790"/>
                    <a:pt x="47625" y="240030"/>
                    <a:pt x="44768" y="255270"/>
                  </a:cubicBezTo>
                  <a:cubicBezTo>
                    <a:pt x="44768" y="255270"/>
                    <a:pt x="44768" y="255270"/>
                    <a:pt x="44768" y="255270"/>
                  </a:cubicBezTo>
                  <a:lnTo>
                    <a:pt x="19050" y="255270"/>
                  </a:lnTo>
                  <a:cubicBezTo>
                    <a:pt x="8573" y="255270"/>
                    <a:pt x="0" y="263843"/>
                    <a:pt x="0" y="274320"/>
                  </a:cubicBezTo>
                  <a:cubicBezTo>
                    <a:pt x="0" y="284798"/>
                    <a:pt x="8573" y="293370"/>
                    <a:pt x="19050" y="293370"/>
                  </a:cubicBezTo>
                  <a:lnTo>
                    <a:pt x="40958" y="293370"/>
                  </a:lnTo>
                  <a:cubicBezTo>
                    <a:pt x="40958" y="293370"/>
                    <a:pt x="40958" y="293370"/>
                    <a:pt x="40958" y="293370"/>
                  </a:cubicBezTo>
                  <a:cubicBezTo>
                    <a:pt x="40958" y="296228"/>
                    <a:pt x="41910" y="299085"/>
                    <a:pt x="41910" y="300990"/>
                  </a:cubicBezTo>
                  <a:cubicBezTo>
                    <a:pt x="41910" y="301943"/>
                    <a:pt x="41910" y="302895"/>
                    <a:pt x="41910" y="302895"/>
                  </a:cubicBezTo>
                  <a:cubicBezTo>
                    <a:pt x="42863" y="311468"/>
                    <a:pt x="45720" y="320040"/>
                    <a:pt x="48578" y="327660"/>
                  </a:cubicBezTo>
                  <a:cubicBezTo>
                    <a:pt x="48578" y="327660"/>
                    <a:pt x="48578" y="328613"/>
                    <a:pt x="48578" y="328613"/>
                  </a:cubicBezTo>
                  <a:cubicBezTo>
                    <a:pt x="52388" y="340043"/>
                    <a:pt x="58103" y="351473"/>
                    <a:pt x="65723" y="360998"/>
                  </a:cubicBezTo>
                  <a:lnTo>
                    <a:pt x="52388" y="374333"/>
                  </a:lnTo>
                  <a:cubicBezTo>
                    <a:pt x="44768" y="381953"/>
                    <a:pt x="44768" y="393383"/>
                    <a:pt x="52388" y="401003"/>
                  </a:cubicBezTo>
                  <a:cubicBezTo>
                    <a:pt x="57150" y="407670"/>
                    <a:pt x="61913" y="409575"/>
                    <a:pt x="66675" y="409575"/>
                  </a:cubicBezTo>
                  <a:cubicBezTo>
                    <a:pt x="71438" y="409575"/>
                    <a:pt x="76200" y="407670"/>
                    <a:pt x="80010" y="403860"/>
                  </a:cubicBezTo>
                  <a:lnTo>
                    <a:pt x="92393" y="391478"/>
                  </a:lnTo>
                  <a:cubicBezTo>
                    <a:pt x="97155" y="395288"/>
                    <a:pt x="101918" y="398145"/>
                    <a:pt x="107633" y="401955"/>
                  </a:cubicBezTo>
                  <a:cubicBezTo>
                    <a:pt x="107633" y="401955"/>
                    <a:pt x="108585" y="401955"/>
                    <a:pt x="108585" y="402908"/>
                  </a:cubicBezTo>
                  <a:cubicBezTo>
                    <a:pt x="110490" y="403860"/>
                    <a:pt x="113348" y="405765"/>
                    <a:pt x="115253" y="406718"/>
                  </a:cubicBezTo>
                  <a:cubicBezTo>
                    <a:pt x="116205" y="407670"/>
                    <a:pt x="117158" y="407670"/>
                    <a:pt x="118110" y="408623"/>
                  </a:cubicBezTo>
                  <a:cubicBezTo>
                    <a:pt x="120015" y="409575"/>
                    <a:pt x="122873" y="410528"/>
                    <a:pt x="124778" y="411480"/>
                  </a:cubicBezTo>
                  <a:cubicBezTo>
                    <a:pt x="127635" y="412433"/>
                    <a:pt x="130493" y="413385"/>
                    <a:pt x="133350" y="414338"/>
                  </a:cubicBezTo>
                  <a:cubicBezTo>
                    <a:pt x="135255" y="415290"/>
                    <a:pt x="136208" y="415290"/>
                    <a:pt x="138113" y="415290"/>
                  </a:cubicBezTo>
                  <a:cubicBezTo>
                    <a:pt x="140018" y="416243"/>
                    <a:pt x="142875" y="416243"/>
                    <a:pt x="144780" y="417195"/>
                  </a:cubicBezTo>
                  <a:cubicBezTo>
                    <a:pt x="146685" y="417195"/>
                    <a:pt x="147638" y="418148"/>
                    <a:pt x="149543" y="418148"/>
                  </a:cubicBezTo>
                  <a:cubicBezTo>
                    <a:pt x="152400" y="419100"/>
                    <a:pt x="155258" y="419100"/>
                    <a:pt x="158115" y="419100"/>
                  </a:cubicBezTo>
                  <a:cubicBezTo>
                    <a:pt x="159068" y="419100"/>
                    <a:pt x="160020" y="419100"/>
                    <a:pt x="160973" y="419100"/>
                  </a:cubicBezTo>
                  <a:cubicBezTo>
                    <a:pt x="160973" y="419100"/>
                    <a:pt x="160973" y="419100"/>
                    <a:pt x="160973" y="419100"/>
                  </a:cubicBezTo>
                  <a:lnTo>
                    <a:pt x="160973" y="438150"/>
                  </a:lnTo>
                  <a:cubicBezTo>
                    <a:pt x="160973" y="448628"/>
                    <a:pt x="169545" y="457200"/>
                    <a:pt x="180023" y="457200"/>
                  </a:cubicBezTo>
                  <a:cubicBezTo>
                    <a:pt x="190500" y="457200"/>
                    <a:pt x="199073" y="448628"/>
                    <a:pt x="199073" y="438150"/>
                  </a:cubicBezTo>
                  <a:lnTo>
                    <a:pt x="199073" y="416243"/>
                  </a:lnTo>
                  <a:cubicBezTo>
                    <a:pt x="199073" y="416243"/>
                    <a:pt x="199073" y="416243"/>
                    <a:pt x="199073" y="416243"/>
                  </a:cubicBezTo>
                  <a:cubicBezTo>
                    <a:pt x="215265" y="413385"/>
                    <a:pt x="231458" y="406718"/>
                    <a:pt x="245745" y="397193"/>
                  </a:cubicBezTo>
                  <a:lnTo>
                    <a:pt x="271463" y="422910"/>
                  </a:lnTo>
                  <a:cubicBezTo>
                    <a:pt x="276225" y="426720"/>
                    <a:pt x="280988" y="428625"/>
                    <a:pt x="285750" y="428625"/>
                  </a:cubicBezTo>
                  <a:cubicBezTo>
                    <a:pt x="290513" y="428625"/>
                    <a:pt x="295275" y="426720"/>
                    <a:pt x="299085" y="422910"/>
                  </a:cubicBezTo>
                  <a:cubicBezTo>
                    <a:pt x="306705" y="415290"/>
                    <a:pt x="306705" y="403860"/>
                    <a:pt x="299085" y="396240"/>
                  </a:cubicBezTo>
                  <a:lnTo>
                    <a:pt x="275273" y="372428"/>
                  </a:lnTo>
                  <a:lnTo>
                    <a:pt x="315278" y="332423"/>
                  </a:lnTo>
                  <a:lnTo>
                    <a:pt x="348615" y="365760"/>
                  </a:lnTo>
                  <a:cubicBezTo>
                    <a:pt x="352425" y="369570"/>
                    <a:pt x="357188" y="371475"/>
                    <a:pt x="361950" y="371475"/>
                  </a:cubicBezTo>
                  <a:cubicBezTo>
                    <a:pt x="366713" y="371475"/>
                    <a:pt x="371475" y="369570"/>
                    <a:pt x="375285" y="365760"/>
                  </a:cubicBezTo>
                  <a:cubicBezTo>
                    <a:pt x="382905" y="358140"/>
                    <a:pt x="382905" y="346710"/>
                    <a:pt x="375285" y="339090"/>
                  </a:cubicBezTo>
                  <a:lnTo>
                    <a:pt x="341948" y="305753"/>
                  </a:lnTo>
                  <a:lnTo>
                    <a:pt x="375285" y="272415"/>
                  </a:lnTo>
                  <a:cubicBezTo>
                    <a:pt x="375285" y="272415"/>
                    <a:pt x="376238" y="271463"/>
                    <a:pt x="376238" y="271463"/>
                  </a:cubicBezTo>
                  <a:lnTo>
                    <a:pt x="395288" y="290513"/>
                  </a:lnTo>
                  <a:cubicBezTo>
                    <a:pt x="400050" y="293370"/>
                    <a:pt x="404813" y="295275"/>
                    <a:pt x="409575" y="295275"/>
                  </a:cubicBezTo>
                  <a:cubicBezTo>
                    <a:pt x="414338" y="295275"/>
                    <a:pt x="419100" y="293370"/>
                    <a:pt x="422910" y="289560"/>
                  </a:cubicBezTo>
                  <a:cubicBezTo>
                    <a:pt x="430530" y="281940"/>
                    <a:pt x="430530" y="270510"/>
                    <a:pt x="422910" y="262890"/>
                  </a:cubicBezTo>
                  <a:lnTo>
                    <a:pt x="400050" y="240030"/>
                  </a:lnTo>
                  <a:cubicBezTo>
                    <a:pt x="405765" y="228600"/>
                    <a:pt x="410528" y="216218"/>
                    <a:pt x="412433" y="203835"/>
                  </a:cubicBezTo>
                  <a:cubicBezTo>
                    <a:pt x="412433" y="203835"/>
                    <a:pt x="412433" y="203835"/>
                    <a:pt x="412433" y="203835"/>
                  </a:cubicBezTo>
                  <a:cubicBezTo>
                    <a:pt x="413385" y="200025"/>
                    <a:pt x="413385" y="195263"/>
                    <a:pt x="414338" y="191453"/>
                  </a:cubicBezTo>
                  <a:cubicBezTo>
                    <a:pt x="414338" y="191453"/>
                    <a:pt x="414338" y="191453"/>
                    <a:pt x="414338" y="191453"/>
                  </a:cubicBezTo>
                  <a:lnTo>
                    <a:pt x="438150" y="191453"/>
                  </a:lnTo>
                  <a:cubicBezTo>
                    <a:pt x="438150" y="191453"/>
                    <a:pt x="438150" y="191453"/>
                    <a:pt x="438150" y="191453"/>
                  </a:cubicBezTo>
                  <a:cubicBezTo>
                    <a:pt x="448628" y="191453"/>
                    <a:pt x="457200" y="182880"/>
                    <a:pt x="457200" y="172403"/>
                  </a:cubicBezTo>
                  <a:cubicBezTo>
                    <a:pt x="457200" y="160973"/>
                    <a:pt x="448628" y="152400"/>
                    <a:pt x="438150" y="152400"/>
                  </a:cubicBezTo>
                  <a:close/>
                  <a:moveTo>
                    <a:pt x="207645" y="103823"/>
                  </a:moveTo>
                  <a:cubicBezTo>
                    <a:pt x="207645" y="103823"/>
                    <a:pt x="208598" y="102870"/>
                    <a:pt x="208598" y="102870"/>
                  </a:cubicBezTo>
                  <a:cubicBezTo>
                    <a:pt x="218123" y="93345"/>
                    <a:pt x="229553" y="86678"/>
                    <a:pt x="240983" y="81915"/>
                  </a:cubicBezTo>
                  <a:cubicBezTo>
                    <a:pt x="240983" y="81915"/>
                    <a:pt x="240983" y="81915"/>
                    <a:pt x="240983" y="81915"/>
                  </a:cubicBezTo>
                  <a:cubicBezTo>
                    <a:pt x="249555" y="78105"/>
                    <a:pt x="258128" y="76200"/>
                    <a:pt x="266700" y="75248"/>
                  </a:cubicBezTo>
                  <a:cubicBezTo>
                    <a:pt x="269558" y="75248"/>
                    <a:pt x="273368" y="74295"/>
                    <a:pt x="276225" y="74295"/>
                  </a:cubicBezTo>
                  <a:cubicBezTo>
                    <a:pt x="276225" y="74295"/>
                    <a:pt x="276225" y="74295"/>
                    <a:pt x="276225" y="74295"/>
                  </a:cubicBezTo>
                  <a:cubicBezTo>
                    <a:pt x="279083" y="74295"/>
                    <a:pt x="282893" y="74295"/>
                    <a:pt x="285750" y="74295"/>
                  </a:cubicBezTo>
                  <a:cubicBezTo>
                    <a:pt x="285750" y="74295"/>
                    <a:pt x="285750" y="74295"/>
                    <a:pt x="285750" y="74295"/>
                  </a:cubicBezTo>
                  <a:cubicBezTo>
                    <a:pt x="288608" y="74295"/>
                    <a:pt x="292418" y="74295"/>
                    <a:pt x="295275" y="75248"/>
                  </a:cubicBezTo>
                  <a:cubicBezTo>
                    <a:pt x="295275" y="75248"/>
                    <a:pt x="295275" y="75248"/>
                    <a:pt x="295275" y="75248"/>
                  </a:cubicBezTo>
                  <a:cubicBezTo>
                    <a:pt x="298133" y="75248"/>
                    <a:pt x="301943" y="76200"/>
                    <a:pt x="304800" y="77153"/>
                  </a:cubicBezTo>
                  <a:cubicBezTo>
                    <a:pt x="310515" y="78105"/>
                    <a:pt x="317183" y="80010"/>
                    <a:pt x="322898" y="82868"/>
                  </a:cubicBezTo>
                  <a:cubicBezTo>
                    <a:pt x="322898" y="82868"/>
                    <a:pt x="323850" y="82868"/>
                    <a:pt x="323850" y="83820"/>
                  </a:cubicBezTo>
                  <a:cubicBezTo>
                    <a:pt x="326708" y="84773"/>
                    <a:pt x="328613" y="85725"/>
                    <a:pt x="331470" y="87630"/>
                  </a:cubicBezTo>
                  <a:cubicBezTo>
                    <a:pt x="332423" y="85725"/>
                    <a:pt x="333375" y="86678"/>
                    <a:pt x="334328" y="87630"/>
                  </a:cubicBezTo>
                  <a:cubicBezTo>
                    <a:pt x="336233" y="88583"/>
                    <a:pt x="338138" y="89535"/>
                    <a:pt x="340043" y="91440"/>
                  </a:cubicBezTo>
                  <a:cubicBezTo>
                    <a:pt x="342900" y="93345"/>
                    <a:pt x="345758" y="95250"/>
                    <a:pt x="348615" y="97155"/>
                  </a:cubicBezTo>
                  <a:cubicBezTo>
                    <a:pt x="351473" y="99060"/>
                    <a:pt x="354330" y="101918"/>
                    <a:pt x="356235" y="103823"/>
                  </a:cubicBezTo>
                  <a:cubicBezTo>
                    <a:pt x="358140" y="105728"/>
                    <a:pt x="360045" y="108585"/>
                    <a:pt x="361950" y="110490"/>
                  </a:cubicBezTo>
                  <a:cubicBezTo>
                    <a:pt x="363855" y="112395"/>
                    <a:pt x="365760" y="115253"/>
                    <a:pt x="366713" y="117158"/>
                  </a:cubicBezTo>
                  <a:cubicBezTo>
                    <a:pt x="368618" y="120015"/>
                    <a:pt x="370523" y="122873"/>
                    <a:pt x="372428" y="125730"/>
                  </a:cubicBezTo>
                  <a:cubicBezTo>
                    <a:pt x="372428" y="125730"/>
                    <a:pt x="372428" y="125730"/>
                    <a:pt x="372428" y="125730"/>
                  </a:cubicBezTo>
                  <a:cubicBezTo>
                    <a:pt x="374333" y="128588"/>
                    <a:pt x="375285" y="131445"/>
                    <a:pt x="377190" y="134303"/>
                  </a:cubicBezTo>
                  <a:cubicBezTo>
                    <a:pt x="377190" y="134303"/>
                    <a:pt x="377190" y="134303"/>
                    <a:pt x="377190" y="134303"/>
                  </a:cubicBezTo>
                  <a:cubicBezTo>
                    <a:pt x="378143" y="137160"/>
                    <a:pt x="380048" y="140018"/>
                    <a:pt x="381000" y="142875"/>
                  </a:cubicBezTo>
                  <a:cubicBezTo>
                    <a:pt x="381000" y="142875"/>
                    <a:pt x="381000" y="142875"/>
                    <a:pt x="381000" y="142875"/>
                  </a:cubicBezTo>
                  <a:cubicBezTo>
                    <a:pt x="381953" y="145733"/>
                    <a:pt x="382905" y="148590"/>
                    <a:pt x="383858" y="152400"/>
                  </a:cubicBezTo>
                  <a:cubicBezTo>
                    <a:pt x="385763" y="159068"/>
                    <a:pt x="386715" y="164783"/>
                    <a:pt x="386715" y="171450"/>
                  </a:cubicBezTo>
                  <a:cubicBezTo>
                    <a:pt x="386715" y="171450"/>
                    <a:pt x="386715" y="171450"/>
                    <a:pt x="386715" y="171450"/>
                  </a:cubicBezTo>
                  <a:cubicBezTo>
                    <a:pt x="386715" y="174308"/>
                    <a:pt x="386715" y="178118"/>
                    <a:pt x="386715" y="180975"/>
                  </a:cubicBezTo>
                  <a:cubicBezTo>
                    <a:pt x="386715" y="180975"/>
                    <a:pt x="386715" y="180975"/>
                    <a:pt x="386715" y="180975"/>
                  </a:cubicBezTo>
                  <a:cubicBezTo>
                    <a:pt x="386715" y="183833"/>
                    <a:pt x="386715" y="187643"/>
                    <a:pt x="385763" y="190500"/>
                  </a:cubicBezTo>
                  <a:cubicBezTo>
                    <a:pt x="385763" y="190500"/>
                    <a:pt x="385763" y="190500"/>
                    <a:pt x="385763" y="190500"/>
                  </a:cubicBezTo>
                  <a:cubicBezTo>
                    <a:pt x="384810" y="195263"/>
                    <a:pt x="384810" y="199073"/>
                    <a:pt x="382905" y="203835"/>
                  </a:cubicBezTo>
                  <a:cubicBezTo>
                    <a:pt x="382905" y="203835"/>
                    <a:pt x="382905" y="204788"/>
                    <a:pt x="382905" y="204788"/>
                  </a:cubicBezTo>
                  <a:cubicBezTo>
                    <a:pt x="381953" y="209550"/>
                    <a:pt x="380048" y="213360"/>
                    <a:pt x="378143" y="218123"/>
                  </a:cubicBezTo>
                  <a:cubicBezTo>
                    <a:pt x="373380" y="229553"/>
                    <a:pt x="365760" y="240983"/>
                    <a:pt x="357188" y="250508"/>
                  </a:cubicBezTo>
                  <a:cubicBezTo>
                    <a:pt x="357188" y="250508"/>
                    <a:pt x="356235" y="251460"/>
                    <a:pt x="356235" y="251460"/>
                  </a:cubicBezTo>
                  <a:lnTo>
                    <a:pt x="281940" y="325755"/>
                  </a:lnTo>
                  <a:lnTo>
                    <a:pt x="255270" y="352425"/>
                  </a:lnTo>
                  <a:lnTo>
                    <a:pt x="247650" y="360045"/>
                  </a:lnTo>
                  <a:cubicBezTo>
                    <a:pt x="244793" y="362903"/>
                    <a:pt x="240983" y="365760"/>
                    <a:pt x="237173" y="368618"/>
                  </a:cubicBezTo>
                  <a:cubicBezTo>
                    <a:pt x="236220" y="368618"/>
                    <a:pt x="236220" y="369570"/>
                    <a:pt x="235268" y="369570"/>
                  </a:cubicBezTo>
                  <a:cubicBezTo>
                    <a:pt x="231458" y="372428"/>
                    <a:pt x="228600" y="374333"/>
                    <a:pt x="224790" y="376238"/>
                  </a:cubicBezTo>
                  <a:cubicBezTo>
                    <a:pt x="224790" y="376238"/>
                    <a:pt x="224790" y="376238"/>
                    <a:pt x="224790" y="376238"/>
                  </a:cubicBezTo>
                  <a:cubicBezTo>
                    <a:pt x="216218" y="381000"/>
                    <a:pt x="207645" y="384810"/>
                    <a:pt x="199073" y="386715"/>
                  </a:cubicBezTo>
                  <a:cubicBezTo>
                    <a:pt x="195263" y="387668"/>
                    <a:pt x="191453" y="388620"/>
                    <a:pt x="186690" y="388620"/>
                  </a:cubicBezTo>
                  <a:cubicBezTo>
                    <a:pt x="186690" y="388620"/>
                    <a:pt x="185738" y="388620"/>
                    <a:pt x="185738" y="388620"/>
                  </a:cubicBezTo>
                  <a:cubicBezTo>
                    <a:pt x="181928" y="390525"/>
                    <a:pt x="178118" y="390525"/>
                    <a:pt x="174308" y="390525"/>
                  </a:cubicBezTo>
                  <a:cubicBezTo>
                    <a:pt x="170498" y="390525"/>
                    <a:pt x="165735" y="390525"/>
                    <a:pt x="161925" y="389573"/>
                  </a:cubicBezTo>
                  <a:cubicBezTo>
                    <a:pt x="161925" y="389573"/>
                    <a:pt x="161925" y="389573"/>
                    <a:pt x="161925" y="389573"/>
                  </a:cubicBezTo>
                  <a:cubicBezTo>
                    <a:pt x="158115" y="388620"/>
                    <a:pt x="153353" y="388620"/>
                    <a:pt x="149543" y="387668"/>
                  </a:cubicBezTo>
                  <a:cubicBezTo>
                    <a:pt x="149543" y="387668"/>
                    <a:pt x="148590" y="387668"/>
                    <a:pt x="148590" y="387668"/>
                  </a:cubicBezTo>
                  <a:cubicBezTo>
                    <a:pt x="136208" y="384810"/>
                    <a:pt x="123825" y="379095"/>
                    <a:pt x="113348" y="371475"/>
                  </a:cubicBezTo>
                  <a:cubicBezTo>
                    <a:pt x="111443" y="369570"/>
                    <a:pt x="108585" y="368618"/>
                    <a:pt x="106680" y="366713"/>
                  </a:cubicBezTo>
                  <a:cubicBezTo>
                    <a:pt x="104775" y="364808"/>
                    <a:pt x="101918" y="362903"/>
                    <a:pt x="100013" y="360998"/>
                  </a:cubicBezTo>
                  <a:cubicBezTo>
                    <a:pt x="95250" y="356235"/>
                    <a:pt x="90488" y="350520"/>
                    <a:pt x="86678" y="344805"/>
                  </a:cubicBezTo>
                  <a:cubicBezTo>
                    <a:pt x="84773" y="340995"/>
                    <a:pt x="81915" y="338138"/>
                    <a:pt x="80963" y="334328"/>
                  </a:cubicBezTo>
                  <a:cubicBezTo>
                    <a:pt x="80963" y="333375"/>
                    <a:pt x="80010" y="332423"/>
                    <a:pt x="80010" y="331470"/>
                  </a:cubicBezTo>
                  <a:cubicBezTo>
                    <a:pt x="79058" y="328613"/>
                    <a:pt x="77153" y="325755"/>
                    <a:pt x="76200" y="322898"/>
                  </a:cubicBezTo>
                  <a:cubicBezTo>
                    <a:pt x="76200" y="321945"/>
                    <a:pt x="75248" y="320993"/>
                    <a:pt x="75248" y="320040"/>
                  </a:cubicBezTo>
                  <a:cubicBezTo>
                    <a:pt x="74295" y="317183"/>
                    <a:pt x="73343" y="314325"/>
                    <a:pt x="72390" y="311468"/>
                  </a:cubicBezTo>
                  <a:cubicBezTo>
                    <a:pt x="72390" y="310515"/>
                    <a:pt x="72390" y="309563"/>
                    <a:pt x="71438" y="308610"/>
                  </a:cubicBezTo>
                  <a:cubicBezTo>
                    <a:pt x="70485" y="304800"/>
                    <a:pt x="69533" y="300990"/>
                    <a:pt x="69533" y="297180"/>
                  </a:cubicBezTo>
                  <a:cubicBezTo>
                    <a:pt x="68580" y="284798"/>
                    <a:pt x="69533" y="271463"/>
                    <a:pt x="73343" y="259080"/>
                  </a:cubicBezTo>
                  <a:cubicBezTo>
                    <a:pt x="75248" y="251460"/>
                    <a:pt x="79058" y="242888"/>
                    <a:pt x="82868" y="235268"/>
                  </a:cubicBezTo>
                  <a:cubicBezTo>
                    <a:pt x="82868" y="235268"/>
                    <a:pt x="82868" y="235268"/>
                    <a:pt x="82868" y="235268"/>
                  </a:cubicBezTo>
                  <a:cubicBezTo>
                    <a:pt x="84773" y="231458"/>
                    <a:pt x="87630" y="227648"/>
                    <a:pt x="89535" y="224790"/>
                  </a:cubicBezTo>
                  <a:cubicBezTo>
                    <a:pt x="89535" y="223838"/>
                    <a:pt x="90488" y="223838"/>
                    <a:pt x="90488" y="222885"/>
                  </a:cubicBezTo>
                  <a:cubicBezTo>
                    <a:pt x="93345" y="219075"/>
                    <a:pt x="96203" y="216218"/>
                    <a:pt x="99060" y="212408"/>
                  </a:cubicBezTo>
                  <a:lnTo>
                    <a:pt x="106680" y="204788"/>
                  </a:lnTo>
                  <a:lnTo>
                    <a:pt x="146685" y="164783"/>
                  </a:lnTo>
                  <a:lnTo>
                    <a:pt x="173355" y="138113"/>
                  </a:lnTo>
                  <a:lnTo>
                    <a:pt x="207645" y="1038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79"/>
          <p:cNvSpPr txBox="1">
            <a:spLocks noGrp="1"/>
          </p:cNvSpPr>
          <p:nvPr>
            <p:ph type="body" idx="1"/>
          </p:nvPr>
        </p:nvSpPr>
        <p:spPr>
          <a:xfrm>
            <a:off x="715725" y="1160325"/>
            <a:ext cx="7436100" cy="819900"/>
          </a:xfrm>
          <a:prstGeom prst="rect">
            <a:avLst/>
          </a:prstGeom>
        </p:spPr>
        <p:txBody>
          <a:bodyPr spcFirstLastPara="1" wrap="square" lIns="0" tIns="0" rIns="0" bIns="0" anchor="t" anchorCtr="0">
            <a:noAutofit/>
          </a:bodyPr>
          <a:lstStyle/>
          <a:p>
            <a:pPr marL="457200" lvl="0" indent="0" algn="l" rtl="0">
              <a:lnSpc>
                <a:spcPct val="115000"/>
              </a:lnSpc>
              <a:spcBef>
                <a:spcPts val="600"/>
              </a:spcBef>
              <a:spcAft>
                <a:spcPts val="0"/>
              </a:spcAft>
              <a:buNone/>
            </a:pPr>
            <a:r>
              <a:rPr lang="en" sz="1950" b="0">
                <a:solidFill>
                  <a:srgbClr val="FFFFFF"/>
                </a:solidFill>
                <a:latin typeface="Arial"/>
                <a:ea typeface="Arial"/>
                <a:cs typeface="Arial"/>
                <a:sym typeface="Arial"/>
              </a:rPr>
              <a:t>“The essence of trauma is that it is </a:t>
            </a:r>
            <a:r>
              <a:rPr lang="en" sz="1950">
                <a:solidFill>
                  <a:srgbClr val="FFFFFF"/>
                </a:solidFill>
                <a:latin typeface="Arial"/>
                <a:ea typeface="Arial"/>
                <a:cs typeface="Arial"/>
                <a:sym typeface="Arial"/>
              </a:rPr>
              <a:t>overwhelming, unbelievable, and unbearable</a:t>
            </a:r>
            <a:r>
              <a:rPr lang="en" sz="1950" b="0">
                <a:solidFill>
                  <a:srgbClr val="FFFFFF"/>
                </a:solidFill>
                <a:latin typeface="Arial"/>
                <a:ea typeface="Arial"/>
                <a:cs typeface="Arial"/>
                <a:sym typeface="Arial"/>
              </a:rPr>
              <a:t>. Each patient demands that we suspend our sense of what is normal and accept that we are dealing with a dual reality: the reality of a relatively secure and predictable present that lives side by side with a ruinous, ever-present past.”</a:t>
            </a:r>
            <a:endParaRPr sz="1950" b="0" dirty="0">
              <a:solidFill>
                <a:srgbClr val="FFFFFF"/>
              </a:solidFill>
              <a:latin typeface="Arial"/>
              <a:ea typeface="Arial"/>
              <a:cs typeface="Arial"/>
              <a:sym typeface="Arial"/>
            </a:endParaRPr>
          </a:p>
          <a:p>
            <a:pPr marL="457200" lvl="0" indent="0" algn="l" rtl="0">
              <a:lnSpc>
                <a:spcPct val="150000"/>
              </a:lnSpc>
              <a:spcBef>
                <a:spcPts val="600"/>
              </a:spcBef>
              <a:spcAft>
                <a:spcPts val="0"/>
              </a:spcAft>
              <a:buNone/>
            </a:pPr>
            <a:r>
              <a:rPr lang="en" sz="1750" b="0">
                <a:solidFill>
                  <a:srgbClr val="181818"/>
                </a:solidFill>
                <a:latin typeface="Arial"/>
                <a:ea typeface="Arial"/>
                <a:cs typeface="Arial"/>
                <a:sym typeface="Arial"/>
              </a:rPr>
              <a:t>― </a:t>
            </a:r>
            <a:r>
              <a:rPr lang="en" sz="1750">
                <a:latin typeface="Arial"/>
                <a:ea typeface="Arial"/>
                <a:cs typeface="Arial"/>
                <a:sym typeface="Arial"/>
              </a:rPr>
              <a:t>Bessel A. van der Kolk, </a:t>
            </a:r>
            <a:r>
              <a:rPr lang="en" sz="1750">
                <a:uFill>
                  <a:noFill/>
                </a:uFill>
                <a:latin typeface="Arial"/>
                <a:ea typeface="Arial"/>
                <a:cs typeface="Arial"/>
                <a:sym typeface="Arial"/>
                <a:hlinkClick r:id="rId3"/>
              </a:rPr>
              <a:t>The Body Keeps the Score: Brain, Mind, and Body in the Healing of Trauma</a:t>
            </a:r>
            <a:endParaRPr sz="3500" b="0" dirty="0">
              <a:latin typeface="Arial"/>
              <a:ea typeface="Arial"/>
              <a:cs typeface="Arial"/>
              <a:sym typeface="Arial"/>
            </a:endParaRPr>
          </a:p>
        </p:txBody>
      </p:sp>
      <p:sp>
        <p:nvSpPr>
          <p:cNvPr id="620" name="Google Shape;620;p79"/>
          <p:cNvSpPr txBox="1">
            <a:spLocks noGrp="1"/>
          </p:cNvSpPr>
          <p:nvPr>
            <p:ph type="sldNum" idx="12"/>
          </p:nvPr>
        </p:nvSpPr>
        <p:spPr>
          <a:xfrm>
            <a:off x="43371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63</a:t>
            </a:fld>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0"/>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Bessel van der Kolk</a:t>
            </a:r>
            <a:endParaRPr dirty="0"/>
          </a:p>
        </p:txBody>
      </p:sp>
      <p:sp>
        <p:nvSpPr>
          <p:cNvPr id="626" name="Google Shape;626;p80"/>
          <p:cNvSpPr txBox="1">
            <a:spLocks noGrp="1"/>
          </p:cNvSpPr>
          <p:nvPr>
            <p:ph type="body" idx="1"/>
          </p:nvPr>
        </p:nvSpPr>
        <p:spPr>
          <a:xfrm>
            <a:off x="458200" y="1139575"/>
            <a:ext cx="5073300" cy="3221400"/>
          </a:xfrm>
          <a:prstGeom prst="rect">
            <a:avLst/>
          </a:prstGeom>
        </p:spPr>
        <p:txBody>
          <a:bodyPr spcFirstLastPara="1" wrap="square" lIns="0" tIns="0" rIns="0" bIns="0" anchor="t" anchorCtr="0">
            <a:noAutofit/>
          </a:bodyPr>
          <a:lstStyle/>
          <a:p>
            <a:pPr marL="457200" lvl="0" indent="-368300" algn="l" rtl="0">
              <a:spcBef>
                <a:spcPts val="0"/>
              </a:spcBef>
              <a:spcAft>
                <a:spcPts val="0"/>
              </a:spcAft>
              <a:buClr>
                <a:srgbClr val="181818"/>
              </a:buClr>
              <a:buSzPts val="2200"/>
              <a:buFont typeface="Arial"/>
              <a:buChar char="●"/>
            </a:pPr>
            <a:r>
              <a:rPr lang="en" sz="2200">
                <a:solidFill>
                  <a:srgbClr val="181818"/>
                </a:solidFill>
                <a:highlight>
                  <a:srgbClr val="FFFFFF"/>
                </a:highlight>
                <a:latin typeface="Arial"/>
                <a:ea typeface="Arial"/>
                <a:cs typeface="Arial"/>
                <a:sym typeface="Arial"/>
              </a:rPr>
              <a:t>Revolutionized the way we look at trauma.</a:t>
            </a:r>
            <a:endParaRPr sz="2200" dirty="0">
              <a:solidFill>
                <a:srgbClr val="181818"/>
              </a:solidFill>
              <a:highlight>
                <a:srgbClr val="FFFFFF"/>
              </a:highlight>
              <a:latin typeface="Arial"/>
              <a:ea typeface="Arial"/>
              <a:cs typeface="Arial"/>
              <a:sym typeface="Arial"/>
            </a:endParaRPr>
          </a:p>
          <a:p>
            <a:pPr marL="457200" lvl="0" indent="-368300" algn="l" rtl="0">
              <a:spcBef>
                <a:spcPts val="0"/>
              </a:spcBef>
              <a:spcAft>
                <a:spcPts val="0"/>
              </a:spcAft>
              <a:buClr>
                <a:srgbClr val="181818"/>
              </a:buClr>
              <a:buSzPts val="2200"/>
              <a:buFont typeface="Arial"/>
              <a:buChar char="●"/>
            </a:pPr>
            <a:r>
              <a:rPr lang="en" sz="2200">
                <a:solidFill>
                  <a:srgbClr val="181818"/>
                </a:solidFill>
                <a:highlight>
                  <a:srgbClr val="FFFFFF"/>
                </a:highlight>
                <a:latin typeface="Arial"/>
                <a:ea typeface="Arial"/>
                <a:cs typeface="Arial"/>
                <a:sym typeface="Arial"/>
              </a:rPr>
              <a:t>It is not just a psychological problem</a:t>
            </a:r>
            <a:endParaRPr sz="2200" dirty="0">
              <a:solidFill>
                <a:srgbClr val="181818"/>
              </a:solidFill>
              <a:highlight>
                <a:srgbClr val="FFFFFF"/>
              </a:highlight>
              <a:latin typeface="Arial"/>
              <a:ea typeface="Arial"/>
              <a:cs typeface="Arial"/>
              <a:sym typeface="Arial"/>
            </a:endParaRPr>
          </a:p>
          <a:p>
            <a:pPr marL="457200" lvl="0" indent="-368300" algn="l" rtl="0">
              <a:spcBef>
                <a:spcPts val="0"/>
              </a:spcBef>
              <a:spcAft>
                <a:spcPts val="0"/>
              </a:spcAft>
              <a:buClr>
                <a:srgbClr val="181818"/>
              </a:buClr>
              <a:buSzPts val="2200"/>
              <a:buFont typeface="Arial"/>
              <a:buChar char="●"/>
            </a:pPr>
            <a:r>
              <a:rPr lang="en" sz="2200">
                <a:solidFill>
                  <a:srgbClr val="181818"/>
                </a:solidFill>
                <a:highlight>
                  <a:srgbClr val="FFFFFF"/>
                </a:highlight>
                <a:latin typeface="Arial"/>
                <a:ea typeface="Arial"/>
                <a:cs typeface="Arial"/>
                <a:sym typeface="Arial"/>
              </a:rPr>
              <a:t>Trauma actually changes the body and not only the mind. </a:t>
            </a:r>
            <a:endParaRPr sz="2200" dirty="0">
              <a:solidFill>
                <a:srgbClr val="181818"/>
              </a:solidFill>
              <a:highlight>
                <a:srgbClr val="FFFFFF"/>
              </a:highlight>
              <a:latin typeface="Arial"/>
              <a:ea typeface="Arial"/>
              <a:cs typeface="Arial"/>
              <a:sym typeface="Arial"/>
            </a:endParaRPr>
          </a:p>
          <a:p>
            <a:pPr marL="457200" lvl="0" indent="-368300" algn="l" rtl="0">
              <a:spcBef>
                <a:spcPts val="0"/>
              </a:spcBef>
              <a:spcAft>
                <a:spcPts val="0"/>
              </a:spcAft>
              <a:buSzPts val="2200"/>
              <a:buFont typeface="Arial"/>
              <a:buChar char="●"/>
            </a:pPr>
            <a:r>
              <a:rPr lang="en" sz="2200">
                <a:solidFill>
                  <a:srgbClr val="181818"/>
                </a:solidFill>
                <a:highlight>
                  <a:srgbClr val="FFFFFF"/>
                </a:highlight>
                <a:latin typeface="Arial"/>
                <a:ea typeface="Arial"/>
                <a:cs typeface="Arial"/>
                <a:sym typeface="Arial"/>
              </a:rPr>
              <a:t>He studied</a:t>
            </a:r>
            <a:r>
              <a:rPr lang="en" sz="2200">
                <a:solidFill>
                  <a:srgbClr val="262626"/>
                </a:solidFill>
                <a:highlight>
                  <a:srgbClr val="FFFFFF"/>
                </a:highlight>
                <a:latin typeface="Arial"/>
                <a:ea typeface="Arial"/>
                <a:cs typeface="Arial"/>
                <a:sym typeface="Arial"/>
              </a:rPr>
              <a:t> the disconnection from the body that so many people with histories of trauma and neglect experience daily.</a:t>
            </a:r>
            <a:endParaRPr sz="2200" dirty="0">
              <a:solidFill>
                <a:srgbClr val="181818"/>
              </a:solidFill>
              <a:highlight>
                <a:srgbClr val="FFFFFF"/>
              </a:highlight>
              <a:latin typeface="Arial"/>
              <a:ea typeface="Arial"/>
              <a:cs typeface="Arial"/>
              <a:sym typeface="Arial"/>
            </a:endParaRPr>
          </a:p>
          <a:p>
            <a:pPr marL="0" lvl="0" indent="0" algn="l" rtl="0">
              <a:spcBef>
                <a:spcPts val="1200"/>
              </a:spcBef>
              <a:spcAft>
                <a:spcPts val="0"/>
              </a:spcAft>
              <a:buNone/>
            </a:pPr>
            <a:endParaRPr sz="2200" dirty="0">
              <a:solidFill>
                <a:srgbClr val="181818"/>
              </a:solidFill>
              <a:highlight>
                <a:srgbClr val="FFFFFF"/>
              </a:highlight>
              <a:latin typeface="Arial"/>
              <a:ea typeface="Arial"/>
              <a:cs typeface="Arial"/>
              <a:sym typeface="Arial"/>
            </a:endParaRPr>
          </a:p>
          <a:p>
            <a:pPr marL="0" lvl="0" indent="0" algn="l" rtl="0">
              <a:spcBef>
                <a:spcPts val="1200"/>
              </a:spcBef>
              <a:spcAft>
                <a:spcPts val="1200"/>
              </a:spcAft>
              <a:buNone/>
            </a:pPr>
            <a:endParaRPr sz="2200" dirty="0">
              <a:solidFill>
                <a:srgbClr val="181818"/>
              </a:solidFill>
              <a:highlight>
                <a:srgbClr val="FFFFFF"/>
              </a:highlight>
              <a:latin typeface="Arial"/>
              <a:ea typeface="Arial"/>
              <a:cs typeface="Arial"/>
              <a:sym typeface="Arial"/>
            </a:endParaRPr>
          </a:p>
        </p:txBody>
      </p:sp>
      <p:sp>
        <p:nvSpPr>
          <p:cNvPr id="627" name="Google Shape;627;p80"/>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64</a:t>
            </a:fld>
            <a:endParaRPr dirty="0"/>
          </a:p>
        </p:txBody>
      </p:sp>
      <p:pic>
        <p:nvPicPr>
          <p:cNvPr id="628" name="Google Shape;628;p80"/>
          <p:cNvPicPr preferRelativeResize="0"/>
          <p:nvPr/>
        </p:nvPicPr>
        <p:blipFill>
          <a:blip r:embed="rId3">
            <a:alphaModFix/>
          </a:blip>
          <a:stretch>
            <a:fillRect/>
          </a:stretch>
        </p:blipFill>
        <p:spPr>
          <a:xfrm>
            <a:off x="5838975" y="477400"/>
            <a:ext cx="2696575" cy="3900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1"/>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Bessel van der Kolk</a:t>
            </a:r>
            <a:endParaRPr dirty="0"/>
          </a:p>
        </p:txBody>
      </p:sp>
      <p:sp>
        <p:nvSpPr>
          <p:cNvPr id="634" name="Google Shape;634;p81"/>
          <p:cNvSpPr txBox="1">
            <a:spLocks noGrp="1"/>
          </p:cNvSpPr>
          <p:nvPr>
            <p:ph type="body" idx="1"/>
          </p:nvPr>
        </p:nvSpPr>
        <p:spPr>
          <a:xfrm>
            <a:off x="569050" y="1215775"/>
            <a:ext cx="4762800" cy="3221400"/>
          </a:xfrm>
          <a:prstGeom prst="rect">
            <a:avLst/>
          </a:prstGeom>
        </p:spPr>
        <p:txBody>
          <a:bodyPr spcFirstLastPara="1" wrap="square" lIns="0" tIns="0" rIns="0" bIns="0" anchor="t" anchorCtr="0">
            <a:noAutofit/>
          </a:bodyPr>
          <a:lstStyle/>
          <a:p>
            <a:pPr marL="457200" lvl="0" indent="-381000" algn="l" rtl="0">
              <a:spcBef>
                <a:spcPts val="0"/>
              </a:spcBef>
              <a:spcAft>
                <a:spcPts val="0"/>
              </a:spcAft>
              <a:buClr>
                <a:srgbClr val="1A1A1A"/>
              </a:buClr>
              <a:buSzPts val="2400"/>
              <a:buFont typeface="Arial"/>
              <a:buChar char="●"/>
            </a:pPr>
            <a:r>
              <a:rPr lang="en">
                <a:solidFill>
                  <a:srgbClr val="1A1A1A"/>
                </a:solidFill>
                <a:highlight>
                  <a:srgbClr val="FFFFFF"/>
                </a:highlight>
                <a:latin typeface="Arial"/>
                <a:ea typeface="Arial"/>
                <a:cs typeface="Arial"/>
                <a:sym typeface="Arial"/>
              </a:rPr>
              <a:t>Traumatized people chronically feel unsafe inside their bodies: The past is alive in the form of gnawing interior discomfort. </a:t>
            </a:r>
            <a:endParaRPr dirty="0">
              <a:solidFill>
                <a:srgbClr val="1A1A1A"/>
              </a:solidFill>
              <a:highlight>
                <a:srgbClr val="FFFFFF"/>
              </a:highlight>
              <a:latin typeface="Arial"/>
              <a:ea typeface="Arial"/>
              <a:cs typeface="Arial"/>
              <a:sym typeface="Arial"/>
            </a:endParaRPr>
          </a:p>
          <a:p>
            <a:pPr marL="457200" lvl="0" indent="0" algn="l" rtl="0">
              <a:spcBef>
                <a:spcPts val="1200"/>
              </a:spcBef>
              <a:spcAft>
                <a:spcPts val="0"/>
              </a:spcAft>
              <a:buNone/>
            </a:pPr>
            <a:r>
              <a:rPr lang="en" sz="1900">
                <a:solidFill>
                  <a:srgbClr val="1A1A1A"/>
                </a:solidFill>
                <a:highlight>
                  <a:srgbClr val="FFFFFF"/>
                </a:highlight>
                <a:latin typeface="Arial"/>
                <a:ea typeface="Arial"/>
                <a:cs typeface="Arial"/>
                <a:sym typeface="Arial"/>
              </a:rPr>
              <a:t>.</a:t>
            </a:r>
            <a:endParaRPr sz="1900" dirty="0">
              <a:solidFill>
                <a:srgbClr val="181818"/>
              </a:solidFill>
              <a:highlight>
                <a:srgbClr val="FFFFFF"/>
              </a:highlight>
              <a:latin typeface="Arial"/>
              <a:ea typeface="Arial"/>
              <a:cs typeface="Arial"/>
              <a:sym typeface="Arial"/>
            </a:endParaRPr>
          </a:p>
          <a:p>
            <a:pPr marL="0" lvl="0" indent="0" algn="l" rtl="0">
              <a:spcBef>
                <a:spcPts val="1200"/>
              </a:spcBef>
              <a:spcAft>
                <a:spcPts val="1200"/>
              </a:spcAft>
              <a:buNone/>
            </a:pPr>
            <a:endParaRPr sz="2200" dirty="0">
              <a:solidFill>
                <a:srgbClr val="181818"/>
              </a:solidFill>
              <a:highlight>
                <a:srgbClr val="FFFFFF"/>
              </a:highlight>
              <a:latin typeface="Arial"/>
              <a:ea typeface="Arial"/>
              <a:cs typeface="Arial"/>
              <a:sym typeface="Arial"/>
            </a:endParaRPr>
          </a:p>
        </p:txBody>
      </p:sp>
      <p:sp>
        <p:nvSpPr>
          <p:cNvPr id="635" name="Google Shape;635;p81"/>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65</a:t>
            </a:fld>
            <a:endParaRPr dirty="0"/>
          </a:p>
        </p:txBody>
      </p:sp>
      <p:pic>
        <p:nvPicPr>
          <p:cNvPr id="636" name="Google Shape;636;p81"/>
          <p:cNvPicPr preferRelativeResize="0"/>
          <p:nvPr/>
        </p:nvPicPr>
        <p:blipFill>
          <a:blip r:embed="rId3">
            <a:alphaModFix/>
          </a:blip>
          <a:stretch>
            <a:fillRect/>
          </a:stretch>
        </p:blipFill>
        <p:spPr>
          <a:xfrm>
            <a:off x="5961702" y="676477"/>
            <a:ext cx="2538225" cy="25382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2"/>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Bessel van der Kolk</a:t>
            </a:r>
            <a:endParaRPr dirty="0"/>
          </a:p>
        </p:txBody>
      </p:sp>
      <p:sp>
        <p:nvSpPr>
          <p:cNvPr id="642" name="Google Shape;642;p82"/>
          <p:cNvSpPr txBox="1">
            <a:spLocks noGrp="1"/>
          </p:cNvSpPr>
          <p:nvPr>
            <p:ph type="body" idx="1"/>
          </p:nvPr>
        </p:nvSpPr>
        <p:spPr>
          <a:xfrm>
            <a:off x="569050" y="1215775"/>
            <a:ext cx="5120400" cy="3221400"/>
          </a:xfrm>
          <a:prstGeom prst="rect">
            <a:avLst/>
          </a:prstGeom>
        </p:spPr>
        <p:txBody>
          <a:bodyPr spcFirstLastPara="1" wrap="square" lIns="0" tIns="0" rIns="0" bIns="0" anchor="t" anchorCtr="0">
            <a:noAutofit/>
          </a:bodyPr>
          <a:lstStyle/>
          <a:p>
            <a:pPr marL="457200" lvl="0" indent="-412750" algn="l" rtl="0">
              <a:spcBef>
                <a:spcPts val="0"/>
              </a:spcBef>
              <a:spcAft>
                <a:spcPts val="0"/>
              </a:spcAft>
              <a:buClr>
                <a:srgbClr val="1A1A1A"/>
              </a:buClr>
              <a:buSzPts val="2900"/>
              <a:buFont typeface="Arial"/>
              <a:buChar char="●"/>
            </a:pPr>
            <a:r>
              <a:rPr lang="en">
                <a:solidFill>
                  <a:srgbClr val="1A1A1A"/>
                </a:solidFill>
                <a:highlight>
                  <a:schemeClr val="lt1"/>
                </a:highlight>
                <a:latin typeface="Arial"/>
                <a:ea typeface="Arial"/>
                <a:cs typeface="Arial"/>
                <a:sym typeface="Arial"/>
              </a:rPr>
              <a:t>Their bodies are constantly bombarded by </a:t>
            </a:r>
            <a:r>
              <a:rPr lang="en" b="1">
                <a:solidFill>
                  <a:srgbClr val="1A1A1A"/>
                </a:solidFill>
                <a:highlight>
                  <a:schemeClr val="lt1"/>
                </a:highlight>
                <a:latin typeface="Arial"/>
                <a:ea typeface="Arial"/>
                <a:cs typeface="Arial"/>
                <a:sym typeface="Arial"/>
              </a:rPr>
              <a:t>visceral warning signs</a:t>
            </a:r>
            <a:r>
              <a:rPr lang="en">
                <a:solidFill>
                  <a:srgbClr val="1A1A1A"/>
                </a:solidFill>
                <a:highlight>
                  <a:schemeClr val="lt1"/>
                </a:highlight>
                <a:latin typeface="Arial"/>
                <a:ea typeface="Arial"/>
                <a:cs typeface="Arial"/>
                <a:sym typeface="Arial"/>
              </a:rPr>
              <a:t>, and, in an attempt to control these processes, they often become expert at ignoring their gut feelings and in </a:t>
            </a:r>
            <a:r>
              <a:rPr lang="en" b="1">
                <a:solidFill>
                  <a:srgbClr val="1A1A1A"/>
                </a:solidFill>
                <a:highlight>
                  <a:schemeClr val="lt1"/>
                </a:highlight>
                <a:latin typeface="Arial"/>
                <a:ea typeface="Arial"/>
                <a:cs typeface="Arial"/>
                <a:sym typeface="Arial"/>
              </a:rPr>
              <a:t>numbing awareness</a:t>
            </a:r>
            <a:r>
              <a:rPr lang="en">
                <a:solidFill>
                  <a:srgbClr val="1A1A1A"/>
                </a:solidFill>
                <a:highlight>
                  <a:schemeClr val="lt1"/>
                </a:highlight>
                <a:latin typeface="Arial"/>
                <a:ea typeface="Arial"/>
                <a:cs typeface="Arial"/>
                <a:sym typeface="Arial"/>
              </a:rPr>
              <a:t> of what is played out inside.</a:t>
            </a:r>
            <a:endParaRPr sz="2900" dirty="0">
              <a:solidFill>
                <a:srgbClr val="1A1A1A"/>
              </a:solidFill>
              <a:highlight>
                <a:srgbClr val="FFFFFF"/>
              </a:highlight>
              <a:latin typeface="Arial"/>
              <a:ea typeface="Arial"/>
              <a:cs typeface="Arial"/>
              <a:sym typeface="Arial"/>
            </a:endParaRPr>
          </a:p>
          <a:p>
            <a:pPr marL="457200" lvl="0" indent="0" algn="l" rtl="0">
              <a:spcBef>
                <a:spcPts val="1200"/>
              </a:spcBef>
              <a:spcAft>
                <a:spcPts val="0"/>
              </a:spcAft>
              <a:buNone/>
            </a:pPr>
            <a:r>
              <a:rPr lang="en" sz="1900">
                <a:solidFill>
                  <a:srgbClr val="1A1A1A"/>
                </a:solidFill>
                <a:highlight>
                  <a:srgbClr val="FFFFFF"/>
                </a:highlight>
                <a:latin typeface="Arial"/>
                <a:ea typeface="Arial"/>
                <a:cs typeface="Arial"/>
                <a:sym typeface="Arial"/>
              </a:rPr>
              <a:t>.</a:t>
            </a:r>
            <a:endParaRPr sz="1900" dirty="0">
              <a:solidFill>
                <a:srgbClr val="181818"/>
              </a:solidFill>
              <a:highlight>
                <a:srgbClr val="FFFFFF"/>
              </a:highlight>
              <a:latin typeface="Arial"/>
              <a:ea typeface="Arial"/>
              <a:cs typeface="Arial"/>
              <a:sym typeface="Arial"/>
            </a:endParaRPr>
          </a:p>
          <a:p>
            <a:pPr marL="0" lvl="0" indent="0" algn="l" rtl="0">
              <a:spcBef>
                <a:spcPts val="1200"/>
              </a:spcBef>
              <a:spcAft>
                <a:spcPts val="1200"/>
              </a:spcAft>
              <a:buNone/>
            </a:pPr>
            <a:endParaRPr sz="2200" dirty="0">
              <a:solidFill>
                <a:srgbClr val="181818"/>
              </a:solidFill>
              <a:highlight>
                <a:srgbClr val="FFFFFF"/>
              </a:highlight>
              <a:latin typeface="Arial"/>
              <a:ea typeface="Arial"/>
              <a:cs typeface="Arial"/>
              <a:sym typeface="Arial"/>
            </a:endParaRPr>
          </a:p>
        </p:txBody>
      </p:sp>
      <p:sp>
        <p:nvSpPr>
          <p:cNvPr id="643" name="Google Shape;643;p82"/>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66</a:t>
            </a:fld>
            <a:endParaRPr dirty="0"/>
          </a:p>
        </p:txBody>
      </p:sp>
      <p:pic>
        <p:nvPicPr>
          <p:cNvPr id="644" name="Google Shape;644;p82"/>
          <p:cNvPicPr preferRelativeResize="0"/>
          <p:nvPr/>
        </p:nvPicPr>
        <p:blipFill>
          <a:blip r:embed="rId3">
            <a:alphaModFix/>
          </a:blip>
          <a:stretch>
            <a:fillRect/>
          </a:stretch>
        </p:blipFill>
        <p:spPr>
          <a:xfrm>
            <a:off x="5961702" y="676477"/>
            <a:ext cx="2538225" cy="25382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3"/>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Bessel van der Kolk</a:t>
            </a:r>
            <a:endParaRPr dirty="0"/>
          </a:p>
        </p:txBody>
      </p:sp>
      <p:sp>
        <p:nvSpPr>
          <p:cNvPr id="650" name="Google Shape;650;p83"/>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67</a:t>
            </a:fld>
            <a:endParaRPr dirty="0"/>
          </a:p>
        </p:txBody>
      </p:sp>
      <p:pic>
        <p:nvPicPr>
          <p:cNvPr id="651" name="Google Shape;651;p83" descr="Get the full-length video here: http://www.psychotherapy.net/video/understanding-trauma&#10;&#10;Each year, thousands of people are traumatized, many of whom will seek relief through therapy. Learn from renowned and outspoken researcher and clinician Bessel van der Kolk how to improve your clinical effectiveness with these clients by remembering that “the body keeps the score.”" title="Bessel van der Kolk on Understanding Trauma">
            <a:hlinkClick r:id="rId3"/>
          </p:cNvPr>
          <p:cNvPicPr preferRelativeResize="0"/>
          <p:nvPr/>
        </p:nvPicPr>
        <p:blipFill>
          <a:blip r:embed="rId4">
            <a:alphaModFix/>
          </a:blip>
          <a:stretch>
            <a:fillRect/>
          </a:stretch>
        </p:blipFill>
        <p:spPr>
          <a:xfrm>
            <a:off x="1964725" y="1139575"/>
            <a:ext cx="4658400" cy="32340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4"/>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Bessel van der Kolk</a:t>
            </a:r>
            <a:endParaRPr dirty="0"/>
          </a:p>
        </p:txBody>
      </p:sp>
      <p:sp>
        <p:nvSpPr>
          <p:cNvPr id="657" name="Google Shape;657;p84"/>
          <p:cNvSpPr txBox="1">
            <a:spLocks noGrp="1"/>
          </p:cNvSpPr>
          <p:nvPr>
            <p:ph type="body" idx="1"/>
          </p:nvPr>
        </p:nvSpPr>
        <p:spPr>
          <a:xfrm>
            <a:off x="569050" y="1215775"/>
            <a:ext cx="4917350" cy="322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300" dirty="0">
                <a:solidFill>
                  <a:srgbClr val="181818"/>
                </a:solidFill>
                <a:highlight>
                  <a:srgbClr val="FFFFFF"/>
                </a:highlight>
                <a:latin typeface="Arial"/>
                <a:ea typeface="Arial"/>
                <a:cs typeface="Arial"/>
                <a:sym typeface="Arial"/>
              </a:rPr>
              <a:t>“Psychologists usually try to help people use insight and understanding to manage their behavior. </a:t>
            </a:r>
            <a:endParaRPr sz="2300" dirty="0">
              <a:solidFill>
                <a:srgbClr val="181818"/>
              </a:solidFill>
              <a:highlight>
                <a:srgbClr val="FFFFFF"/>
              </a:highlight>
              <a:latin typeface="Arial"/>
              <a:ea typeface="Arial"/>
              <a:cs typeface="Arial"/>
              <a:sym typeface="Arial"/>
            </a:endParaRPr>
          </a:p>
          <a:p>
            <a:pPr marL="0" lvl="0" indent="0" algn="l" rtl="0">
              <a:spcBef>
                <a:spcPts val="1200"/>
              </a:spcBef>
              <a:spcAft>
                <a:spcPts val="0"/>
              </a:spcAft>
              <a:buNone/>
            </a:pPr>
            <a:r>
              <a:rPr lang="en" sz="2300" dirty="0">
                <a:solidFill>
                  <a:srgbClr val="181818"/>
                </a:solidFill>
                <a:highlight>
                  <a:srgbClr val="FFFFFF"/>
                </a:highlight>
                <a:latin typeface="Arial"/>
                <a:ea typeface="Arial"/>
                <a:cs typeface="Arial"/>
                <a:sym typeface="Arial"/>
              </a:rPr>
              <a:t>However, </a:t>
            </a:r>
            <a:r>
              <a:rPr lang="en" sz="2300" b="1" dirty="0">
                <a:solidFill>
                  <a:srgbClr val="181818"/>
                </a:solidFill>
                <a:highlight>
                  <a:srgbClr val="FFFFFF"/>
                </a:highlight>
                <a:latin typeface="Arial"/>
                <a:ea typeface="Arial"/>
                <a:cs typeface="Arial"/>
                <a:sym typeface="Arial"/>
              </a:rPr>
              <a:t>neuroscience research </a:t>
            </a:r>
            <a:r>
              <a:rPr lang="en" sz="2300" dirty="0">
                <a:solidFill>
                  <a:srgbClr val="181818"/>
                </a:solidFill>
                <a:highlight>
                  <a:srgbClr val="FFFFFF"/>
                </a:highlight>
                <a:latin typeface="Arial"/>
                <a:ea typeface="Arial"/>
                <a:cs typeface="Arial"/>
                <a:sym typeface="Arial"/>
              </a:rPr>
              <a:t>shows that </a:t>
            </a:r>
            <a:r>
              <a:rPr lang="en" sz="2300" b="1" dirty="0">
                <a:solidFill>
                  <a:srgbClr val="181818"/>
                </a:solidFill>
                <a:highlight>
                  <a:srgbClr val="FFFFFF"/>
                </a:highlight>
                <a:latin typeface="Arial"/>
                <a:ea typeface="Arial"/>
                <a:cs typeface="Arial"/>
                <a:sym typeface="Arial"/>
              </a:rPr>
              <a:t>very few psychological problems are the result of defects in understanding</a:t>
            </a:r>
            <a:r>
              <a:rPr lang="en" sz="2300" dirty="0">
                <a:solidFill>
                  <a:srgbClr val="181818"/>
                </a:solidFill>
                <a:highlight>
                  <a:srgbClr val="FFFFFF"/>
                </a:highlight>
                <a:latin typeface="Arial"/>
                <a:ea typeface="Arial"/>
                <a:cs typeface="Arial"/>
                <a:sym typeface="Arial"/>
              </a:rPr>
              <a:t>……”</a:t>
            </a:r>
            <a:endParaRPr sz="2300" dirty="0">
              <a:solidFill>
                <a:srgbClr val="181818"/>
              </a:solidFill>
              <a:highlight>
                <a:srgbClr val="FFFFFF"/>
              </a:highlight>
              <a:latin typeface="Arial"/>
              <a:ea typeface="Arial"/>
              <a:cs typeface="Arial"/>
              <a:sym typeface="Arial"/>
            </a:endParaRPr>
          </a:p>
          <a:p>
            <a:pPr marL="0" lvl="0" indent="0" algn="l" rtl="0">
              <a:spcBef>
                <a:spcPts val="1200"/>
              </a:spcBef>
              <a:spcAft>
                <a:spcPts val="1200"/>
              </a:spcAft>
              <a:buNone/>
            </a:pPr>
            <a:endParaRPr sz="2200" dirty="0">
              <a:solidFill>
                <a:srgbClr val="181818"/>
              </a:solidFill>
              <a:highlight>
                <a:srgbClr val="FFFFFF"/>
              </a:highlight>
              <a:latin typeface="Arial"/>
              <a:ea typeface="Arial"/>
              <a:cs typeface="Arial"/>
              <a:sym typeface="Arial"/>
            </a:endParaRPr>
          </a:p>
        </p:txBody>
      </p:sp>
      <p:sp>
        <p:nvSpPr>
          <p:cNvPr id="658" name="Google Shape;658;p84"/>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68</a:t>
            </a:fld>
            <a:endParaRPr dirty="0"/>
          </a:p>
        </p:txBody>
      </p:sp>
      <p:pic>
        <p:nvPicPr>
          <p:cNvPr id="659" name="Google Shape;659;p84"/>
          <p:cNvPicPr preferRelativeResize="0"/>
          <p:nvPr/>
        </p:nvPicPr>
        <p:blipFill>
          <a:blip r:embed="rId3">
            <a:alphaModFix/>
          </a:blip>
          <a:stretch>
            <a:fillRect/>
          </a:stretch>
        </p:blipFill>
        <p:spPr>
          <a:xfrm>
            <a:off x="5838975" y="477400"/>
            <a:ext cx="2696575" cy="3900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85"/>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Bessel van der Kolk</a:t>
            </a:r>
            <a:endParaRPr dirty="0"/>
          </a:p>
        </p:txBody>
      </p:sp>
      <p:sp>
        <p:nvSpPr>
          <p:cNvPr id="665" name="Google Shape;665;p85"/>
          <p:cNvSpPr txBox="1">
            <a:spLocks noGrp="1"/>
          </p:cNvSpPr>
          <p:nvPr>
            <p:ph type="body" idx="1"/>
          </p:nvPr>
        </p:nvSpPr>
        <p:spPr>
          <a:xfrm>
            <a:off x="652825" y="1139575"/>
            <a:ext cx="4928700" cy="201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200">
                <a:solidFill>
                  <a:srgbClr val="181818"/>
                </a:solidFill>
                <a:highlight>
                  <a:schemeClr val="lt1"/>
                </a:highlight>
                <a:latin typeface="Arial"/>
                <a:ea typeface="Arial"/>
                <a:cs typeface="Arial"/>
                <a:sym typeface="Arial"/>
              </a:rPr>
              <a:t>This challenges most of modern psychology which focuses on the mind………………..</a:t>
            </a:r>
            <a:endParaRPr sz="2200" dirty="0">
              <a:solidFill>
                <a:srgbClr val="181818"/>
              </a:solidFill>
              <a:highlight>
                <a:srgbClr val="FFFFFF"/>
              </a:highlight>
              <a:latin typeface="Arial"/>
              <a:ea typeface="Arial"/>
              <a:cs typeface="Arial"/>
              <a:sym typeface="Arial"/>
            </a:endParaRPr>
          </a:p>
          <a:p>
            <a:pPr marL="0" lvl="0" indent="0" algn="l" rtl="0">
              <a:spcBef>
                <a:spcPts val="1200"/>
              </a:spcBef>
              <a:spcAft>
                <a:spcPts val="1200"/>
              </a:spcAft>
              <a:buNone/>
            </a:pPr>
            <a:endParaRPr sz="2200" dirty="0">
              <a:solidFill>
                <a:srgbClr val="181818"/>
              </a:solidFill>
              <a:highlight>
                <a:srgbClr val="FFFFFF"/>
              </a:highlight>
              <a:latin typeface="Arial"/>
              <a:ea typeface="Arial"/>
              <a:cs typeface="Arial"/>
              <a:sym typeface="Arial"/>
            </a:endParaRPr>
          </a:p>
        </p:txBody>
      </p:sp>
      <p:sp>
        <p:nvSpPr>
          <p:cNvPr id="666" name="Google Shape;666;p85"/>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69</a:t>
            </a:fld>
            <a:endParaRPr dirty="0"/>
          </a:p>
        </p:txBody>
      </p:sp>
      <p:pic>
        <p:nvPicPr>
          <p:cNvPr id="667" name="Google Shape;667;p85"/>
          <p:cNvPicPr preferRelativeResize="0"/>
          <p:nvPr/>
        </p:nvPicPr>
        <p:blipFill>
          <a:blip r:embed="rId3">
            <a:alphaModFix/>
          </a:blip>
          <a:stretch>
            <a:fillRect/>
          </a:stretch>
        </p:blipFill>
        <p:spPr>
          <a:xfrm>
            <a:off x="652825" y="2454375"/>
            <a:ext cx="2016000" cy="2016000"/>
          </a:xfrm>
          <a:prstGeom prst="rect">
            <a:avLst/>
          </a:prstGeom>
          <a:noFill/>
          <a:ln>
            <a:noFill/>
          </a:ln>
        </p:spPr>
      </p:pic>
      <p:pic>
        <p:nvPicPr>
          <p:cNvPr id="668" name="Google Shape;668;p85"/>
          <p:cNvPicPr preferRelativeResize="0"/>
          <p:nvPr/>
        </p:nvPicPr>
        <p:blipFill>
          <a:blip r:embed="rId4">
            <a:alphaModFix/>
          </a:blip>
          <a:stretch>
            <a:fillRect/>
          </a:stretch>
        </p:blipFill>
        <p:spPr>
          <a:xfrm>
            <a:off x="6377322" y="106400"/>
            <a:ext cx="1196100" cy="1358050"/>
          </a:xfrm>
          <a:prstGeom prst="rect">
            <a:avLst/>
          </a:prstGeom>
          <a:noFill/>
          <a:ln>
            <a:noFill/>
          </a:ln>
        </p:spPr>
      </p:pic>
      <p:pic>
        <p:nvPicPr>
          <p:cNvPr id="669" name="Google Shape;669;p85"/>
          <p:cNvPicPr preferRelativeResize="0"/>
          <p:nvPr/>
        </p:nvPicPr>
        <p:blipFill>
          <a:blip r:embed="rId5">
            <a:alphaModFix/>
          </a:blip>
          <a:stretch>
            <a:fillRect/>
          </a:stretch>
        </p:blipFill>
        <p:spPr>
          <a:xfrm>
            <a:off x="6350075" y="1609300"/>
            <a:ext cx="1196100" cy="1568000"/>
          </a:xfrm>
          <a:prstGeom prst="rect">
            <a:avLst/>
          </a:prstGeom>
          <a:noFill/>
          <a:ln>
            <a:noFill/>
          </a:ln>
        </p:spPr>
      </p:pic>
      <p:pic>
        <p:nvPicPr>
          <p:cNvPr id="670" name="Google Shape;670;p85"/>
          <p:cNvPicPr preferRelativeResize="0"/>
          <p:nvPr/>
        </p:nvPicPr>
        <p:blipFill>
          <a:blip r:embed="rId6">
            <a:alphaModFix/>
          </a:blip>
          <a:stretch>
            <a:fillRect/>
          </a:stretch>
        </p:blipFill>
        <p:spPr>
          <a:xfrm>
            <a:off x="6326200" y="3258125"/>
            <a:ext cx="1196100" cy="1680925"/>
          </a:xfrm>
          <a:prstGeom prst="rect">
            <a:avLst/>
          </a:prstGeom>
          <a:noFill/>
          <a:ln>
            <a:noFill/>
          </a:ln>
        </p:spPr>
      </p:pic>
      <p:sp>
        <p:nvSpPr>
          <p:cNvPr id="671" name="Google Shape;671;p85"/>
          <p:cNvSpPr txBox="1"/>
          <p:nvPr/>
        </p:nvSpPr>
        <p:spPr>
          <a:xfrm>
            <a:off x="7894425" y="436100"/>
            <a:ext cx="1090800" cy="3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latin typeface="DM Sans"/>
                <a:ea typeface="DM Sans"/>
                <a:cs typeface="DM Sans"/>
                <a:sym typeface="DM Sans"/>
              </a:rPr>
              <a:t>Pleasure</a:t>
            </a: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r>
              <a:rPr lang="en" sz="1700" dirty="0">
                <a:latin typeface="DM Sans"/>
                <a:ea typeface="DM Sans"/>
                <a:cs typeface="DM Sans"/>
                <a:sym typeface="DM Sans"/>
              </a:rPr>
              <a:t>Self Belief</a:t>
            </a: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endParaRPr sz="1700" dirty="0">
              <a:latin typeface="DM Sans"/>
              <a:ea typeface="DM Sans"/>
              <a:cs typeface="DM Sans"/>
              <a:sym typeface="DM Sans"/>
            </a:endParaRPr>
          </a:p>
          <a:p>
            <a:pPr marL="0" lvl="0" indent="0" algn="l" rtl="0">
              <a:spcBef>
                <a:spcPts val="0"/>
              </a:spcBef>
              <a:spcAft>
                <a:spcPts val="0"/>
              </a:spcAft>
              <a:buNone/>
            </a:pPr>
            <a:r>
              <a:rPr lang="en" sz="1700" dirty="0">
                <a:latin typeface="DM Sans"/>
                <a:ea typeface="DM Sans"/>
                <a:cs typeface="DM Sans"/>
                <a:sym typeface="DM Sans"/>
              </a:rPr>
              <a:t>Power</a:t>
            </a:r>
            <a:endParaRPr sz="1700" dirty="0">
              <a:latin typeface="DM Sans"/>
              <a:ea typeface="DM Sans"/>
              <a:cs typeface="DM Sans"/>
              <a:sym typeface="DM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ctrTitle"/>
          </p:nvPr>
        </p:nvSpPr>
        <p:spPr>
          <a:xfrm>
            <a:off x="1735200" y="2184250"/>
            <a:ext cx="5424000" cy="419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400"/>
              <a:t>Intro to Trauma</a:t>
            </a:r>
            <a:endParaRPr sz="3400" dirty="0"/>
          </a:p>
        </p:txBody>
      </p:sp>
      <p:sp>
        <p:nvSpPr>
          <p:cNvPr id="142" name="Google Shape;142;p23"/>
          <p:cNvSpPr txBox="1"/>
          <p:nvPr/>
        </p:nvSpPr>
        <p:spPr>
          <a:xfrm>
            <a:off x="0" y="1588725"/>
            <a:ext cx="1735200" cy="1743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9600" b="1">
                <a:solidFill>
                  <a:schemeClr val="accent1"/>
                </a:solidFill>
                <a:latin typeface="DM Sans"/>
                <a:ea typeface="DM Sans"/>
                <a:cs typeface="DM Sans"/>
                <a:sym typeface="DM Sans"/>
              </a:rPr>
              <a:t>1</a:t>
            </a:r>
            <a:endParaRPr sz="9600" b="1" dirty="0">
              <a:solidFill>
                <a:schemeClr val="accent1"/>
              </a:solidFill>
              <a:latin typeface="DM Sans"/>
              <a:ea typeface="DM Sans"/>
              <a:cs typeface="DM Sans"/>
              <a:sym typeface="DM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6"/>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Bessel van der Kolk</a:t>
            </a:r>
            <a:endParaRPr dirty="0"/>
          </a:p>
        </p:txBody>
      </p:sp>
      <p:sp>
        <p:nvSpPr>
          <p:cNvPr id="677" name="Google Shape;677;p86"/>
          <p:cNvSpPr txBox="1">
            <a:spLocks noGrp="1"/>
          </p:cNvSpPr>
          <p:nvPr>
            <p:ph type="body" idx="1"/>
          </p:nvPr>
        </p:nvSpPr>
        <p:spPr>
          <a:xfrm>
            <a:off x="569050" y="1215775"/>
            <a:ext cx="4762800" cy="322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300">
                <a:solidFill>
                  <a:srgbClr val="181818"/>
                </a:solidFill>
                <a:highlight>
                  <a:srgbClr val="FFFFFF"/>
                </a:highlight>
                <a:latin typeface="Arial"/>
                <a:ea typeface="Arial"/>
                <a:cs typeface="Arial"/>
                <a:sym typeface="Arial"/>
              </a:rPr>
              <a:t>“…..most originate in pressures from </a:t>
            </a:r>
            <a:r>
              <a:rPr lang="en" sz="2300" b="1">
                <a:solidFill>
                  <a:srgbClr val="181818"/>
                </a:solidFill>
                <a:highlight>
                  <a:srgbClr val="FFFFFF"/>
                </a:highlight>
                <a:latin typeface="Arial"/>
                <a:ea typeface="Arial"/>
                <a:cs typeface="Arial"/>
                <a:sym typeface="Arial"/>
              </a:rPr>
              <a:t>deeper regions in the brain</a:t>
            </a:r>
            <a:r>
              <a:rPr lang="en" sz="2300">
                <a:solidFill>
                  <a:srgbClr val="181818"/>
                </a:solidFill>
                <a:highlight>
                  <a:srgbClr val="FFFFFF"/>
                </a:highlight>
                <a:latin typeface="Arial"/>
                <a:ea typeface="Arial"/>
                <a:cs typeface="Arial"/>
                <a:sym typeface="Arial"/>
              </a:rPr>
              <a:t> that drive our perception and attention. </a:t>
            </a:r>
            <a:endParaRPr sz="2300" dirty="0">
              <a:solidFill>
                <a:srgbClr val="181818"/>
              </a:solidFill>
              <a:highlight>
                <a:srgbClr val="FFFFFF"/>
              </a:highlight>
              <a:latin typeface="Arial"/>
              <a:ea typeface="Arial"/>
              <a:cs typeface="Arial"/>
              <a:sym typeface="Arial"/>
            </a:endParaRPr>
          </a:p>
          <a:p>
            <a:pPr marL="0" lvl="0" indent="0" algn="l" rtl="0">
              <a:spcBef>
                <a:spcPts val="1200"/>
              </a:spcBef>
              <a:spcAft>
                <a:spcPts val="0"/>
              </a:spcAft>
              <a:buNone/>
            </a:pPr>
            <a:r>
              <a:rPr lang="en" sz="2300">
                <a:solidFill>
                  <a:srgbClr val="181818"/>
                </a:solidFill>
                <a:highlight>
                  <a:srgbClr val="FFFFFF"/>
                </a:highlight>
                <a:latin typeface="Arial"/>
                <a:ea typeface="Arial"/>
                <a:cs typeface="Arial"/>
                <a:sym typeface="Arial"/>
              </a:rPr>
              <a:t>When the alarm bell of the emotional brain </a:t>
            </a:r>
            <a:r>
              <a:rPr lang="en" sz="2300" b="1">
                <a:solidFill>
                  <a:srgbClr val="181818"/>
                </a:solidFill>
                <a:highlight>
                  <a:srgbClr val="FFFFFF"/>
                </a:highlight>
                <a:latin typeface="Arial"/>
                <a:ea typeface="Arial"/>
                <a:cs typeface="Arial"/>
                <a:sym typeface="Arial"/>
              </a:rPr>
              <a:t>keeps signaling</a:t>
            </a:r>
            <a:r>
              <a:rPr lang="en" sz="2300">
                <a:solidFill>
                  <a:srgbClr val="181818"/>
                </a:solidFill>
                <a:highlight>
                  <a:srgbClr val="FFFFFF"/>
                </a:highlight>
                <a:latin typeface="Arial"/>
                <a:ea typeface="Arial"/>
                <a:cs typeface="Arial"/>
                <a:sym typeface="Arial"/>
              </a:rPr>
              <a:t> that you are in danger, </a:t>
            </a:r>
            <a:r>
              <a:rPr lang="en" sz="2300" b="1">
                <a:solidFill>
                  <a:srgbClr val="181818"/>
                </a:solidFill>
                <a:highlight>
                  <a:srgbClr val="FFFFFF"/>
                </a:highlight>
                <a:latin typeface="Arial"/>
                <a:ea typeface="Arial"/>
                <a:cs typeface="Arial"/>
                <a:sym typeface="Arial"/>
              </a:rPr>
              <a:t>no amount of insight will silence it.</a:t>
            </a:r>
            <a:r>
              <a:rPr lang="en" sz="2300">
                <a:solidFill>
                  <a:srgbClr val="181818"/>
                </a:solidFill>
                <a:highlight>
                  <a:srgbClr val="FFFFFF"/>
                </a:highlight>
                <a:latin typeface="Arial"/>
                <a:ea typeface="Arial"/>
                <a:cs typeface="Arial"/>
                <a:sym typeface="Arial"/>
              </a:rPr>
              <a:t>”</a:t>
            </a:r>
            <a:endParaRPr sz="2300" dirty="0">
              <a:solidFill>
                <a:srgbClr val="181818"/>
              </a:solidFill>
              <a:highlight>
                <a:srgbClr val="FFFFFF"/>
              </a:highlight>
              <a:latin typeface="Arial"/>
              <a:ea typeface="Arial"/>
              <a:cs typeface="Arial"/>
              <a:sym typeface="Arial"/>
            </a:endParaRPr>
          </a:p>
          <a:p>
            <a:pPr marL="0" lvl="0" indent="0" algn="l" rtl="0">
              <a:spcBef>
                <a:spcPts val="1200"/>
              </a:spcBef>
              <a:spcAft>
                <a:spcPts val="0"/>
              </a:spcAft>
              <a:buNone/>
            </a:pPr>
            <a:endParaRPr sz="2200" dirty="0">
              <a:solidFill>
                <a:srgbClr val="000000"/>
              </a:solidFill>
              <a:highlight>
                <a:srgbClr val="FFFFFF"/>
              </a:highlight>
              <a:latin typeface="Arial"/>
              <a:ea typeface="Arial"/>
              <a:cs typeface="Arial"/>
              <a:sym typeface="Arial"/>
            </a:endParaRPr>
          </a:p>
          <a:p>
            <a:pPr marL="0" lvl="0" indent="0" algn="l" rtl="0">
              <a:spcBef>
                <a:spcPts val="1200"/>
              </a:spcBef>
              <a:spcAft>
                <a:spcPts val="1200"/>
              </a:spcAft>
              <a:buNone/>
            </a:pPr>
            <a:endParaRPr sz="2200" dirty="0">
              <a:solidFill>
                <a:srgbClr val="181818"/>
              </a:solidFill>
              <a:highlight>
                <a:srgbClr val="FFFFFF"/>
              </a:highlight>
              <a:latin typeface="Arial"/>
              <a:ea typeface="Arial"/>
              <a:cs typeface="Arial"/>
              <a:sym typeface="Arial"/>
            </a:endParaRPr>
          </a:p>
        </p:txBody>
      </p:sp>
      <p:sp>
        <p:nvSpPr>
          <p:cNvPr id="678" name="Google Shape;678;p86"/>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70</a:t>
            </a:fld>
            <a:endParaRPr dirty="0"/>
          </a:p>
        </p:txBody>
      </p:sp>
      <p:pic>
        <p:nvPicPr>
          <p:cNvPr id="679" name="Google Shape;679;p86"/>
          <p:cNvPicPr preferRelativeResize="0"/>
          <p:nvPr/>
        </p:nvPicPr>
        <p:blipFill>
          <a:blip r:embed="rId3">
            <a:alphaModFix/>
          </a:blip>
          <a:stretch>
            <a:fillRect/>
          </a:stretch>
        </p:blipFill>
        <p:spPr>
          <a:xfrm>
            <a:off x="5768953" y="781778"/>
            <a:ext cx="2698425" cy="26984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7"/>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Bessel van der Kolk</a:t>
            </a:r>
            <a:endParaRPr dirty="0"/>
          </a:p>
        </p:txBody>
      </p:sp>
      <p:sp>
        <p:nvSpPr>
          <p:cNvPr id="685" name="Google Shape;685;p87"/>
          <p:cNvSpPr txBox="1">
            <a:spLocks noGrp="1"/>
          </p:cNvSpPr>
          <p:nvPr>
            <p:ph type="body" idx="1"/>
          </p:nvPr>
        </p:nvSpPr>
        <p:spPr>
          <a:xfrm>
            <a:off x="569050" y="1215775"/>
            <a:ext cx="5326500" cy="322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300">
                <a:solidFill>
                  <a:srgbClr val="181818"/>
                </a:solidFill>
                <a:highlight>
                  <a:srgbClr val="FFFFFF"/>
                </a:highlight>
                <a:latin typeface="Arial"/>
                <a:ea typeface="Arial"/>
                <a:cs typeface="Arial"/>
                <a:sym typeface="Arial"/>
              </a:rPr>
              <a:t>“Trauma is held in procedural memory (instincts) - in autonomic actions and reactions, sensations, and attitudes and replayed and reenacted as visceral (deep body) sensations, body movements, nightmares”</a:t>
            </a:r>
            <a:endParaRPr sz="2300" dirty="0">
              <a:solidFill>
                <a:srgbClr val="181818"/>
              </a:solidFill>
              <a:highlight>
                <a:srgbClr val="FFFFFF"/>
              </a:highlight>
              <a:latin typeface="Arial"/>
              <a:ea typeface="Arial"/>
              <a:cs typeface="Arial"/>
              <a:sym typeface="Arial"/>
            </a:endParaRPr>
          </a:p>
          <a:p>
            <a:pPr marL="0" lvl="0" indent="0" algn="l" rtl="0">
              <a:spcBef>
                <a:spcPts val="1200"/>
              </a:spcBef>
              <a:spcAft>
                <a:spcPts val="0"/>
              </a:spcAft>
              <a:buNone/>
            </a:pPr>
            <a:r>
              <a:rPr lang="en" sz="1500" i="1">
                <a:solidFill>
                  <a:srgbClr val="181818"/>
                </a:solidFill>
                <a:highlight>
                  <a:srgbClr val="FFFFFF"/>
                </a:highlight>
                <a:latin typeface="Arial"/>
                <a:ea typeface="Arial"/>
                <a:cs typeface="Arial"/>
                <a:sym typeface="Arial"/>
              </a:rPr>
              <a:t>Van der Kolk on Pierre Janet, L’automatism pscyhologique”.</a:t>
            </a:r>
            <a:endParaRPr sz="1500" i="1" dirty="0">
              <a:solidFill>
                <a:srgbClr val="181818"/>
              </a:solidFill>
              <a:highlight>
                <a:srgbClr val="FFFFFF"/>
              </a:highlight>
              <a:latin typeface="Arial"/>
              <a:ea typeface="Arial"/>
              <a:cs typeface="Arial"/>
              <a:sym typeface="Arial"/>
            </a:endParaRPr>
          </a:p>
          <a:p>
            <a:pPr marL="0" lvl="0" indent="0" algn="l" rtl="0">
              <a:spcBef>
                <a:spcPts val="1200"/>
              </a:spcBef>
              <a:spcAft>
                <a:spcPts val="0"/>
              </a:spcAft>
              <a:buNone/>
            </a:pPr>
            <a:endParaRPr sz="2200" dirty="0">
              <a:solidFill>
                <a:srgbClr val="000000"/>
              </a:solidFill>
              <a:highlight>
                <a:srgbClr val="FFFFFF"/>
              </a:highlight>
              <a:latin typeface="Arial"/>
              <a:ea typeface="Arial"/>
              <a:cs typeface="Arial"/>
              <a:sym typeface="Arial"/>
            </a:endParaRPr>
          </a:p>
          <a:p>
            <a:pPr marL="0" lvl="0" indent="0" algn="l" rtl="0">
              <a:spcBef>
                <a:spcPts val="1200"/>
              </a:spcBef>
              <a:spcAft>
                <a:spcPts val="1200"/>
              </a:spcAft>
              <a:buNone/>
            </a:pPr>
            <a:endParaRPr sz="2200" dirty="0">
              <a:solidFill>
                <a:srgbClr val="181818"/>
              </a:solidFill>
              <a:highlight>
                <a:srgbClr val="FFFFFF"/>
              </a:highlight>
              <a:latin typeface="Arial"/>
              <a:ea typeface="Arial"/>
              <a:cs typeface="Arial"/>
              <a:sym typeface="Arial"/>
            </a:endParaRPr>
          </a:p>
        </p:txBody>
      </p:sp>
      <p:sp>
        <p:nvSpPr>
          <p:cNvPr id="686" name="Google Shape;686;p87"/>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71</a:t>
            </a:fld>
            <a:endParaRPr dirty="0"/>
          </a:p>
        </p:txBody>
      </p:sp>
      <p:pic>
        <p:nvPicPr>
          <p:cNvPr id="687" name="Google Shape;687;p87"/>
          <p:cNvPicPr preferRelativeResize="0"/>
          <p:nvPr/>
        </p:nvPicPr>
        <p:blipFill>
          <a:blip r:embed="rId3">
            <a:alphaModFix/>
          </a:blip>
          <a:stretch>
            <a:fillRect/>
          </a:stretch>
        </p:blipFill>
        <p:spPr>
          <a:xfrm>
            <a:off x="5768953" y="781778"/>
            <a:ext cx="2698425" cy="26984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88"/>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72</a:t>
            </a:fld>
            <a:endParaRPr dirty="0"/>
          </a:p>
        </p:txBody>
      </p:sp>
      <p:sp>
        <p:nvSpPr>
          <p:cNvPr id="693" name="Google Shape;693;p88"/>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Bracing against feelings </a:t>
            </a:r>
            <a:endParaRPr dirty="0"/>
          </a:p>
        </p:txBody>
      </p:sp>
      <p:sp>
        <p:nvSpPr>
          <p:cNvPr id="694" name="Google Shape;694;p88"/>
          <p:cNvSpPr txBox="1">
            <a:spLocks noGrp="1"/>
          </p:cNvSpPr>
          <p:nvPr>
            <p:ph type="body" idx="1"/>
          </p:nvPr>
        </p:nvSpPr>
        <p:spPr>
          <a:xfrm>
            <a:off x="614325" y="1452250"/>
            <a:ext cx="4640700" cy="32214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The mind may first experience emotional sufferings, but then the body ends up “keeping the score”. </a:t>
            </a:r>
            <a:br>
              <a:rPr lang="en"/>
            </a:br>
            <a:endParaRPr dirty="0"/>
          </a:p>
          <a:p>
            <a:pPr marL="457200" lvl="0" indent="-381000" algn="l" rtl="0">
              <a:spcBef>
                <a:spcPts val="0"/>
              </a:spcBef>
              <a:spcAft>
                <a:spcPts val="0"/>
              </a:spcAft>
              <a:buSzPts val="2400"/>
              <a:buChar char="●"/>
            </a:pPr>
            <a:r>
              <a:rPr lang="en"/>
              <a:t>“Oh no!” - Body bracing reaction</a:t>
            </a:r>
            <a:endParaRPr dirty="0"/>
          </a:p>
        </p:txBody>
      </p:sp>
      <p:pic>
        <p:nvPicPr>
          <p:cNvPr id="695" name="Google Shape;695;p88"/>
          <p:cNvPicPr preferRelativeResize="0"/>
          <p:nvPr/>
        </p:nvPicPr>
        <p:blipFill>
          <a:blip r:embed="rId3">
            <a:alphaModFix/>
          </a:blip>
          <a:stretch>
            <a:fillRect/>
          </a:stretch>
        </p:blipFill>
        <p:spPr>
          <a:xfrm>
            <a:off x="5977550" y="564850"/>
            <a:ext cx="2293200" cy="3221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9"/>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73</a:t>
            </a:fld>
            <a:endParaRPr dirty="0"/>
          </a:p>
        </p:txBody>
      </p:sp>
      <p:sp>
        <p:nvSpPr>
          <p:cNvPr id="701" name="Google Shape;701;p89"/>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Sarno Method </a:t>
            </a:r>
            <a:endParaRPr dirty="0"/>
          </a:p>
        </p:txBody>
      </p:sp>
      <p:sp>
        <p:nvSpPr>
          <p:cNvPr id="702" name="Google Shape;702;p89"/>
          <p:cNvSpPr txBox="1">
            <a:spLocks noGrp="1"/>
          </p:cNvSpPr>
          <p:nvPr>
            <p:ph type="body" idx="1"/>
          </p:nvPr>
        </p:nvSpPr>
        <p:spPr>
          <a:xfrm>
            <a:off x="207750" y="961050"/>
            <a:ext cx="5631000" cy="3221400"/>
          </a:xfrm>
          <a:prstGeom prst="rect">
            <a:avLst/>
          </a:prstGeom>
        </p:spPr>
        <p:txBody>
          <a:bodyPr spcFirstLastPara="1" wrap="square" lIns="0" tIns="0" rIns="0" bIns="0" anchor="t" anchorCtr="0">
            <a:noAutofit/>
          </a:bodyPr>
          <a:lstStyle/>
          <a:p>
            <a:pPr marL="457200" lvl="0" indent="-381000" algn="l" rtl="0">
              <a:spcBef>
                <a:spcPts val="600"/>
              </a:spcBef>
              <a:spcAft>
                <a:spcPts val="0"/>
              </a:spcAft>
              <a:buClr>
                <a:srgbClr val="333333"/>
              </a:buClr>
              <a:buSzPts val="2400"/>
              <a:buFont typeface="Arial"/>
              <a:buChar char="●"/>
            </a:pPr>
            <a:r>
              <a:rPr lang="en">
                <a:solidFill>
                  <a:srgbClr val="333333"/>
                </a:solidFill>
                <a:highlight>
                  <a:srgbClr val="FFFFFF"/>
                </a:highlight>
                <a:latin typeface="Arial"/>
                <a:ea typeface="Arial"/>
                <a:cs typeface="Arial"/>
                <a:sym typeface="Arial"/>
              </a:rPr>
              <a:t>TMS is a mind-body syndrome originally identified by Dr. John E. Sarno M.D. </a:t>
            </a:r>
            <a:br>
              <a:rPr lang="en">
                <a:solidFill>
                  <a:srgbClr val="333333"/>
                </a:solidFill>
                <a:highlight>
                  <a:srgbClr val="FFFFFF"/>
                </a:highlight>
                <a:latin typeface="Arial"/>
                <a:ea typeface="Arial"/>
                <a:cs typeface="Arial"/>
                <a:sym typeface="Arial"/>
              </a:rPr>
            </a:br>
            <a:endParaRPr dirty="0">
              <a:solidFill>
                <a:srgbClr val="333333"/>
              </a:solidFill>
              <a:highlight>
                <a:srgbClr val="FFFFFF"/>
              </a:highlight>
              <a:latin typeface="Arial"/>
              <a:ea typeface="Arial"/>
              <a:cs typeface="Arial"/>
              <a:sym typeface="Arial"/>
            </a:endParaRPr>
          </a:p>
          <a:p>
            <a:pPr marL="457200" lvl="0" indent="-381000" algn="l" rtl="0">
              <a:spcBef>
                <a:spcPts val="0"/>
              </a:spcBef>
              <a:spcAft>
                <a:spcPts val="0"/>
              </a:spcAft>
              <a:buClr>
                <a:srgbClr val="333333"/>
              </a:buClr>
              <a:buSzPts val="2400"/>
              <a:buFont typeface="Arial"/>
              <a:buChar char="●"/>
            </a:pPr>
            <a:r>
              <a:rPr lang="en">
                <a:solidFill>
                  <a:srgbClr val="333333"/>
                </a:solidFill>
                <a:highlight>
                  <a:srgbClr val="FFFFFF"/>
                </a:highlight>
                <a:latin typeface="Arial"/>
                <a:ea typeface="Arial"/>
                <a:cs typeface="Arial"/>
                <a:sym typeface="Arial"/>
              </a:rPr>
              <a:t>TMS stands for The Mind-Body Syndrome, or Tension Myositis Syndrome, meaning “pain in the muscles and nerves caused by inner tension.” </a:t>
            </a:r>
            <a:endParaRPr dirty="0"/>
          </a:p>
        </p:txBody>
      </p:sp>
      <p:pic>
        <p:nvPicPr>
          <p:cNvPr id="703" name="Google Shape;703;p89"/>
          <p:cNvPicPr preferRelativeResize="0"/>
          <p:nvPr/>
        </p:nvPicPr>
        <p:blipFill>
          <a:blip r:embed="rId3">
            <a:alphaModFix/>
          </a:blip>
          <a:stretch>
            <a:fillRect/>
          </a:stretch>
        </p:blipFill>
        <p:spPr>
          <a:xfrm>
            <a:off x="6925150" y="488350"/>
            <a:ext cx="1362075" cy="21431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90"/>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74</a:t>
            </a:fld>
            <a:endParaRPr dirty="0"/>
          </a:p>
        </p:txBody>
      </p:sp>
      <p:sp>
        <p:nvSpPr>
          <p:cNvPr id="709" name="Google Shape;709;p90"/>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Sarno Method </a:t>
            </a:r>
            <a:endParaRPr dirty="0"/>
          </a:p>
        </p:txBody>
      </p:sp>
      <p:sp>
        <p:nvSpPr>
          <p:cNvPr id="710" name="Google Shape;710;p90"/>
          <p:cNvSpPr txBox="1">
            <a:spLocks noGrp="1"/>
          </p:cNvSpPr>
          <p:nvPr>
            <p:ph type="body" idx="1"/>
          </p:nvPr>
        </p:nvSpPr>
        <p:spPr>
          <a:xfrm>
            <a:off x="564050" y="1336500"/>
            <a:ext cx="4442400" cy="3221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solidFill>
                  <a:srgbClr val="333333"/>
                </a:solidFill>
                <a:highlight>
                  <a:srgbClr val="FFFFFF"/>
                </a:highlight>
                <a:latin typeface="Arial"/>
                <a:ea typeface="Arial"/>
                <a:cs typeface="Arial"/>
                <a:sym typeface="Arial"/>
              </a:rPr>
              <a:t>More broadly it refers to ailments affecting all systems of the body, such as gastrointestinal symptoms, allergies, migraines, weakness, and many more —in addition to pain.</a:t>
            </a:r>
            <a:endParaRPr dirty="0">
              <a:solidFill>
                <a:srgbClr val="333333"/>
              </a:solidFill>
              <a:highlight>
                <a:srgbClr val="FFFFFF"/>
              </a:highlight>
              <a:latin typeface="Arial"/>
              <a:ea typeface="Arial"/>
              <a:cs typeface="Arial"/>
              <a:sym typeface="Arial"/>
            </a:endParaRPr>
          </a:p>
        </p:txBody>
      </p:sp>
      <p:pic>
        <p:nvPicPr>
          <p:cNvPr id="711" name="Google Shape;711;p90"/>
          <p:cNvPicPr preferRelativeResize="0"/>
          <p:nvPr/>
        </p:nvPicPr>
        <p:blipFill>
          <a:blip r:embed="rId3">
            <a:alphaModFix/>
          </a:blip>
          <a:stretch>
            <a:fillRect/>
          </a:stretch>
        </p:blipFill>
        <p:spPr>
          <a:xfrm>
            <a:off x="5226100" y="785350"/>
            <a:ext cx="3676650" cy="17145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91"/>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75</a:t>
            </a:fld>
            <a:endParaRPr dirty="0"/>
          </a:p>
        </p:txBody>
      </p:sp>
      <p:sp>
        <p:nvSpPr>
          <p:cNvPr id="717" name="Google Shape;717;p91"/>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Sarno Method </a:t>
            </a:r>
            <a:endParaRPr dirty="0"/>
          </a:p>
        </p:txBody>
      </p:sp>
      <p:sp>
        <p:nvSpPr>
          <p:cNvPr id="718" name="Google Shape;718;p91"/>
          <p:cNvSpPr txBox="1">
            <a:spLocks noGrp="1"/>
          </p:cNvSpPr>
          <p:nvPr>
            <p:ph type="body" idx="1"/>
          </p:nvPr>
        </p:nvSpPr>
        <p:spPr>
          <a:xfrm>
            <a:off x="564050" y="1336500"/>
            <a:ext cx="4442400" cy="3221400"/>
          </a:xfrm>
          <a:prstGeom prst="rect">
            <a:avLst/>
          </a:prstGeom>
        </p:spPr>
        <p:txBody>
          <a:bodyPr spcFirstLastPara="1" wrap="square" lIns="0" tIns="0" rIns="0" bIns="0" anchor="t" anchorCtr="0">
            <a:noAutofit/>
          </a:bodyPr>
          <a:lstStyle/>
          <a:p>
            <a:pPr marL="457200" lvl="0" indent="-381000" algn="l" rtl="0">
              <a:spcBef>
                <a:spcPts val="600"/>
              </a:spcBef>
              <a:spcAft>
                <a:spcPts val="0"/>
              </a:spcAft>
              <a:buClr>
                <a:srgbClr val="333333"/>
              </a:buClr>
              <a:buSzPts val="2400"/>
              <a:buFont typeface="Arial"/>
              <a:buChar char="●"/>
            </a:pPr>
            <a:r>
              <a:rPr lang="en">
                <a:solidFill>
                  <a:srgbClr val="333333"/>
                </a:solidFill>
                <a:highlight>
                  <a:srgbClr val="FFFFFF"/>
                </a:highlight>
                <a:latin typeface="Arial"/>
                <a:ea typeface="Arial"/>
                <a:cs typeface="Arial"/>
                <a:sym typeface="Arial"/>
              </a:rPr>
              <a:t>Mediated through the autonomic-peptide system.</a:t>
            </a:r>
            <a:endParaRPr dirty="0">
              <a:solidFill>
                <a:srgbClr val="333333"/>
              </a:solidFill>
              <a:highlight>
                <a:srgbClr val="FFFFFF"/>
              </a:highlight>
              <a:latin typeface="Arial"/>
              <a:ea typeface="Arial"/>
              <a:cs typeface="Arial"/>
              <a:sym typeface="Arial"/>
            </a:endParaRPr>
          </a:p>
          <a:p>
            <a:pPr marL="457200" lvl="0" indent="0" algn="l" rtl="0">
              <a:spcBef>
                <a:spcPts val="600"/>
              </a:spcBef>
              <a:spcAft>
                <a:spcPts val="0"/>
              </a:spcAft>
              <a:buNone/>
            </a:pPr>
            <a:r>
              <a:rPr lang="en">
                <a:solidFill>
                  <a:srgbClr val="333333"/>
                </a:solidFill>
                <a:highlight>
                  <a:srgbClr val="FFFFFF"/>
                </a:highlight>
                <a:latin typeface="Arial"/>
                <a:ea typeface="Arial"/>
                <a:cs typeface="Arial"/>
                <a:sym typeface="Arial"/>
              </a:rPr>
              <a:t>(Mind-Body)</a:t>
            </a:r>
            <a:endParaRPr dirty="0">
              <a:solidFill>
                <a:srgbClr val="333333"/>
              </a:solidFill>
              <a:highlight>
                <a:srgbClr val="FFFFFF"/>
              </a:highlight>
              <a:latin typeface="Arial"/>
              <a:ea typeface="Arial"/>
              <a:cs typeface="Arial"/>
              <a:sym typeface="Arial"/>
            </a:endParaRPr>
          </a:p>
          <a:p>
            <a:pPr marL="457200" lvl="0" indent="-381000" algn="l" rtl="0">
              <a:spcBef>
                <a:spcPts val="600"/>
              </a:spcBef>
              <a:spcAft>
                <a:spcPts val="0"/>
              </a:spcAft>
              <a:buClr>
                <a:srgbClr val="2B2B2B"/>
              </a:buClr>
              <a:buSzPts val="2400"/>
              <a:buFont typeface="Arial"/>
              <a:buChar char="●"/>
            </a:pPr>
            <a:r>
              <a:rPr lang="en">
                <a:solidFill>
                  <a:srgbClr val="2B2B2B"/>
                </a:solidFill>
                <a:latin typeface="Arial"/>
                <a:ea typeface="Arial"/>
                <a:cs typeface="Arial"/>
                <a:sym typeface="Arial"/>
              </a:rPr>
              <a:t>Hypothesized that mild oxygen deprivation causes tension and vulnerability to more damage.</a:t>
            </a:r>
            <a:endParaRPr dirty="0">
              <a:solidFill>
                <a:srgbClr val="333333"/>
              </a:solidFill>
              <a:latin typeface="Arial"/>
              <a:ea typeface="Arial"/>
              <a:cs typeface="Arial"/>
              <a:sym typeface="Arial"/>
            </a:endParaRPr>
          </a:p>
          <a:p>
            <a:pPr marL="0" lvl="0" indent="0" algn="l" rtl="0">
              <a:spcBef>
                <a:spcPts val="600"/>
              </a:spcBef>
              <a:spcAft>
                <a:spcPts val="0"/>
              </a:spcAft>
              <a:buNone/>
            </a:pPr>
            <a:endParaRPr dirty="0">
              <a:solidFill>
                <a:srgbClr val="333333"/>
              </a:solidFill>
              <a:highlight>
                <a:srgbClr val="FFFFFF"/>
              </a:highlight>
              <a:latin typeface="Arial"/>
              <a:ea typeface="Arial"/>
              <a:cs typeface="Arial"/>
              <a:sym typeface="Arial"/>
            </a:endParaRPr>
          </a:p>
        </p:txBody>
      </p:sp>
      <p:pic>
        <p:nvPicPr>
          <p:cNvPr id="719" name="Google Shape;719;p91"/>
          <p:cNvPicPr preferRelativeResize="0"/>
          <p:nvPr/>
        </p:nvPicPr>
        <p:blipFill>
          <a:blip r:embed="rId3">
            <a:alphaModFix/>
          </a:blip>
          <a:stretch>
            <a:fillRect/>
          </a:stretch>
        </p:blipFill>
        <p:spPr>
          <a:xfrm>
            <a:off x="5226100" y="785350"/>
            <a:ext cx="3676650" cy="1714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2"/>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76</a:t>
            </a:fld>
            <a:endParaRPr dirty="0"/>
          </a:p>
        </p:txBody>
      </p:sp>
      <p:sp>
        <p:nvSpPr>
          <p:cNvPr id="725" name="Google Shape;725;p92"/>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Sarno Method </a:t>
            </a:r>
            <a:endParaRPr dirty="0"/>
          </a:p>
        </p:txBody>
      </p:sp>
      <p:sp>
        <p:nvSpPr>
          <p:cNvPr id="726" name="Google Shape;726;p92"/>
          <p:cNvSpPr txBox="1">
            <a:spLocks noGrp="1"/>
          </p:cNvSpPr>
          <p:nvPr>
            <p:ph type="body" idx="1"/>
          </p:nvPr>
        </p:nvSpPr>
        <p:spPr>
          <a:xfrm>
            <a:off x="494550" y="1116375"/>
            <a:ext cx="5270400" cy="3221400"/>
          </a:xfrm>
          <a:prstGeom prst="rect">
            <a:avLst/>
          </a:prstGeom>
        </p:spPr>
        <p:txBody>
          <a:bodyPr spcFirstLastPara="1" wrap="square" lIns="0" tIns="0" rIns="0" bIns="0" anchor="t" anchorCtr="0">
            <a:noAutofit/>
          </a:bodyPr>
          <a:lstStyle/>
          <a:p>
            <a:pPr marL="457200" lvl="0" indent="-368300" algn="l" rtl="0">
              <a:spcBef>
                <a:spcPts val="600"/>
              </a:spcBef>
              <a:spcAft>
                <a:spcPts val="0"/>
              </a:spcAft>
              <a:buClr>
                <a:srgbClr val="333333"/>
              </a:buClr>
              <a:buSzPts val="2200"/>
              <a:buFont typeface="Arial"/>
              <a:buChar char="●"/>
            </a:pPr>
            <a:r>
              <a:rPr lang="en" sz="2200">
                <a:solidFill>
                  <a:srgbClr val="333333"/>
                </a:solidFill>
                <a:highlight>
                  <a:srgbClr val="FFFFFF"/>
                </a:highlight>
                <a:latin typeface="Arial"/>
                <a:ea typeface="Arial"/>
                <a:cs typeface="Arial"/>
                <a:sym typeface="Arial"/>
              </a:rPr>
              <a:t>Dr. Sarno discovered that pain and other symptoms act as a distraction to keep us from being aware of difficult emotions such as anger. </a:t>
            </a:r>
            <a:endParaRPr sz="2200" dirty="0">
              <a:solidFill>
                <a:srgbClr val="333333"/>
              </a:solidFill>
              <a:highlight>
                <a:srgbClr val="FFFFFF"/>
              </a:highlight>
              <a:latin typeface="Arial"/>
              <a:ea typeface="Arial"/>
              <a:cs typeface="Arial"/>
              <a:sym typeface="Arial"/>
            </a:endParaRPr>
          </a:p>
          <a:p>
            <a:pPr marL="457200" lvl="0" indent="-368300" algn="l" rtl="0">
              <a:spcBef>
                <a:spcPts val="0"/>
              </a:spcBef>
              <a:spcAft>
                <a:spcPts val="0"/>
              </a:spcAft>
              <a:buClr>
                <a:srgbClr val="333333"/>
              </a:buClr>
              <a:buSzPts val="2200"/>
              <a:buFont typeface="Arial"/>
              <a:buChar char="●"/>
            </a:pPr>
            <a:r>
              <a:rPr lang="en" sz="2200">
                <a:solidFill>
                  <a:srgbClr val="333333"/>
                </a:solidFill>
                <a:highlight>
                  <a:srgbClr val="FFFFFF"/>
                </a:highlight>
                <a:latin typeface="Arial"/>
                <a:ea typeface="Arial"/>
                <a:cs typeface="Arial"/>
                <a:sym typeface="Arial"/>
              </a:rPr>
              <a:t>His breakthrough treatment is an “education cure” that helps patients connect their physical symptoms to their emotional make-up, life stressors, and their childhood histories.</a:t>
            </a:r>
            <a:endParaRPr sz="2200" dirty="0"/>
          </a:p>
          <a:p>
            <a:pPr marL="0" lvl="0" indent="0" algn="l" rtl="0">
              <a:spcBef>
                <a:spcPts val="600"/>
              </a:spcBef>
              <a:spcAft>
                <a:spcPts val="0"/>
              </a:spcAft>
              <a:buNone/>
            </a:pPr>
            <a:endParaRPr dirty="0">
              <a:solidFill>
                <a:srgbClr val="333333"/>
              </a:solidFill>
              <a:highlight>
                <a:srgbClr val="FFFFFF"/>
              </a:highlight>
              <a:latin typeface="Arial"/>
              <a:ea typeface="Arial"/>
              <a:cs typeface="Arial"/>
              <a:sym typeface="Arial"/>
            </a:endParaRPr>
          </a:p>
        </p:txBody>
      </p:sp>
      <p:pic>
        <p:nvPicPr>
          <p:cNvPr id="727" name="Google Shape;727;p92"/>
          <p:cNvPicPr preferRelativeResize="0"/>
          <p:nvPr/>
        </p:nvPicPr>
        <p:blipFill>
          <a:blip r:embed="rId3">
            <a:alphaModFix/>
          </a:blip>
          <a:stretch>
            <a:fillRect/>
          </a:stretch>
        </p:blipFill>
        <p:spPr>
          <a:xfrm>
            <a:off x="6461800" y="581025"/>
            <a:ext cx="1967475" cy="30956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93"/>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77</a:t>
            </a:fld>
            <a:endParaRPr dirty="0"/>
          </a:p>
        </p:txBody>
      </p:sp>
      <p:sp>
        <p:nvSpPr>
          <p:cNvPr id="733" name="Google Shape;733;p93"/>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Sarno Method </a:t>
            </a:r>
            <a:endParaRPr dirty="0"/>
          </a:p>
        </p:txBody>
      </p:sp>
      <p:pic>
        <p:nvPicPr>
          <p:cNvPr id="734" name="Google Shape;734;p93" title="Interview with Dr. John Sarno on his book &quot;The divided Mind&quot;">
            <a:hlinkClick r:id="rId3"/>
          </p:cNvPr>
          <p:cNvPicPr preferRelativeResize="0"/>
          <p:nvPr/>
        </p:nvPicPr>
        <p:blipFill>
          <a:blip r:embed="rId4">
            <a:alphaModFix/>
          </a:blip>
          <a:stretch>
            <a:fillRect/>
          </a:stretch>
        </p:blipFill>
        <p:spPr>
          <a:xfrm>
            <a:off x="723900" y="1244650"/>
            <a:ext cx="4572000" cy="3429000"/>
          </a:xfrm>
          <a:prstGeom prst="rect">
            <a:avLst/>
          </a:prstGeom>
          <a:noFill/>
          <a:ln>
            <a:noFill/>
          </a:ln>
        </p:spPr>
      </p:pic>
      <p:pic>
        <p:nvPicPr>
          <p:cNvPr id="735" name="Google Shape;735;p93"/>
          <p:cNvPicPr preferRelativeResize="0"/>
          <p:nvPr/>
        </p:nvPicPr>
        <p:blipFill>
          <a:blip r:embed="rId5">
            <a:alphaModFix/>
          </a:blip>
          <a:stretch>
            <a:fillRect/>
          </a:stretch>
        </p:blipFill>
        <p:spPr>
          <a:xfrm>
            <a:off x="6577029" y="645250"/>
            <a:ext cx="1947850" cy="2764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1000"/>
                                        <p:tgtEl>
                                          <p:spTgt spid="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94"/>
          <p:cNvSpPr txBox="1">
            <a:spLocks noGrp="1"/>
          </p:cNvSpPr>
          <p:nvPr>
            <p:ph type="ctrTitle" idx="4294967295"/>
          </p:nvPr>
        </p:nvSpPr>
        <p:spPr>
          <a:xfrm>
            <a:off x="565150" y="865488"/>
            <a:ext cx="8013600" cy="894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700">
                <a:solidFill>
                  <a:srgbClr val="FF9900"/>
                </a:solidFill>
              </a:rPr>
              <a:t>BODY TENSES UP              </a:t>
            </a:r>
            <a:r>
              <a:rPr lang="en" sz="2700">
                <a:solidFill>
                  <a:schemeClr val="accent6"/>
                </a:solidFill>
              </a:rPr>
              <a:t>NOT TO FEEL EMOTION  </a:t>
            </a:r>
            <a:r>
              <a:rPr lang="en" sz="2700">
                <a:solidFill>
                  <a:srgbClr val="FF9900"/>
                </a:solidFill>
              </a:rPr>
              <a:t>     </a:t>
            </a:r>
            <a:endParaRPr sz="2700" dirty="0">
              <a:solidFill>
                <a:srgbClr val="FF9900"/>
              </a:solidFill>
            </a:endParaRPr>
          </a:p>
        </p:txBody>
      </p:sp>
      <p:sp>
        <p:nvSpPr>
          <p:cNvPr id="741" name="Google Shape;741;p94"/>
          <p:cNvSpPr/>
          <p:nvPr/>
        </p:nvSpPr>
        <p:spPr>
          <a:xfrm>
            <a:off x="3684300" y="1210950"/>
            <a:ext cx="469800" cy="2040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42" name="Google Shape;742;p94"/>
          <p:cNvGrpSpPr/>
          <p:nvPr/>
        </p:nvGrpSpPr>
        <p:grpSpPr>
          <a:xfrm>
            <a:off x="3762048" y="3107992"/>
            <a:ext cx="1493381" cy="1270252"/>
            <a:chOff x="4539787" y="1011032"/>
            <a:chExt cx="598958" cy="720261"/>
          </a:xfrm>
        </p:grpSpPr>
        <p:sp>
          <p:nvSpPr>
            <p:cNvPr id="743" name="Google Shape;743;p94"/>
            <p:cNvSpPr/>
            <p:nvPr/>
          </p:nvSpPr>
          <p:spPr>
            <a:xfrm>
              <a:off x="4849480" y="1011032"/>
              <a:ext cx="289264" cy="340491"/>
            </a:xfrm>
            <a:custGeom>
              <a:avLst/>
              <a:gdLst/>
              <a:ahLst/>
              <a:cxnLst/>
              <a:rect l="l" t="t" r="r" b="b"/>
              <a:pathLst>
                <a:path w="518" h="610" extrusionOk="0">
                  <a:moveTo>
                    <a:pt x="26" y="275"/>
                  </a:moveTo>
                  <a:cubicBezTo>
                    <a:pt x="36" y="275"/>
                    <a:pt x="45" y="280"/>
                    <a:pt x="51" y="287"/>
                  </a:cubicBezTo>
                  <a:cubicBezTo>
                    <a:pt x="61" y="299"/>
                    <a:pt x="66" y="315"/>
                    <a:pt x="65" y="332"/>
                  </a:cubicBezTo>
                  <a:cubicBezTo>
                    <a:pt x="66" y="350"/>
                    <a:pt x="61" y="366"/>
                    <a:pt x="51" y="377"/>
                  </a:cubicBezTo>
                  <a:cubicBezTo>
                    <a:pt x="45" y="384"/>
                    <a:pt x="36" y="389"/>
                    <a:pt x="26" y="389"/>
                  </a:cubicBezTo>
                  <a:cubicBezTo>
                    <a:pt x="16" y="389"/>
                    <a:pt x="7" y="384"/>
                    <a:pt x="0" y="376"/>
                  </a:cubicBezTo>
                  <a:cubicBezTo>
                    <a:pt x="0" y="603"/>
                    <a:pt x="0" y="603"/>
                    <a:pt x="0" y="603"/>
                  </a:cubicBezTo>
                  <a:cubicBezTo>
                    <a:pt x="0" y="607"/>
                    <a:pt x="5" y="610"/>
                    <a:pt x="9" y="609"/>
                  </a:cubicBezTo>
                  <a:cubicBezTo>
                    <a:pt x="244" y="532"/>
                    <a:pt x="244" y="532"/>
                    <a:pt x="244" y="532"/>
                  </a:cubicBezTo>
                  <a:cubicBezTo>
                    <a:pt x="245" y="532"/>
                    <a:pt x="247" y="532"/>
                    <a:pt x="248" y="532"/>
                  </a:cubicBezTo>
                  <a:cubicBezTo>
                    <a:pt x="250" y="533"/>
                    <a:pt x="252" y="534"/>
                    <a:pt x="253" y="537"/>
                  </a:cubicBezTo>
                  <a:cubicBezTo>
                    <a:pt x="256" y="543"/>
                    <a:pt x="257" y="548"/>
                    <a:pt x="253" y="554"/>
                  </a:cubicBezTo>
                  <a:cubicBezTo>
                    <a:pt x="251" y="557"/>
                    <a:pt x="248" y="560"/>
                    <a:pt x="245" y="563"/>
                  </a:cubicBezTo>
                  <a:cubicBezTo>
                    <a:pt x="237" y="572"/>
                    <a:pt x="240" y="584"/>
                    <a:pt x="252" y="589"/>
                  </a:cubicBezTo>
                  <a:cubicBezTo>
                    <a:pt x="263" y="593"/>
                    <a:pt x="276" y="592"/>
                    <a:pt x="287" y="588"/>
                  </a:cubicBezTo>
                  <a:cubicBezTo>
                    <a:pt x="299" y="584"/>
                    <a:pt x="310" y="578"/>
                    <a:pt x="317" y="568"/>
                  </a:cubicBezTo>
                  <a:cubicBezTo>
                    <a:pt x="323" y="557"/>
                    <a:pt x="318" y="545"/>
                    <a:pt x="306" y="543"/>
                  </a:cubicBezTo>
                  <a:cubicBezTo>
                    <a:pt x="303" y="542"/>
                    <a:pt x="299" y="541"/>
                    <a:pt x="295" y="540"/>
                  </a:cubicBezTo>
                  <a:cubicBezTo>
                    <a:pt x="288" y="538"/>
                    <a:pt x="286" y="533"/>
                    <a:pt x="285" y="526"/>
                  </a:cubicBezTo>
                  <a:cubicBezTo>
                    <a:pt x="284" y="524"/>
                    <a:pt x="285" y="521"/>
                    <a:pt x="287" y="520"/>
                  </a:cubicBezTo>
                  <a:cubicBezTo>
                    <a:pt x="287" y="519"/>
                    <a:pt x="288" y="518"/>
                    <a:pt x="289" y="518"/>
                  </a:cubicBezTo>
                  <a:cubicBezTo>
                    <a:pt x="505" y="448"/>
                    <a:pt x="505" y="448"/>
                    <a:pt x="505" y="448"/>
                  </a:cubicBezTo>
                  <a:cubicBezTo>
                    <a:pt x="507" y="447"/>
                    <a:pt x="509" y="445"/>
                    <a:pt x="509" y="442"/>
                  </a:cubicBezTo>
                  <a:cubicBezTo>
                    <a:pt x="518" y="313"/>
                    <a:pt x="487" y="155"/>
                    <a:pt x="341" y="81"/>
                  </a:cubicBezTo>
                  <a:cubicBezTo>
                    <a:pt x="224" y="22"/>
                    <a:pt x="108" y="0"/>
                    <a:pt x="7" y="2"/>
                  </a:cubicBezTo>
                  <a:cubicBezTo>
                    <a:pt x="3" y="2"/>
                    <a:pt x="0" y="5"/>
                    <a:pt x="0" y="8"/>
                  </a:cubicBezTo>
                  <a:cubicBezTo>
                    <a:pt x="0" y="288"/>
                    <a:pt x="0" y="288"/>
                    <a:pt x="0" y="288"/>
                  </a:cubicBezTo>
                  <a:cubicBezTo>
                    <a:pt x="7" y="280"/>
                    <a:pt x="16" y="275"/>
                    <a:pt x="26" y="27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744" name="Google Shape;744;p94"/>
            <p:cNvSpPr/>
            <p:nvPr/>
          </p:nvSpPr>
          <p:spPr>
            <a:xfrm>
              <a:off x="4599335" y="1012768"/>
              <a:ext cx="277094" cy="339188"/>
            </a:xfrm>
            <a:custGeom>
              <a:avLst/>
              <a:gdLst/>
              <a:ahLst/>
              <a:cxnLst/>
              <a:rect l="l" t="t" r="r" b="b"/>
              <a:pathLst>
                <a:path w="496" h="608" extrusionOk="0">
                  <a:moveTo>
                    <a:pt x="118" y="481"/>
                  </a:moveTo>
                  <a:cubicBezTo>
                    <a:pt x="121" y="472"/>
                    <a:pt x="128" y="464"/>
                    <a:pt x="137" y="461"/>
                  </a:cubicBezTo>
                  <a:cubicBezTo>
                    <a:pt x="151" y="455"/>
                    <a:pt x="168" y="455"/>
                    <a:pt x="184" y="461"/>
                  </a:cubicBezTo>
                  <a:cubicBezTo>
                    <a:pt x="201" y="466"/>
                    <a:pt x="215" y="476"/>
                    <a:pt x="222" y="488"/>
                  </a:cubicBezTo>
                  <a:cubicBezTo>
                    <a:pt x="228" y="497"/>
                    <a:pt x="229" y="507"/>
                    <a:pt x="226" y="516"/>
                  </a:cubicBezTo>
                  <a:cubicBezTo>
                    <a:pt x="223" y="526"/>
                    <a:pt x="216" y="533"/>
                    <a:pt x="206" y="536"/>
                  </a:cubicBezTo>
                  <a:cubicBezTo>
                    <a:pt x="421" y="606"/>
                    <a:pt x="421" y="606"/>
                    <a:pt x="421" y="606"/>
                  </a:cubicBezTo>
                  <a:cubicBezTo>
                    <a:pt x="426" y="608"/>
                    <a:pt x="430" y="605"/>
                    <a:pt x="430" y="600"/>
                  </a:cubicBezTo>
                  <a:cubicBezTo>
                    <a:pt x="430" y="353"/>
                    <a:pt x="430" y="353"/>
                    <a:pt x="430" y="353"/>
                  </a:cubicBezTo>
                  <a:cubicBezTo>
                    <a:pt x="430" y="352"/>
                    <a:pt x="430" y="351"/>
                    <a:pt x="431" y="350"/>
                  </a:cubicBezTo>
                  <a:cubicBezTo>
                    <a:pt x="432" y="347"/>
                    <a:pt x="434" y="346"/>
                    <a:pt x="437" y="345"/>
                  </a:cubicBezTo>
                  <a:cubicBezTo>
                    <a:pt x="443" y="345"/>
                    <a:pt x="449" y="345"/>
                    <a:pt x="453" y="351"/>
                  </a:cubicBezTo>
                  <a:cubicBezTo>
                    <a:pt x="455" y="354"/>
                    <a:pt x="457" y="358"/>
                    <a:pt x="459" y="361"/>
                  </a:cubicBezTo>
                  <a:cubicBezTo>
                    <a:pt x="465" y="371"/>
                    <a:pt x="478" y="373"/>
                    <a:pt x="486" y="363"/>
                  </a:cubicBezTo>
                  <a:cubicBezTo>
                    <a:pt x="493" y="354"/>
                    <a:pt x="496" y="341"/>
                    <a:pt x="496" y="329"/>
                  </a:cubicBezTo>
                  <a:cubicBezTo>
                    <a:pt x="496" y="317"/>
                    <a:pt x="493" y="304"/>
                    <a:pt x="486" y="295"/>
                  </a:cubicBezTo>
                  <a:cubicBezTo>
                    <a:pt x="478" y="286"/>
                    <a:pt x="465" y="287"/>
                    <a:pt x="459" y="297"/>
                  </a:cubicBezTo>
                  <a:cubicBezTo>
                    <a:pt x="457" y="300"/>
                    <a:pt x="455" y="304"/>
                    <a:pt x="453" y="307"/>
                  </a:cubicBezTo>
                  <a:cubicBezTo>
                    <a:pt x="449" y="313"/>
                    <a:pt x="443" y="313"/>
                    <a:pt x="437" y="313"/>
                  </a:cubicBezTo>
                  <a:cubicBezTo>
                    <a:pt x="434" y="313"/>
                    <a:pt x="432" y="311"/>
                    <a:pt x="431" y="309"/>
                  </a:cubicBezTo>
                  <a:cubicBezTo>
                    <a:pt x="430" y="308"/>
                    <a:pt x="430" y="307"/>
                    <a:pt x="430" y="305"/>
                  </a:cubicBezTo>
                  <a:cubicBezTo>
                    <a:pt x="430" y="7"/>
                    <a:pt x="430" y="7"/>
                    <a:pt x="430" y="7"/>
                  </a:cubicBezTo>
                  <a:cubicBezTo>
                    <a:pt x="430" y="3"/>
                    <a:pt x="427" y="0"/>
                    <a:pt x="423" y="0"/>
                  </a:cubicBezTo>
                  <a:cubicBezTo>
                    <a:pt x="346" y="5"/>
                    <a:pt x="279" y="23"/>
                    <a:pt x="231" y="49"/>
                  </a:cubicBezTo>
                  <a:cubicBezTo>
                    <a:pt x="64" y="136"/>
                    <a:pt x="15" y="299"/>
                    <a:pt x="3" y="405"/>
                  </a:cubicBezTo>
                  <a:cubicBezTo>
                    <a:pt x="0" y="431"/>
                    <a:pt x="7" y="453"/>
                    <a:pt x="14" y="472"/>
                  </a:cubicBezTo>
                  <a:cubicBezTo>
                    <a:pt x="15" y="473"/>
                    <a:pt x="16" y="475"/>
                    <a:pt x="18" y="475"/>
                  </a:cubicBezTo>
                  <a:cubicBezTo>
                    <a:pt x="122" y="509"/>
                    <a:pt x="122" y="509"/>
                    <a:pt x="122" y="509"/>
                  </a:cubicBezTo>
                  <a:cubicBezTo>
                    <a:pt x="117" y="501"/>
                    <a:pt x="115" y="490"/>
                    <a:pt x="118" y="48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745" name="Google Shape;745;p94"/>
            <p:cNvSpPr/>
            <p:nvPr/>
          </p:nvSpPr>
          <p:spPr>
            <a:xfrm>
              <a:off x="4539787" y="1276220"/>
              <a:ext cx="295350" cy="349606"/>
            </a:xfrm>
            <a:custGeom>
              <a:avLst/>
              <a:gdLst/>
              <a:ahLst/>
              <a:cxnLst/>
              <a:rect l="l" t="t" r="r" b="b"/>
              <a:pathLst>
                <a:path w="529" h="627" extrusionOk="0">
                  <a:moveTo>
                    <a:pt x="313" y="412"/>
                  </a:moveTo>
                  <a:cubicBezTo>
                    <a:pt x="306" y="406"/>
                    <a:pt x="301" y="397"/>
                    <a:pt x="300" y="387"/>
                  </a:cubicBezTo>
                  <a:cubicBezTo>
                    <a:pt x="299" y="373"/>
                    <a:pt x="305" y="357"/>
                    <a:pt x="315" y="343"/>
                  </a:cubicBezTo>
                  <a:cubicBezTo>
                    <a:pt x="325" y="329"/>
                    <a:pt x="339" y="319"/>
                    <a:pt x="353" y="315"/>
                  </a:cubicBezTo>
                  <a:cubicBezTo>
                    <a:pt x="362" y="313"/>
                    <a:pt x="372" y="314"/>
                    <a:pt x="380" y="320"/>
                  </a:cubicBezTo>
                  <a:cubicBezTo>
                    <a:pt x="388" y="326"/>
                    <a:pt x="393" y="335"/>
                    <a:pt x="394" y="345"/>
                  </a:cubicBezTo>
                  <a:cubicBezTo>
                    <a:pt x="527" y="162"/>
                    <a:pt x="527" y="162"/>
                    <a:pt x="527" y="162"/>
                  </a:cubicBezTo>
                  <a:cubicBezTo>
                    <a:pt x="529" y="159"/>
                    <a:pt x="528" y="153"/>
                    <a:pt x="523" y="152"/>
                  </a:cubicBezTo>
                  <a:cubicBezTo>
                    <a:pt x="288" y="76"/>
                    <a:pt x="288" y="76"/>
                    <a:pt x="288" y="76"/>
                  </a:cubicBezTo>
                  <a:cubicBezTo>
                    <a:pt x="287" y="75"/>
                    <a:pt x="286" y="75"/>
                    <a:pt x="285" y="74"/>
                  </a:cubicBezTo>
                  <a:cubicBezTo>
                    <a:pt x="284" y="72"/>
                    <a:pt x="282" y="70"/>
                    <a:pt x="283" y="67"/>
                  </a:cubicBezTo>
                  <a:cubicBezTo>
                    <a:pt x="285" y="61"/>
                    <a:pt x="287" y="55"/>
                    <a:pt x="294" y="53"/>
                  </a:cubicBezTo>
                  <a:cubicBezTo>
                    <a:pt x="297" y="52"/>
                    <a:pt x="301" y="52"/>
                    <a:pt x="305" y="51"/>
                  </a:cubicBezTo>
                  <a:cubicBezTo>
                    <a:pt x="317" y="48"/>
                    <a:pt x="322" y="36"/>
                    <a:pt x="315" y="26"/>
                  </a:cubicBezTo>
                  <a:cubicBezTo>
                    <a:pt x="309" y="16"/>
                    <a:pt x="297" y="9"/>
                    <a:pt x="286" y="6"/>
                  </a:cubicBezTo>
                  <a:cubicBezTo>
                    <a:pt x="274" y="2"/>
                    <a:pt x="261" y="0"/>
                    <a:pt x="250" y="5"/>
                  </a:cubicBezTo>
                  <a:cubicBezTo>
                    <a:pt x="239" y="9"/>
                    <a:pt x="236" y="22"/>
                    <a:pt x="244" y="31"/>
                  </a:cubicBezTo>
                  <a:cubicBezTo>
                    <a:pt x="246" y="34"/>
                    <a:pt x="249" y="37"/>
                    <a:pt x="252" y="40"/>
                  </a:cubicBezTo>
                  <a:cubicBezTo>
                    <a:pt x="256" y="45"/>
                    <a:pt x="254" y="51"/>
                    <a:pt x="252" y="57"/>
                  </a:cubicBezTo>
                  <a:cubicBezTo>
                    <a:pt x="251" y="59"/>
                    <a:pt x="249" y="61"/>
                    <a:pt x="246" y="61"/>
                  </a:cubicBezTo>
                  <a:cubicBezTo>
                    <a:pt x="245" y="61"/>
                    <a:pt x="244" y="61"/>
                    <a:pt x="243" y="61"/>
                  </a:cubicBezTo>
                  <a:cubicBezTo>
                    <a:pt x="141" y="28"/>
                    <a:pt x="141" y="28"/>
                    <a:pt x="141" y="28"/>
                  </a:cubicBezTo>
                  <a:cubicBezTo>
                    <a:pt x="136" y="26"/>
                    <a:pt x="131" y="30"/>
                    <a:pt x="132" y="35"/>
                  </a:cubicBezTo>
                  <a:cubicBezTo>
                    <a:pt x="132" y="38"/>
                    <a:pt x="132" y="41"/>
                    <a:pt x="132" y="44"/>
                  </a:cubicBezTo>
                  <a:cubicBezTo>
                    <a:pt x="125" y="99"/>
                    <a:pt x="5" y="184"/>
                    <a:pt x="2" y="244"/>
                  </a:cubicBezTo>
                  <a:cubicBezTo>
                    <a:pt x="0" y="285"/>
                    <a:pt x="82" y="301"/>
                    <a:pt x="96" y="329"/>
                  </a:cubicBezTo>
                  <a:cubicBezTo>
                    <a:pt x="103" y="341"/>
                    <a:pt x="85" y="368"/>
                    <a:pt x="87" y="384"/>
                  </a:cubicBezTo>
                  <a:cubicBezTo>
                    <a:pt x="88" y="398"/>
                    <a:pt x="128" y="414"/>
                    <a:pt x="128" y="414"/>
                  </a:cubicBezTo>
                  <a:cubicBezTo>
                    <a:pt x="128" y="414"/>
                    <a:pt x="99" y="441"/>
                    <a:pt x="98" y="453"/>
                  </a:cubicBezTo>
                  <a:cubicBezTo>
                    <a:pt x="97" y="468"/>
                    <a:pt x="124" y="491"/>
                    <a:pt x="125" y="506"/>
                  </a:cubicBezTo>
                  <a:cubicBezTo>
                    <a:pt x="125" y="521"/>
                    <a:pt x="101" y="558"/>
                    <a:pt x="112" y="598"/>
                  </a:cubicBezTo>
                  <a:cubicBezTo>
                    <a:pt x="119" y="621"/>
                    <a:pt x="149" y="627"/>
                    <a:pt x="186" y="626"/>
                  </a:cubicBezTo>
                  <a:cubicBezTo>
                    <a:pt x="188" y="626"/>
                    <a:pt x="190" y="625"/>
                    <a:pt x="191" y="624"/>
                  </a:cubicBezTo>
                  <a:cubicBezTo>
                    <a:pt x="342" y="417"/>
                    <a:pt x="342" y="417"/>
                    <a:pt x="342" y="417"/>
                  </a:cubicBezTo>
                  <a:cubicBezTo>
                    <a:pt x="332" y="420"/>
                    <a:pt x="322" y="418"/>
                    <a:pt x="313" y="41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746" name="Google Shape;746;p94"/>
            <p:cNvSpPr/>
            <p:nvPr/>
          </p:nvSpPr>
          <p:spPr>
            <a:xfrm>
              <a:off x="4854479" y="1272314"/>
              <a:ext cx="277529" cy="353078"/>
            </a:xfrm>
            <a:custGeom>
              <a:avLst/>
              <a:gdLst/>
              <a:ahLst/>
              <a:cxnLst/>
              <a:rect l="l" t="t" r="r" b="b"/>
              <a:pathLst>
                <a:path w="497" h="633" extrusionOk="0">
                  <a:moveTo>
                    <a:pt x="326" y="81"/>
                  </a:moveTo>
                  <a:cubicBezTo>
                    <a:pt x="328" y="91"/>
                    <a:pt x="327" y="101"/>
                    <a:pt x="322" y="109"/>
                  </a:cubicBezTo>
                  <a:cubicBezTo>
                    <a:pt x="314" y="122"/>
                    <a:pt x="300" y="131"/>
                    <a:pt x="284" y="136"/>
                  </a:cubicBezTo>
                  <a:cubicBezTo>
                    <a:pt x="267" y="142"/>
                    <a:pt x="250" y="142"/>
                    <a:pt x="237" y="137"/>
                  </a:cubicBezTo>
                  <a:cubicBezTo>
                    <a:pt x="227" y="133"/>
                    <a:pt x="220" y="126"/>
                    <a:pt x="217" y="117"/>
                  </a:cubicBezTo>
                  <a:cubicBezTo>
                    <a:pt x="214" y="107"/>
                    <a:pt x="216" y="97"/>
                    <a:pt x="222" y="88"/>
                  </a:cubicBezTo>
                  <a:cubicBezTo>
                    <a:pt x="6" y="158"/>
                    <a:pt x="6" y="158"/>
                    <a:pt x="6" y="158"/>
                  </a:cubicBezTo>
                  <a:cubicBezTo>
                    <a:pt x="2" y="160"/>
                    <a:pt x="0" y="165"/>
                    <a:pt x="3" y="168"/>
                  </a:cubicBezTo>
                  <a:cubicBezTo>
                    <a:pt x="148" y="368"/>
                    <a:pt x="148" y="368"/>
                    <a:pt x="148" y="368"/>
                  </a:cubicBezTo>
                  <a:cubicBezTo>
                    <a:pt x="149" y="369"/>
                    <a:pt x="149" y="370"/>
                    <a:pt x="150" y="372"/>
                  </a:cubicBezTo>
                  <a:cubicBezTo>
                    <a:pt x="150" y="374"/>
                    <a:pt x="149" y="377"/>
                    <a:pt x="147" y="378"/>
                  </a:cubicBezTo>
                  <a:cubicBezTo>
                    <a:pt x="142" y="382"/>
                    <a:pt x="137" y="386"/>
                    <a:pt x="131" y="383"/>
                  </a:cubicBezTo>
                  <a:cubicBezTo>
                    <a:pt x="127" y="382"/>
                    <a:pt x="124" y="380"/>
                    <a:pt x="120" y="379"/>
                  </a:cubicBezTo>
                  <a:cubicBezTo>
                    <a:pt x="109" y="374"/>
                    <a:pt x="98" y="381"/>
                    <a:pt x="97" y="393"/>
                  </a:cubicBezTo>
                  <a:cubicBezTo>
                    <a:pt x="96" y="404"/>
                    <a:pt x="102" y="417"/>
                    <a:pt x="109" y="426"/>
                  </a:cubicBezTo>
                  <a:cubicBezTo>
                    <a:pt x="116" y="436"/>
                    <a:pt x="126" y="445"/>
                    <a:pt x="137" y="448"/>
                  </a:cubicBezTo>
                  <a:cubicBezTo>
                    <a:pt x="149" y="451"/>
                    <a:pt x="159" y="443"/>
                    <a:pt x="158" y="431"/>
                  </a:cubicBezTo>
                  <a:cubicBezTo>
                    <a:pt x="158" y="427"/>
                    <a:pt x="157" y="423"/>
                    <a:pt x="157" y="419"/>
                  </a:cubicBezTo>
                  <a:cubicBezTo>
                    <a:pt x="156" y="412"/>
                    <a:pt x="161" y="408"/>
                    <a:pt x="167" y="405"/>
                  </a:cubicBezTo>
                  <a:cubicBezTo>
                    <a:pt x="169" y="403"/>
                    <a:pt x="171" y="404"/>
                    <a:pt x="174" y="405"/>
                  </a:cubicBezTo>
                  <a:cubicBezTo>
                    <a:pt x="175" y="405"/>
                    <a:pt x="176" y="406"/>
                    <a:pt x="176" y="407"/>
                  </a:cubicBezTo>
                  <a:cubicBezTo>
                    <a:pt x="336" y="627"/>
                    <a:pt x="336" y="627"/>
                    <a:pt x="336" y="627"/>
                  </a:cubicBezTo>
                  <a:cubicBezTo>
                    <a:pt x="340" y="633"/>
                    <a:pt x="349" y="630"/>
                    <a:pt x="348" y="623"/>
                  </a:cubicBezTo>
                  <a:cubicBezTo>
                    <a:pt x="345" y="577"/>
                    <a:pt x="342" y="510"/>
                    <a:pt x="356" y="414"/>
                  </a:cubicBezTo>
                  <a:cubicBezTo>
                    <a:pt x="372" y="311"/>
                    <a:pt x="417" y="234"/>
                    <a:pt x="461" y="143"/>
                  </a:cubicBezTo>
                  <a:cubicBezTo>
                    <a:pt x="475" y="114"/>
                    <a:pt x="489" y="66"/>
                    <a:pt x="497" y="9"/>
                  </a:cubicBezTo>
                  <a:cubicBezTo>
                    <a:pt x="497" y="4"/>
                    <a:pt x="493" y="0"/>
                    <a:pt x="488" y="2"/>
                  </a:cubicBezTo>
                  <a:cubicBezTo>
                    <a:pt x="305" y="61"/>
                    <a:pt x="305" y="61"/>
                    <a:pt x="305" y="61"/>
                  </a:cubicBezTo>
                  <a:cubicBezTo>
                    <a:pt x="315" y="64"/>
                    <a:pt x="322" y="72"/>
                    <a:pt x="326" y="8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747" name="Google Shape;747;p94"/>
            <p:cNvSpPr/>
            <p:nvPr/>
          </p:nvSpPr>
          <p:spPr>
            <a:xfrm>
              <a:off x="4661491" y="1370403"/>
              <a:ext cx="388584" cy="360890"/>
            </a:xfrm>
            <a:custGeom>
              <a:avLst/>
              <a:gdLst/>
              <a:ahLst/>
              <a:cxnLst/>
              <a:rect l="l" t="t" r="r" b="b"/>
              <a:pathLst>
                <a:path w="696" h="647" extrusionOk="0">
                  <a:moveTo>
                    <a:pt x="506" y="283"/>
                  </a:moveTo>
                  <a:cubicBezTo>
                    <a:pt x="498" y="289"/>
                    <a:pt x="488" y="291"/>
                    <a:pt x="478" y="288"/>
                  </a:cubicBezTo>
                  <a:cubicBezTo>
                    <a:pt x="464" y="285"/>
                    <a:pt x="451" y="275"/>
                    <a:pt x="441" y="261"/>
                  </a:cubicBezTo>
                  <a:cubicBezTo>
                    <a:pt x="430" y="246"/>
                    <a:pt x="425" y="231"/>
                    <a:pt x="426" y="216"/>
                  </a:cubicBezTo>
                  <a:cubicBezTo>
                    <a:pt x="427" y="206"/>
                    <a:pt x="432" y="197"/>
                    <a:pt x="439" y="192"/>
                  </a:cubicBezTo>
                  <a:cubicBezTo>
                    <a:pt x="447" y="186"/>
                    <a:pt x="458" y="184"/>
                    <a:pt x="468" y="187"/>
                  </a:cubicBezTo>
                  <a:cubicBezTo>
                    <a:pt x="334" y="4"/>
                    <a:pt x="334" y="4"/>
                    <a:pt x="334" y="4"/>
                  </a:cubicBezTo>
                  <a:cubicBezTo>
                    <a:pt x="332" y="0"/>
                    <a:pt x="326" y="0"/>
                    <a:pt x="324" y="4"/>
                  </a:cubicBezTo>
                  <a:cubicBezTo>
                    <a:pt x="178" y="204"/>
                    <a:pt x="178" y="204"/>
                    <a:pt x="178" y="204"/>
                  </a:cubicBezTo>
                  <a:cubicBezTo>
                    <a:pt x="178" y="205"/>
                    <a:pt x="177" y="205"/>
                    <a:pt x="176" y="206"/>
                  </a:cubicBezTo>
                  <a:cubicBezTo>
                    <a:pt x="173" y="207"/>
                    <a:pt x="171" y="207"/>
                    <a:pt x="169" y="206"/>
                  </a:cubicBezTo>
                  <a:cubicBezTo>
                    <a:pt x="163" y="202"/>
                    <a:pt x="159" y="199"/>
                    <a:pt x="159" y="192"/>
                  </a:cubicBezTo>
                  <a:cubicBezTo>
                    <a:pt x="159" y="188"/>
                    <a:pt x="160" y="184"/>
                    <a:pt x="160" y="180"/>
                  </a:cubicBezTo>
                  <a:cubicBezTo>
                    <a:pt x="161" y="168"/>
                    <a:pt x="151" y="159"/>
                    <a:pt x="139" y="162"/>
                  </a:cubicBezTo>
                  <a:cubicBezTo>
                    <a:pt x="128" y="165"/>
                    <a:pt x="118" y="174"/>
                    <a:pt x="111" y="184"/>
                  </a:cubicBezTo>
                  <a:cubicBezTo>
                    <a:pt x="104" y="194"/>
                    <a:pt x="98" y="206"/>
                    <a:pt x="99" y="218"/>
                  </a:cubicBezTo>
                  <a:cubicBezTo>
                    <a:pt x="100" y="230"/>
                    <a:pt x="111" y="236"/>
                    <a:pt x="122" y="232"/>
                  </a:cubicBezTo>
                  <a:cubicBezTo>
                    <a:pt x="126" y="230"/>
                    <a:pt x="129" y="228"/>
                    <a:pt x="133" y="227"/>
                  </a:cubicBezTo>
                  <a:cubicBezTo>
                    <a:pt x="140" y="225"/>
                    <a:pt x="144" y="228"/>
                    <a:pt x="149" y="232"/>
                  </a:cubicBezTo>
                  <a:cubicBezTo>
                    <a:pt x="152" y="234"/>
                    <a:pt x="152" y="236"/>
                    <a:pt x="152" y="239"/>
                  </a:cubicBezTo>
                  <a:cubicBezTo>
                    <a:pt x="152" y="240"/>
                    <a:pt x="151" y="241"/>
                    <a:pt x="151" y="242"/>
                  </a:cubicBezTo>
                  <a:cubicBezTo>
                    <a:pt x="4" y="444"/>
                    <a:pt x="4" y="444"/>
                    <a:pt x="4" y="444"/>
                  </a:cubicBezTo>
                  <a:cubicBezTo>
                    <a:pt x="0" y="449"/>
                    <a:pt x="4" y="455"/>
                    <a:pt x="10" y="455"/>
                  </a:cubicBezTo>
                  <a:cubicBezTo>
                    <a:pt x="72" y="448"/>
                    <a:pt x="138" y="432"/>
                    <a:pt x="147" y="440"/>
                  </a:cubicBezTo>
                  <a:cubicBezTo>
                    <a:pt x="174" y="465"/>
                    <a:pt x="143" y="537"/>
                    <a:pt x="158" y="561"/>
                  </a:cubicBezTo>
                  <a:cubicBezTo>
                    <a:pt x="180" y="598"/>
                    <a:pt x="517" y="647"/>
                    <a:pt x="683" y="531"/>
                  </a:cubicBezTo>
                  <a:cubicBezTo>
                    <a:pt x="691" y="525"/>
                    <a:pt x="695" y="517"/>
                    <a:pt x="696" y="504"/>
                  </a:cubicBezTo>
                  <a:cubicBezTo>
                    <a:pt x="696" y="502"/>
                    <a:pt x="696" y="501"/>
                    <a:pt x="695" y="500"/>
                  </a:cubicBezTo>
                  <a:cubicBezTo>
                    <a:pt x="519" y="258"/>
                    <a:pt x="519" y="258"/>
                    <a:pt x="519" y="258"/>
                  </a:cubicBezTo>
                  <a:cubicBezTo>
                    <a:pt x="519" y="268"/>
                    <a:pt x="514" y="278"/>
                    <a:pt x="506" y="283"/>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95"/>
          <p:cNvPicPr preferRelativeResize="0"/>
          <p:nvPr/>
        </p:nvPicPr>
        <p:blipFill>
          <a:blip r:embed="rId3">
            <a:alphaModFix/>
          </a:blip>
          <a:stretch>
            <a:fillRect/>
          </a:stretch>
        </p:blipFill>
        <p:spPr>
          <a:xfrm>
            <a:off x="5123350" y="102175"/>
            <a:ext cx="2830050" cy="4838701"/>
          </a:xfrm>
          <a:prstGeom prst="rect">
            <a:avLst/>
          </a:prstGeom>
          <a:noFill/>
          <a:ln>
            <a:noFill/>
          </a:ln>
        </p:spPr>
      </p:pic>
      <p:sp>
        <p:nvSpPr>
          <p:cNvPr id="753" name="Google Shape;753;p95"/>
          <p:cNvSpPr txBox="1"/>
          <p:nvPr/>
        </p:nvSpPr>
        <p:spPr>
          <a:xfrm>
            <a:off x="291325" y="1275800"/>
            <a:ext cx="4560900" cy="12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latin typeface="DM Sans"/>
                <a:ea typeface="DM Sans"/>
                <a:cs typeface="DM Sans"/>
                <a:sym typeface="DM Sans"/>
              </a:rPr>
              <a:t>Repressed rage turns into</a:t>
            </a:r>
            <a:endParaRPr sz="2500" dirty="0">
              <a:latin typeface="DM Sans"/>
              <a:ea typeface="DM Sans"/>
              <a:cs typeface="DM Sans"/>
              <a:sym typeface="DM Sans"/>
            </a:endParaRPr>
          </a:p>
        </p:txBody>
      </p:sp>
      <p:cxnSp>
        <p:nvCxnSpPr>
          <p:cNvPr id="754" name="Google Shape;754;p95"/>
          <p:cNvCxnSpPr/>
          <p:nvPr/>
        </p:nvCxnSpPr>
        <p:spPr>
          <a:xfrm>
            <a:off x="1225600" y="2601900"/>
            <a:ext cx="3495900" cy="0"/>
          </a:xfrm>
          <a:prstGeom prst="straightConnector1">
            <a:avLst/>
          </a:prstGeom>
          <a:noFill/>
          <a:ln w="76200" cap="flat" cmpd="sng">
            <a:solidFill>
              <a:srgbClr val="FF0000"/>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4"/>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Mind/Body/Soul</a:t>
            </a:r>
            <a:endParaRPr dirty="0"/>
          </a:p>
        </p:txBody>
      </p:sp>
      <p:sp>
        <p:nvSpPr>
          <p:cNvPr id="149" name="Google Shape;149;p24"/>
          <p:cNvSpPr txBox="1">
            <a:spLocks noGrp="1"/>
          </p:cNvSpPr>
          <p:nvPr>
            <p:ph type="body" idx="1"/>
          </p:nvPr>
        </p:nvSpPr>
        <p:spPr>
          <a:xfrm>
            <a:off x="756776" y="1202319"/>
            <a:ext cx="3963000" cy="32214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t>Bessel van der Kolk, MD</a:t>
            </a:r>
            <a:endParaRPr dirty="0"/>
          </a:p>
          <a:p>
            <a:pPr marL="457200" lvl="0" indent="-381000" algn="l" rtl="0">
              <a:spcBef>
                <a:spcPts val="0"/>
              </a:spcBef>
              <a:spcAft>
                <a:spcPts val="0"/>
              </a:spcAft>
              <a:buSzPts val="2400"/>
              <a:buChar char="●"/>
            </a:pPr>
            <a:r>
              <a:rPr lang="en" dirty="0"/>
              <a:t>Peter Levine, PhD</a:t>
            </a:r>
            <a:endParaRPr dirty="0"/>
          </a:p>
          <a:p>
            <a:pPr marL="457200" lvl="0" indent="-381000" algn="l" rtl="0">
              <a:spcBef>
                <a:spcPts val="0"/>
              </a:spcBef>
              <a:spcAft>
                <a:spcPts val="0"/>
              </a:spcAft>
              <a:buSzPts val="2400"/>
              <a:buChar char="●"/>
            </a:pPr>
            <a:r>
              <a:rPr lang="en" dirty="0"/>
              <a:t>John Sarno, MD</a:t>
            </a:r>
            <a:endParaRPr dirty="0"/>
          </a:p>
          <a:p>
            <a:pPr marL="457200" lvl="0" indent="-381000" algn="l" rtl="0">
              <a:spcBef>
                <a:spcPts val="0"/>
              </a:spcBef>
              <a:spcAft>
                <a:spcPts val="0"/>
              </a:spcAft>
              <a:buSzPts val="2400"/>
              <a:buChar char="●"/>
            </a:pPr>
            <a:r>
              <a:rPr lang="en" dirty="0"/>
              <a:t>John Bradshaw, PhD</a:t>
            </a:r>
            <a:endParaRPr dirty="0"/>
          </a:p>
          <a:p>
            <a:pPr marL="457200" lvl="0" indent="-381000" algn="l" rtl="0">
              <a:spcBef>
                <a:spcPts val="0"/>
              </a:spcBef>
              <a:spcAft>
                <a:spcPts val="0"/>
              </a:spcAft>
              <a:buSzPts val="2400"/>
              <a:buChar char="●"/>
            </a:pPr>
            <a:r>
              <a:rPr lang="en" dirty="0"/>
              <a:t>Lucia Capacchione, PhD</a:t>
            </a:r>
            <a:endParaRPr dirty="0"/>
          </a:p>
          <a:p>
            <a:pPr marL="457200" lvl="0" indent="-381000" algn="l" rtl="0">
              <a:spcBef>
                <a:spcPts val="0"/>
              </a:spcBef>
              <a:spcAft>
                <a:spcPts val="0"/>
              </a:spcAft>
              <a:buSzPts val="2400"/>
              <a:buChar char="●"/>
            </a:pPr>
            <a:r>
              <a:rPr lang="en" dirty="0"/>
              <a:t>Viktor Frankl, MD</a:t>
            </a:r>
            <a:endParaRPr dirty="0"/>
          </a:p>
          <a:p>
            <a:pPr marL="457200" lvl="0" indent="-381000" algn="l" rtl="0">
              <a:spcBef>
                <a:spcPts val="0"/>
              </a:spcBef>
              <a:spcAft>
                <a:spcPts val="0"/>
              </a:spcAft>
              <a:buSzPts val="2400"/>
              <a:buChar char="●"/>
            </a:pPr>
            <a:r>
              <a:rPr lang="en" dirty="0"/>
              <a:t>Torah &amp; Chassidic Sources</a:t>
            </a:r>
            <a:endParaRPr dirty="0"/>
          </a:p>
          <a:p>
            <a:pPr marL="0" lvl="0" indent="0" algn="l" rtl="0">
              <a:spcBef>
                <a:spcPts val="600"/>
              </a:spcBef>
              <a:spcAft>
                <a:spcPts val="0"/>
              </a:spcAft>
              <a:buNone/>
            </a:pPr>
            <a:endParaRPr dirty="0"/>
          </a:p>
          <a:p>
            <a:pPr marL="0" lvl="0" indent="0" algn="l" rtl="0">
              <a:spcBef>
                <a:spcPts val="600"/>
              </a:spcBef>
              <a:spcAft>
                <a:spcPts val="0"/>
              </a:spcAft>
              <a:buNone/>
            </a:pPr>
            <a:endParaRPr dirty="0"/>
          </a:p>
          <a:p>
            <a:pPr marL="0" lvl="0" indent="0" algn="l" rtl="0">
              <a:spcBef>
                <a:spcPts val="600"/>
              </a:spcBef>
              <a:spcAft>
                <a:spcPts val="0"/>
              </a:spcAft>
              <a:buNone/>
            </a:pPr>
            <a:endParaRPr dirty="0"/>
          </a:p>
          <a:p>
            <a:pPr marL="0" lvl="0" indent="0" algn="l" rtl="0">
              <a:spcBef>
                <a:spcPts val="600"/>
              </a:spcBef>
              <a:spcAft>
                <a:spcPts val="0"/>
              </a:spcAft>
              <a:buNone/>
            </a:pPr>
            <a:endParaRPr dirty="0"/>
          </a:p>
        </p:txBody>
      </p:sp>
      <p:pic>
        <p:nvPicPr>
          <p:cNvPr id="150" name="Google Shape;150;p24"/>
          <p:cNvPicPr preferRelativeResize="0"/>
          <p:nvPr/>
        </p:nvPicPr>
        <p:blipFill>
          <a:blip r:embed="rId3">
            <a:alphaModFix/>
          </a:blip>
          <a:stretch>
            <a:fillRect/>
          </a:stretch>
        </p:blipFill>
        <p:spPr>
          <a:xfrm>
            <a:off x="6356200" y="3519125"/>
            <a:ext cx="1051450" cy="1154625"/>
          </a:xfrm>
          <a:prstGeom prst="rect">
            <a:avLst/>
          </a:prstGeom>
          <a:noFill/>
          <a:ln>
            <a:noFill/>
          </a:ln>
        </p:spPr>
      </p:pic>
      <p:pic>
        <p:nvPicPr>
          <p:cNvPr id="151" name="Google Shape;151;p24"/>
          <p:cNvPicPr preferRelativeResize="0"/>
          <p:nvPr/>
        </p:nvPicPr>
        <p:blipFill>
          <a:blip r:embed="rId4">
            <a:alphaModFix/>
          </a:blip>
          <a:stretch>
            <a:fillRect/>
          </a:stretch>
        </p:blipFill>
        <p:spPr>
          <a:xfrm>
            <a:off x="6405725" y="355075"/>
            <a:ext cx="952400" cy="1387625"/>
          </a:xfrm>
          <a:prstGeom prst="rect">
            <a:avLst/>
          </a:prstGeom>
          <a:noFill/>
          <a:ln>
            <a:noFill/>
          </a:ln>
        </p:spPr>
      </p:pic>
      <p:pic>
        <p:nvPicPr>
          <p:cNvPr id="152" name="Google Shape;152;p24"/>
          <p:cNvPicPr preferRelativeResize="0"/>
          <p:nvPr/>
        </p:nvPicPr>
        <p:blipFill>
          <a:blip r:embed="rId5">
            <a:alphaModFix/>
          </a:blip>
          <a:stretch>
            <a:fillRect/>
          </a:stretch>
        </p:blipFill>
        <p:spPr>
          <a:xfrm>
            <a:off x="7826269" y="903769"/>
            <a:ext cx="1154625" cy="1154625"/>
          </a:xfrm>
          <a:prstGeom prst="rect">
            <a:avLst/>
          </a:prstGeom>
          <a:noFill/>
          <a:ln>
            <a:noFill/>
          </a:ln>
        </p:spPr>
      </p:pic>
      <p:pic>
        <p:nvPicPr>
          <p:cNvPr id="153" name="Google Shape;153;p24"/>
          <p:cNvPicPr preferRelativeResize="0"/>
          <p:nvPr/>
        </p:nvPicPr>
        <p:blipFill>
          <a:blip r:embed="rId6">
            <a:alphaModFix/>
          </a:blip>
          <a:stretch>
            <a:fillRect/>
          </a:stretch>
        </p:blipFill>
        <p:spPr>
          <a:xfrm>
            <a:off x="6869850" y="1894831"/>
            <a:ext cx="889525" cy="1353838"/>
          </a:xfrm>
          <a:prstGeom prst="rect">
            <a:avLst/>
          </a:prstGeom>
          <a:noFill/>
          <a:ln>
            <a:noFill/>
          </a:ln>
        </p:spPr>
      </p:pic>
      <p:pic>
        <p:nvPicPr>
          <p:cNvPr id="154" name="Google Shape;154;p24"/>
          <p:cNvPicPr preferRelativeResize="0"/>
          <p:nvPr/>
        </p:nvPicPr>
        <p:blipFill>
          <a:blip r:embed="rId7">
            <a:alphaModFix/>
          </a:blip>
          <a:stretch>
            <a:fillRect/>
          </a:stretch>
        </p:blipFill>
        <p:spPr>
          <a:xfrm>
            <a:off x="7877863" y="2664154"/>
            <a:ext cx="1051450" cy="140374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96"/>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80</a:t>
            </a:fld>
            <a:endParaRPr dirty="0"/>
          </a:p>
        </p:txBody>
      </p:sp>
      <p:pic>
        <p:nvPicPr>
          <p:cNvPr id="760" name="Google Shape;760;p96"/>
          <p:cNvPicPr preferRelativeResize="0"/>
          <p:nvPr/>
        </p:nvPicPr>
        <p:blipFill rotWithShape="1">
          <a:blip r:embed="rId3">
            <a:alphaModFix/>
          </a:blip>
          <a:srcRect l="14456" t="19711" r="34890" b="23663"/>
          <a:stretch/>
        </p:blipFill>
        <p:spPr>
          <a:xfrm>
            <a:off x="1969175" y="410175"/>
            <a:ext cx="5442802" cy="3422501"/>
          </a:xfrm>
          <a:prstGeom prst="rect">
            <a:avLst/>
          </a:prstGeom>
          <a:noFill/>
          <a:ln>
            <a:noFill/>
          </a:ln>
        </p:spPr>
      </p:pic>
      <p:sp>
        <p:nvSpPr>
          <p:cNvPr id="761" name="Google Shape;761;p96"/>
          <p:cNvSpPr txBox="1"/>
          <p:nvPr/>
        </p:nvSpPr>
        <p:spPr>
          <a:xfrm>
            <a:off x="2365525" y="4124500"/>
            <a:ext cx="5228400" cy="6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u="sng">
                <a:solidFill>
                  <a:srgbClr val="196AD4"/>
                </a:solidFill>
                <a:highlight>
                  <a:srgbClr val="FFFFFF"/>
                </a:highlight>
                <a:hlinkClick r:id="rId4">
                  <a:extLst>
                    <a:ext uri="{A12FA001-AC4F-418D-AE19-62706E023703}">
                      <ahyp:hlinkClr xmlns:ahyp="http://schemas.microsoft.com/office/drawing/2018/hyperlinkcolor" val="tx"/>
                    </a:ext>
                  </a:extLst>
                </a:hlinkClick>
              </a:rPr>
              <a:t>https://www.pnas.org/content/111/2/646</a:t>
            </a:r>
            <a:endParaRPr sz="2300" dirty="0">
              <a:latin typeface="DM Sans"/>
              <a:ea typeface="DM Sans"/>
              <a:cs typeface="DM Sans"/>
              <a:sym typeface="DM San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765"/>
        <p:cNvGrpSpPr/>
        <p:nvPr/>
      </p:nvGrpSpPr>
      <p:grpSpPr>
        <a:xfrm>
          <a:off x="0" y="0"/>
          <a:ext cx="0" cy="0"/>
          <a:chOff x="0" y="0"/>
          <a:chExt cx="0" cy="0"/>
        </a:xfrm>
      </p:grpSpPr>
      <p:sp>
        <p:nvSpPr>
          <p:cNvPr id="766" name="Google Shape;766;p97"/>
          <p:cNvSpPr txBox="1"/>
          <p:nvPr/>
        </p:nvSpPr>
        <p:spPr>
          <a:xfrm>
            <a:off x="602175" y="903450"/>
            <a:ext cx="5704200" cy="36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rgbClr val="444444"/>
              </a:solidFill>
              <a:highlight>
                <a:srgbClr val="F7F6F7"/>
              </a:highlight>
            </a:endParaRPr>
          </a:p>
          <a:p>
            <a:pPr marL="0" lvl="0" indent="0" algn="l" rtl="0">
              <a:spcBef>
                <a:spcPts val="0"/>
              </a:spcBef>
              <a:spcAft>
                <a:spcPts val="0"/>
              </a:spcAft>
              <a:buNone/>
            </a:pPr>
            <a:endParaRPr sz="1200" dirty="0">
              <a:solidFill>
                <a:srgbClr val="444444"/>
              </a:solidFill>
              <a:highlight>
                <a:srgbClr val="F7F6F7"/>
              </a:highlight>
            </a:endParaRPr>
          </a:p>
          <a:p>
            <a:pPr marL="457200" lvl="0" indent="-349250" algn="l" rtl="0">
              <a:spcBef>
                <a:spcPts val="0"/>
              </a:spcBef>
              <a:spcAft>
                <a:spcPts val="0"/>
              </a:spcAft>
              <a:buClr>
                <a:srgbClr val="444444"/>
              </a:buClr>
              <a:buSzPts val="1900"/>
              <a:buFont typeface="DM Sans"/>
              <a:buChar char="●"/>
            </a:pPr>
            <a:r>
              <a:rPr lang="en" sz="1900" b="1">
                <a:solidFill>
                  <a:srgbClr val="444444"/>
                </a:solidFill>
                <a:latin typeface="DM Sans"/>
                <a:ea typeface="DM Sans"/>
                <a:cs typeface="DM Sans"/>
                <a:sym typeface="DM Sans"/>
              </a:rPr>
              <a:t>Abdominal Cramps: Fear. Stopping the process.</a:t>
            </a:r>
            <a:endParaRPr sz="1900" b="1" dirty="0">
              <a:solidFill>
                <a:srgbClr val="444444"/>
              </a:solidFill>
              <a:latin typeface="DM Sans"/>
              <a:ea typeface="DM Sans"/>
              <a:cs typeface="DM Sans"/>
              <a:sym typeface="DM Sans"/>
            </a:endParaRPr>
          </a:p>
          <a:p>
            <a:pPr marL="457200" lvl="0" indent="0" algn="l" rtl="0">
              <a:spcBef>
                <a:spcPts val="0"/>
              </a:spcBef>
              <a:spcAft>
                <a:spcPts val="0"/>
              </a:spcAft>
              <a:buNone/>
            </a:pPr>
            <a:endParaRPr sz="1900" b="1" dirty="0">
              <a:solidFill>
                <a:srgbClr val="444444"/>
              </a:solidFill>
              <a:latin typeface="DM Sans"/>
              <a:ea typeface="DM Sans"/>
              <a:cs typeface="DM Sans"/>
              <a:sym typeface="DM Sans"/>
            </a:endParaRPr>
          </a:p>
          <a:p>
            <a:pPr marL="457200" lvl="0" indent="-349250" algn="l" rtl="0">
              <a:spcBef>
                <a:spcPts val="0"/>
              </a:spcBef>
              <a:spcAft>
                <a:spcPts val="0"/>
              </a:spcAft>
              <a:buClr>
                <a:srgbClr val="444444"/>
              </a:buClr>
              <a:buSzPts val="1900"/>
              <a:buFont typeface="DM Sans"/>
              <a:buChar char="●"/>
            </a:pPr>
            <a:r>
              <a:rPr lang="en" sz="1900" b="1">
                <a:solidFill>
                  <a:srgbClr val="444444"/>
                </a:solidFill>
                <a:latin typeface="DM Sans"/>
                <a:ea typeface="DM Sans"/>
                <a:cs typeface="DM Sans"/>
                <a:sym typeface="DM Sans"/>
              </a:rPr>
              <a:t>Aches: Longing for love. Longing to be held.</a:t>
            </a:r>
            <a:endParaRPr sz="1900" b="1" dirty="0">
              <a:solidFill>
                <a:srgbClr val="444444"/>
              </a:solidFill>
              <a:latin typeface="DM Sans"/>
              <a:ea typeface="DM Sans"/>
              <a:cs typeface="DM Sans"/>
              <a:sym typeface="DM Sans"/>
            </a:endParaRPr>
          </a:p>
          <a:p>
            <a:pPr marL="457200" lvl="0" indent="0" algn="l" rtl="0">
              <a:spcBef>
                <a:spcPts val="0"/>
              </a:spcBef>
              <a:spcAft>
                <a:spcPts val="0"/>
              </a:spcAft>
              <a:buNone/>
            </a:pPr>
            <a:endParaRPr sz="1900" b="1" dirty="0">
              <a:solidFill>
                <a:srgbClr val="444444"/>
              </a:solidFill>
              <a:latin typeface="DM Sans"/>
              <a:ea typeface="DM Sans"/>
              <a:cs typeface="DM Sans"/>
              <a:sym typeface="DM Sans"/>
            </a:endParaRPr>
          </a:p>
          <a:p>
            <a:pPr marL="457200" lvl="0" indent="-349250" algn="l" rtl="0">
              <a:spcBef>
                <a:spcPts val="0"/>
              </a:spcBef>
              <a:spcAft>
                <a:spcPts val="0"/>
              </a:spcAft>
              <a:buClr>
                <a:srgbClr val="444444"/>
              </a:buClr>
              <a:buSzPts val="1900"/>
              <a:buFont typeface="DM Sans"/>
              <a:buChar char="●"/>
            </a:pPr>
            <a:r>
              <a:rPr lang="en" sz="1900" b="1">
                <a:solidFill>
                  <a:srgbClr val="444444"/>
                </a:solidFill>
                <a:latin typeface="DM Sans"/>
                <a:ea typeface="DM Sans"/>
                <a:cs typeface="DM Sans"/>
                <a:sym typeface="DM Sans"/>
              </a:rPr>
              <a:t>Addictions: Running from the self. Fear. Not knowing how to love self.</a:t>
            </a:r>
            <a:endParaRPr sz="1900" b="1" dirty="0">
              <a:solidFill>
                <a:srgbClr val="444444"/>
              </a:solidFill>
              <a:latin typeface="DM Sans"/>
              <a:ea typeface="DM Sans"/>
              <a:cs typeface="DM Sans"/>
              <a:sym typeface="DM Sans"/>
            </a:endParaRPr>
          </a:p>
          <a:p>
            <a:pPr marL="457200" lvl="0" indent="0" algn="l" rtl="0">
              <a:spcBef>
                <a:spcPts val="0"/>
              </a:spcBef>
              <a:spcAft>
                <a:spcPts val="0"/>
              </a:spcAft>
              <a:buNone/>
            </a:pPr>
            <a:endParaRPr sz="1900" b="1" dirty="0">
              <a:solidFill>
                <a:srgbClr val="444444"/>
              </a:solidFill>
              <a:latin typeface="DM Sans"/>
              <a:ea typeface="DM Sans"/>
              <a:cs typeface="DM Sans"/>
              <a:sym typeface="DM Sans"/>
            </a:endParaRPr>
          </a:p>
          <a:p>
            <a:pPr marL="457200" lvl="0" indent="-349250" algn="l" rtl="0">
              <a:spcBef>
                <a:spcPts val="0"/>
              </a:spcBef>
              <a:spcAft>
                <a:spcPts val="0"/>
              </a:spcAft>
              <a:buClr>
                <a:srgbClr val="444444"/>
              </a:buClr>
              <a:buSzPts val="1900"/>
              <a:buFont typeface="DM Sans"/>
              <a:buChar char="●"/>
            </a:pPr>
            <a:r>
              <a:rPr lang="en" sz="1900" b="1">
                <a:solidFill>
                  <a:srgbClr val="444444"/>
                </a:solidFill>
                <a:latin typeface="DM Sans"/>
                <a:ea typeface="DM Sans"/>
                <a:cs typeface="DM Sans"/>
                <a:sym typeface="DM Sans"/>
              </a:rPr>
              <a:t>Ankle: Inflexibility and guilt. Ankles represent the ability to receive pleasure.</a:t>
            </a:r>
            <a:endParaRPr sz="1900" b="1" dirty="0">
              <a:solidFill>
                <a:srgbClr val="444444"/>
              </a:solidFill>
              <a:latin typeface="DM Sans"/>
              <a:ea typeface="DM Sans"/>
              <a:cs typeface="DM Sans"/>
              <a:sym typeface="DM Sans"/>
            </a:endParaRPr>
          </a:p>
          <a:p>
            <a:pPr marL="457200" lvl="0" indent="0" algn="l" rtl="0">
              <a:spcBef>
                <a:spcPts val="0"/>
              </a:spcBef>
              <a:spcAft>
                <a:spcPts val="0"/>
              </a:spcAft>
              <a:buNone/>
            </a:pPr>
            <a:endParaRPr sz="1200" dirty="0">
              <a:solidFill>
                <a:srgbClr val="444444"/>
              </a:solidFill>
              <a:highlight>
                <a:srgbClr val="F7F6F7"/>
              </a:highlight>
            </a:endParaRPr>
          </a:p>
        </p:txBody>
      </p:sp>
      <p:sp>
        <p:nvSpPr>
          <p:cNvPr id="767" name="Google Shape;767;p97"/>
          <p:cNvSpPr txBox="1"/>
          <p:nvPr/>
        </p:nvSpPr>
        <p:spPr>
          <a:xfrm>
            <a:off x="954800" y="407550"/>
            <a:ext cx="6502500" cy="4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latin typeface="DM Sans"/>
                <a:ea typeface="DM Sans"/>
                <a:cs typeface="DM Sans"/>
                <a:sym typeface="DM Sans"/>
              </a:rPr>
              <a:t>Bodily Symptoms List by Louise Hay </a:t>
            </a:r>
            <a:endParaRPr sz="2800" b="1" dirty="0">
              <a:latin typeface="DM Sans"/>
              <a:ea typeface="DM Sans"/>
              <a:cs typeface="DM Sans"/>
              <a:sym typeface="DM Sans"/>
            </a:endParaRPr>
          </a:p>
        </p:txBody>
      </p:sp>
      <p:pic>
        <p:nvPicPr>
          <p:cNvPr id="768" name="Google Shape;768;p97"/>
          <p:cNvPicPr preferRelativeResize="0"/>
          <p:nvPr/>
        </p:nvPicPr>
        <p:blipFill>
          <a:blip r:embed="rId3">
            <a:alphaModFix/>
          </a:blip>
          <a:stretch>
            <a:fillRect/>
          </a:stretch>
        </p:blipFill>
        <p:spPr>
          <a:xfrm>
            <a:off x="6597888" y="1372313"/>
            <a:ext cx="2143125" cy="21431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772"/>
        <p:cNvGrpSpPr/>
        <p:nvPr/>
      </p:nvGrpSpPr>
      <p:grpSpPr>
        <a:xfrm>
          <a:off x="0" y="0"/>
          <a:ext cx="0" cy="0"/>
          <a:chOff x="0" y="0"/>
          <a:chExt cx="0" cy="0"/>
        </a:xfrm>
      </p:grpSpPr>
      <p:sp>
        <p:nvSpPr>
          <p:cNvPr id="773" name="Google Shape;773;p98"/>
          <p:cNvSpPr txBox="1"/>
          <p:nvPr/>
        </p:nvSpPr>
        <p:spPr>
          <a:xfrm>
            <a:off x="754650" y="725100"/>
            <a:ext cx="7634700" cy="36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rgbClr val="444444"/>
              </a:solidFill>
              <a:highlight>
                <a:srgbClr val="F7F6F7"/>
              </a:highlight>
            </a:endParaRPr>
          </a:p>
          <a:p>
            <a:pPr marL="0" lvl="0" indent="0" algn="l" rtl="0">
              <a:spcBef>
                <a:spcPts val="0"/>
              </a:spcBef>
              <a:spcAft>
                <a:spcPts val="0"/>
              </a:spcAft>
              <a:buNone/>
            </a:pPr>
            <a:endParaRPr sz="1200" dirty="0">
              <a:solidFill>
                <a:srgbClr val="444444"/>
              </a:solidFill>
              <a:highlight>
                <a:srgbClr val="F7F6F7"/>
              </a:highlight>
            </a:endParaRPr>
          </a:p>
          <a:p>
            <a:pPr marL="0" lvl="0" indent="0" algn="l" rtl="0">
              <a:lnSpc>
                <a:spcPct val="115000"/>
              </a:lnSpc>
              <a:spcBef>
                <a:spcPts val="0"/>
              </a:spcBef>
              <a:spcAft>
                <a:spcPts val="0"/>
              </a:spcAft>
              <a:buNone/>
            </a:pPr>
            <a:r>
              <a:rPr lang="en" sz="2100" b="1">
                <a:solidFill>
                  <a:srgbClr val="444444"/>
                </a:solidFill>
                <a:latin typeface="DM Sans"/>
                <a:ea typeface="DM Sans"/>
                <a:cs typeface="DM Sans"/>
                <a:sym typeface="DM Sans"/>
              </a:rPr>
              <a:t>Back Issues: Represents the support of life. Back Problems: </a:t>
            </a:r>
            <a:endParaRPr sz="2100" b="1" dirty="0">
              <a:solidFill>
                <a:srgbClr val="444444"/>
              </a:solidFill>
              <a:latin typeface="DM Sans"/>
              <a:ea typeface="DM Sans"/>
              <a:cs typeface="DM Sans"/>
              <a:sym typeface="DM Sans"/>
            </a:endParaRPr>
          </a:p>
          <a:p>
            <a:pPr marL="0" lvl="0" indent="0" algn="l" rtl="0">
              <a:lnSpc>
                <a:spcPct val="115000"/>
              </a:lnSpc>
              <a:spcBef>
                <a:spcPts val="0"/>
              </a:spcBef>
              <a:spcAft>
                <a:spcPts val="0"/>
              </a:spcAft>
              <a:buNone/>
            </a:pPr>
            <a:endParaRPr sz="2100" b="1" dirty="0">
              <a:solidFill>
                <a:srgbClr val="444444"/>
              </a:solidFill>
              <a:latin typeface="DM Sans"/>
              <a:ea typeface="DM Sans"/>
              <a:cs typeface="DM Sans"/>
              <a:sym typeface="DM Sans"/>
            </a:endParaRPr>
          </a:p>
          <a:p>
            <a:pPr marL="0" lvl="0" indent="0" algn="l" rtl="0">
              <a:lnSpc>
                <a:spcPct val="115000"/>
              </a:lnSpc>
              <a:spcBef>
                <a:spcPts val="0"/>
              </a:spcBef>
              <a:spcAft>
                <a:spcPts val="0"/>
              </a:spcAft>
              <a:buNone/>
            </a:pPr>
            <a:r>
              <a:rPr lang="en" sz="2100" b="1">
                <a:solidFill>
                  <a:srgbClr val="444444"/>
                </a:solidFill>
                <a:latin typeface="DM Sans"/>
                <a:ea typeface="DM Sans"/>
                <a:cs typeface="DM Sans"/>
                <a:sym typeface="DM Sans"/>
              </a:rPr>
              <a:t>– Rounded shoulders: Carrying the burdens of life. Helpless and hopeless. </a:t>
            </a:r>
            <a:endParaRPr sz="2100" b="1" dirty="0">
              <a:solidFill>
                <a:srgbClr val="444444"/>
              </a:solidFill>
              <a:latin typeface="DM Sans"/>
              <a:ea typeface="DM Sans"/>
              <a:cs typeface="DM Sans"/>
              <a:sym typeface="DM Sans"/>
            </a:endParaRPr>
          </a:p>
          <a:p>
            <a:pPr marL="0" lvl="0" indent="0" algn="l" rtl="0">
              <a:lnSpc>
                <a:spcPct val="115000"/>
              </a:lnSpc>
              <a:spcBef>
                <a:spcPts val="0"/>
              </a:spcBef>
              <a:spcAft>
                <a:spcPts val="0"/>
              </a:spcAft>
              <a:buNone/>
            </a:pPr>
            <a:r>
              <a:rPr lang="en" sz="2100" b="1">
                <a:solidFill>
                  <a:srgbClr val="444444"/>
                </a:solidFill>
                <a:latin typeface="DM Sans"/>
                <a:ea typeface="DM Sans"/>
                <a:cs typeface="DM Sans"/>
                <a:sym typeface="DM Sans"/>
              </a:rPr>
              <a:t>– Lower Back Pain: Fear of money or lack of financial support.</a:t>
            </a:r>
            <a:endParaRPr sz="2100" b="1" dirty="0">
              <a:solidFill>
                <a:srgbClr val="444444"/>
              </a:solidFill>
              <a:latin typeface="DM Sans"/>
              <a:ea typeface="DM Sans"/>
              <a:cs typeface="DM Sans"/>
              <a:sym typeface="DM Sans"/>
            </a:endParaRPr>
          </a:p>
          <a:p>
            <a:pPr marL="0" lvl="0" indent="0" algn="l" rtl="0">
              <a:lnSpc>
                <a:spcPct val="115000"/>
              </a:lnSpc>
              <a:spcBef>
                <a:spcPts val="0"/>
              </a:spcBef>
              <a:spcAft>
                <a:spcPts val="0"/>
              </a:spcAft>
              <a:buNone/>
            </a:pPr>
            <a:r>
              <a:rPr lang="en" sz="2100" b="1">
                <a:solidFill>
                  <a:srgbClr val="444444"/>
                </a:solidFill>
                <a:latin typeface="DM Sans"/>
                <a:ea typeface="DM Sans"/>
                <a:cs typeface="DM Sans"/>
                <a:sym typeface="DM Sans"/>
              </a:rPr>
              <a:t> – Mid-Back Pain: Guilt. Stuck in all that stuff back there. “Get off my back!” </a:t>
            </a:r>
            <a:endParaRPr sz="2100" b="1" dirty="0">
              <a:solidFill>
                <a:srgbClr val="444444"/>
              </a:solidFill>
              <a:latin typeface="DM Sans"/>
              <a:ea typeface="DM Sans"/>
              <a:cs typeface="DM Sans"/>
              <a:sym typeface="DM Sans"/>
            </a:endParaRPr>
          </a:p>
          <a:p>
            <a:pPr marL="0" lvl="0" indent="0" algn="l" rtl="0">
              <a:spcBef>
                <a:spcPts val="0"/>
              </a:spcBef>
              <a:spcAft>
                <a:spcPts val="0"/>
              </a:spcAft>
              <a:buNone/>
            </a:pPr>
            <a:endParaRPr sz="1800" dirty="0">
              <a:solidFill>
                <a:srgbClr val="444444"/>
              </a:solidFill>
              <a:latin typeface="DM Sans"/>
              <a:ea typeface="DM Sans"/>
              <a:cs typeface="DM Sans"/>
              <a:sym typeface="DM Sans"/>
            </a:endParaRPr>
          </a:p>
          <a:p>
            <a:pPr marL="0" lvl="0" indent="0" algn="l" rtl="0">
              <a:spcBef>
                <a:spcPts val="0"/>
              </a:spcBef>
              <a:spcAft>
                <a:spcPts val="0"/>
              </a:spcAft>
              <a:buNone/>
            </a:pPr>
            <a:endParaRPr sz="1800" dirty="0">
              <a:solidFill>
                <a:srgbClr val="444444"/>
              </a:solidFill>
              <a:latin typeface="DM Sans"/>
              <a:ea typeface="DM Sans"/>
              <a:cs typeface="DM Sans"/>
              <a:sym typeface="DM Sans"/>
            </a:endParaRPr>
          </a:p>
          <a:p>
            <a:pPr marL="0" lvl="0" indent="0" algn="l" rtl="0">
              <a:spcBef>
                <a:spcPts val="0"/>
              </a:spcBef>
              <a:spcAft>
                <a:spcPts val="0"/>
              </a:spcAft>
              <a:buNone/>
            </a:pPr>
            <a:endParaRPr sz="1800" dirty="0">
              <a:solidFill>
                <a:srgbClr val="444444"/>
              </a:solidFill>
              <a:highlight>
                <a:srgbClr val="F7F6F7"/>
              </a:highlight>
            </a:endParaRPr>
          </a:p>
        </p:txBody>
      </p:sp>
      <p:sp>
        <p:nvSpPr>
          <p:cNvPr id="774" name="Google Shape;774;p98"/>
          <p:cNvSpPr txBox="1"/>
          <p:nvPr/>
        </p:nvSpPr>
        <p:spPr>
          <a:xfrm>
            <a:off x="2412325" y="322100"/>
            <a:ext cx="4809000" cy="4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DM Sans"/>
                <a:ea typeface="DM Sans"/>
                <a:cs typeface="DM Sans"/>
                <a:sym typeface="DM Sans"/>
              </a:rPr>
              <a:t>Symptoms List by Louise Hay </a:t>
            </a:r>
            <a:endParaRPr sz="2000" b="1" dirty="0">
              <a:latin typeface="DM Sans"/>
              <a:ea typeface="DM Sans"/>
              <a:cs typeface="DM Sans"/>
              <a:sym typeface="DM San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778"/>
        <p:cNvGrpSpPr/>
        <p:nvPr/>
      </p:nvGrpSpPr>
      <p:grpSpPr>
        <a:xfrm>
          <a:off x="0" y="0"/>
          <a:ext cx="0" cy="0"/>
          <a:chOff x="0" y="0"/>
          <a:chExt cx="0" cy="0"/>
        </a:xfrm>
      </p:grpSpPr>
      <p:sp>
        <p:nvSpPr>
          <p:cNvPr id="779" name="Google Shape;779;p99"/>
          <p:cNvSpPr txBox="1"/>
          <p:nvPr/>
        </p:nvSpPr>
        <p:spPr>
          <a:xfrm>
            <a:off x="754650" y="725100"/>
            <a:ext cx="7634700" cy="36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rgbClr val="444444"/>
              </a:solidFill>
              <a:highlight>
                <a:srgbClr val="F7F6F7"/>
              </a:highlight>
            </a:endParaRPr>
          </a:p>
          <a:p>
            <a:pPr marL="0" lvl="0" indent="0" algn="l" rtl="0">
              <a:spcBef>
                <a:spcPts val="0"/>
              </a:spcBef>
              <a:spcAft>
                <a:spcPts val="0"/>
              </a:spcAft>
              <a:buNone/>
            </a:pPr>
            <a:endParaRPr sz="1200" dirty="0">
              <a:solidFill>
                <a:srgbClr val="444444"/>
              </a:solidFill>
              <a:highlight>
                <a:srgbClr val="F7F6F7"/>
              </a:highlight>
            </a:endParaRPr>
          </a:p>
          <a:p>
            <a:pPr marL="0" lvl="0" indent="0" algn="l" rtl="0">
              <a:lnSpc>
                <a:spcPct val="115000"/>
              </a:lnSpc>
              <a:spcBef>
                <a:spcPts val="0"/>
              </a:spcBef>
              <a:spcAft>
                <a:spcPts val="0"/>
              </a:spcAft>
              <a:buNone/>
            </a:pPr>
            <a:r>
              <a:rPr lang="en" sz="2200" b="1">
                <a:solidFill>
                  <a:srgbClr val="444444"/>
                </a:solidFill>
                <a:latin typeface="DM Sans"/>
                <a:ea typeface="DM Sans"/>
                <a:cs typeface="DM Sans"/>
                <a:sym typeface="DM Sans"/>
              </a:rPr>
              <a:t>– Upper Back Pain: Lack of emotional support. Feeling unloved. Holding back love.</a:t>
            </a:r>
            <a:endParaRPr sz="2200" b="1" dirty="0">
              <a:solidFill>
                <a:srgbClr val="444444"/>
              </a:solidFill>
              <a:latin typeface="DM Sans"/>
              <a:ea typeface="DM Sans"/>
              <a:cs typeface="DM Sans"/>
              <a:sym typeface="DM Sans"/>
            </a:endParaRPr>
          </a:p>
          <a:p>
            <a:pPr marL="0" lvl="0" indent="0" algn="l" rtl="0">
              <a:lnSpc>
                <a:spcPct val="115000"/>
              </a:lnSpc>
              <a:spcBef>
                <a:spcPts val="0"/>
              </a:spcBef>
              <a:spcAft>
                <a:spcPts val="0"/>
              </a:spcAft>
              <a:buNone/>
            </a:pPr>
            <a:r>
              <a:rPr lang="en" sz="2200" b="1">
                <a:solidFill>
                  <a:srgbClr val="444444"/>
                </a:solidFill>
                <a:latin typeface="DM Sans"/>
                <a:ea typeface="DM Sans"/>
                <a:cs typeface="DM Sans"/>
                <a:sym typeface="DM Sans"/>
              </a:rPr>
              <a:t> </a:t>
            </a:r>
            <a:endParaRPr sz="2200" b="1" dirty="0">
              <a:solidFill>
                <a:srgbClr val="444444"/>
              </a:solidFill>
              <a:latin typeface="DM Sans"/>
              <a:ea typeface="DM Sans"/>
              <a:cs typeface="DM Sans"/>
              <a:sym typeface="DM Sans"/>
            </a:endParaRPr>
          </a:p>
          <a:p>
            <a:pPr marL="0" lvl="0" indent="0" algn="l" rtl="0">
              <a:lnSpc>
                <a:spcPct val="115000"/>
              </a:lnSpc>
              <a:spcBef>
                <a:spcPts val="0"/>
              </a:spcBef>
              <a:spcAft>
                <a:spcPts val="0"/>
              </a:spcAft>
              <a:buNone/>
            </a:pPr>
            <a:r>
              <a:rPr lang="en" sz="2200" b="1">
                <a:solidFill>
                  <a:srgbClr val="444444"/>
                </a:solidFill>
                <a:latin typeface="DM Sans"/>
                <a:ea typeface="DM Sans"/>
                <a:cs typeface="DM Sans"/>
                <a:sym typeface="DM Sans"/>
              </a:rPr>
              <a:t>– Back Curvature: The inability to flow with the support of life. Fear and trying to hold on to old ideas. Not trusting life. Lack of integrity. No courage of convictions.</a:t>
            </a:r>
            <a:endParaRPr sz="2200" b="1" dirty="0">
              <a:solidFill>
                <a:srgbClr val="444444"/>
              </a:solidFill>
              <a:latin typeface="DM Sans"/>
              <a:ea typeface="DM Sans"/>
              <a:cs typeface="DM Sans"/>
              <a:sym typeface="DM Sans"/>
            </a:endParaRPr>
          </a:p>
          <a:p>
            <a:pPr marL="0" lvl="0" indent="0" algn="l" rtl="0">
              <a:lnSpc>
                <a:spcPct val="115000"/>
              </a:lnSpc>
              <a:spcBef>
                <a:spcPts val="0"/>
              </a:spcBef>
              <a:spcAft>
                <a:spcPts val="0"/>
              </a:spcAft>
              <a:buNone/>
            </a:pPr>
            <a:endParaRPr sz="1800" b="1" dirty="0">
              <a:solidFill>
                <a:srgbClr val="444444"/>
              </a:solidFill>
              <a:latin typeface="DM Sans"/>
              <a:ea typeface="DM Sans"/>
              <a:cs typeface="DM Sans"/>
              <a:sym typeface="DM Sans"/>
            </a:endParaRPr>
          </a:p>
          <a:p>
            <a:pPr marL="0" lvl="0" indent="0" algn="l" rtl="0">
              <a:spcBef>
                <a:spcPts val="0"/>
              </a:spcBef>
              <a:spcAft>
                <a:spcPts val="0"/>
              </a:spcAft>
              <a:buNone/>
            </a:pPr>
            <a:endParaRPr sz="1800" dirty="0">
              <a:solidFill>
                <a:srgbClr val="444444"/>
              </a:solidFill>
              <a:latin typeface="DM Sans"/>
              <a:ea typeface="DM Sans"/>
              <a:cs typeface="DM Sans"/>
              <a:sym typeface="DM Sans"/>
            </a:endParaRPr>
          </a:p>
          <a:p>
            <a:pPr marL="0" lvl="0" indent="0" algn="l" rtl="0">
              <a:spcBef>
                <a:spcPts val="0"/>
              </a:spcBef>
              <a:spcAft>
                <a:spcPts val="0"/>
              </a:spcAft>
              <a:buNone/>
            </a:pPr>
            <a:endParaRPr sz="1800" dirty="0">
              <a:solidFill>
                <a:srgbClr val="444444"/>
              </a:solidFill>
              <a:latin typeface="DM Sans"/>
              <a:ea typeface="DM Sans"/>
              <a:cs typeface="DM Sans"/>
              <a:sym typeface="DM Sans"/>
            </a:endParaRPr>
          </a:p>
          <a:p>
            <a:pPr marL="0" lvl="0" indent="0" algn="l" rtl="0">
              <a:spcBef>
                <a:spcPts val="0"/>
              </a:spcBef>
              <a:spcAft>
                <a:spcPts val="0"/>
              </a:spcAft>
              <a:buNone/>
            </a:pPr>
            <a:endParaRPr sz="1800" dirty="0">
              <a:solidFill>
                <a:srgbClr val="444444"/>
              </a:solidFill>
              <a:highlight>
                <a:srgbClr val="F7F6F7"/>
              </a:highlight>
            </a:endParaRPr>
          </a:p>
        </p:txBody>
      </p:sp>
      <p:sp>
        <p:nvSpPr>
          <p:cNvPr id="780" name="Google Shape;780;p99"/>
          <p:cNvSpPr txBox="1"/>
          <p:nvPr/>
        </p:nvSpPr>
        <p:spPr>
          <a:xfrm>
            <a:off x="2412325" y="322100"/>
            <a:ext cx="4809000" cy="4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DM Sans"/>
                <a:ea typeface="DM Sans"/>
                <a:cs typeface="DM Sans"/>
                <a:sym typeface="DM Sans"/>
              </a:rPr>
              <a:t>Symptoms List by Louise Hay </a:t>
            </a:r>
            <a:endParaRPr sz="2000" b="1" dirty="0">
              <a:latin typeface="DM Sans"/>
              <a:ea typeface="DM Sans"/>
              <a:cs typeface="DM Sans"/>
              <a:sym typeface="DM San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rgbClr val="FFC2A9"/>
            </a:gs>
            <a:gs pos="100000">
              <a:srgbClr val="F9672D"/>
            </a:gs>
          </a:gsLst>
          <a:path path="circle">
            <a:fillToRect l="50000" t="50000" r="50000" b="50000"/>
          </a:path>
          <a:tileRect/>
        </a:gradFill>
        <a:effectLst/>
      </p:bgPr>
    </p:bg>
    <p:spTree>
      <p:nvGrpSpPr>
        <p:cNvPr id="1" name="Shape 784"/>
        <p:cNvGrpSpPr/>
        <p:nvPr/>
      </p:nvGrpSpPr>
      <p:grpSpPr>
        <a:xfrm>
          <a:off x="0" y="0"/>
          <a:ext cx="0" cy="0"/>
          <a:chOff x="0" y="0"/>
          <a:chExt cx="0" cy="0"/>
        </a:xfrm>
      </p:grpSpPr>
      <p:sp>
        <p:nvSpPr>
          <p:cNvPr id="785" name="Google Shape;785;p100"/>
          <p:cNvSpPr txBox="1"/>
          <p:nvPr/>
        </p:nvSpPr>
        <p:spPr>
          <a:xfrm>
            <a:off x="825350" y="725100"/>
            <a:ext cx="7634700" cy="36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rgbClr val="444444"/>
              </a:solidFill>
              <a:latin typeface="DM Sans"/>
              <a:ea typeface="DM Sans"/>
              <a:cs typeface="DM Sans"/>
              <a:sym typeface="DM Sans"/>
            </a:endParaRPr>
          </a:p>
          <a:p>
            <a:pPr marL="0" lvl="0" indent="0" algn="l" rtl="0">
              <a:spcBef>
                <a:spcPts val="0"/>
              </a:spcBef>
              <a:spcAft>
                <a:spcPts val="0"/>
              </a:spcAft>
              <a:buNone/>
            </a:pPr>
            <a:endParaRPr sz="2100" dirty="0">
              <a:solidFill>
                <a:srgbClr val="444444"/>
              </a:solidFill>
              <a:latin typeface="DM Sans"/>
              <a:ea typeface="DM Sans"/>
              <a:cs typeface="DM Sans"/>
              <a:sym typeface="DM Sans"/>
            </a:endParaRPr>
          </a:p>
          <a:p>
            <a:pPr marL="457200" lvl="0" indent="-361950" algn="l" rtl="0">
              <a:spcBef>
                <a:spcPts val="0"/>
              </a:spcBef>
              <a:spcAft>
                <a:spcPts val="0"/>
              </a:spcAft>
              <a:buSzPts val="2100"/>
              <a:buFont typeface="DM Sans"/>
              <a:buChar char="●"/>
            </a:pPr>
            <a:r>
              <a:rPr lang="en" sz="2100" b="1">
                <a:latin typeface="DM Sans"/>
                <a:ea typeface="DM Sans"/>
                <a:cs typeface="DM Sans"/>
                <a:sym typeface="DM Sans"/>
              </a:rPr>
              <a:t>Blood Pressure: – High: Longstanding emotional problem not solved. – Low: Lack of love as a child. </a:t>
            </a:r>
            <a:endParaRPr sz="2100" b="1" dirty="0">
              <a:latin typeface="DM Sans"/>
              <a:ea typeface="DM Sans"/>
              <a:cs typeface="DM Sans"/>
              <a:sym typeface="DM Sans"/>
            </a:endParaRPr>
          </a:p>
          <a:p>
            <a:pPr marL="457200" lvl="0" indent="0" algn="l" rtl="0">
              <a:spcBef>
                <a:spcPts val="0"/>
              </a:spcBef>
              <a:spcAft>
                <a:spcPts val="0"/>
              </a:spcAft>
              <a:buNone/>
            </a:pPr>
            <a:endParaRPr sz="2100" b="1" dirty="0">
              <a:latin typeface="DM Sans"/>
              <a:ea typeface="DM Sans"/>
              <a:cs typeface="DM Sans"/>
              <a:sym typeface="DM Sans"/>
            </a:endParaRPr>
          </a:p>
          <a:p>
            <a:pPr marL="457200" lvl="0" indent="-361950" algn="l" rtl="0">
              <a:spcBef>
                <a:spcPts val="0"/>
              </a:spcBef>
              <a:spcAft>
                <a:spcPts val="0"/>
              </a:spcAft>
              <a:buSzPts val="2100"/>
              <a:buFont typeface="DM Sans"/>
              <a:buChar char="●"/>
            </a:pPr>
            <a:r>
              <a:rPr lang="en" sz="2100" b="1">
                <a:latin typeface="DM Sans"/>
                <a:ea typeface="DM Sans"/>
                <a:cs typeface="DM Sans"/>
                <a:sym typeface="DM Sans"/>
              </a:rPr>
              <a:t>Circulation: Represents the ability to feel and express the emotions in positive ways.</a:t>
            </a:r>
            <a:endParaRPr sz="2100" b="1" dirty="0">
              <a:latin typeface="DM Sans"/>
              <a:ea typeface="DM Sans"/>
              <a:cs typeface="DM Sans"/>
              <a:sym typeface="DM Sans"/>
            </a:endParaRPr>
          </a:p>
          <a:p>
            <a:pPr marL="457200" lvl="0" indent="0" algn="l" rtl="0">
              <a:spcBef>
                <a:spcPts val="0"/>
              </a:spcBef>
              <a:spcAft>
                <a:spcPts val="0"/>
              </a:spcAft>
              <a:buNone/>
            </a:pPr>
            <a:endParaRPr sz="2100" b="1" dirty="0">
              <a:latin typeface="DM Sans"/>
              <a:ea typeface="DM Sans"/>
              <a:cs typeface="DM Sans"/>
              <a:sym typeface="DM Sans"/>
            </a:endParaRPr>
          </a:p>
          <a:p>
            <a:pPr marL="457200" lvl="0" indent="-361950" algn="l" rtl="0">
              <a:spcBef>
                <a:spcPts val="0"/>
              </a:spcBef>
              <a:spcAft>
                <a:spcPts val="0"/>
              </a:spcAft>
              <a:buSzPts val="2100"/>
              <a:buFont typeface="DM Sans"/>
              <a:buChar char="●"/>
            </a:pPr>
            <a:r>
              <a:rPr lang="en" sz="2100" b="1">
                <a:latin typeface="DM Sans"/>
                <a:ea typeface="DM Sans"/>
                <a:cs typeface="DM Sans"/>
                <a:sym typeface="DM Sans"/>
              </a:rPr>
              <a:t>Depression: Anger you feel you do not have a right to have. Hopelessness.</a:t>
            </a:r>
            <a:endParaRPr sz="2100" b="1" dirty="0">
              <a:latin typeface="DM Sans"/>
              <a:ea typeface="DM Sans"/>
              <a:cs typeface="DM Sans"/>
              <a:sym typeface="DM Sans"/>
            </a:endParaRPr>
          </a:p>
          <a:p>
            <a:pPr marL="0" lvl="0" indent="0" algn="l" rtl="0">
              <a:spcBef>
                <a:spcPts val="0"/>
              </a:spcBef>
              <a:spcAft>
                <a:spcPts val="0"/>
              </a:spcAft>
              <a:buNone/>
            </a:pPr>
            <a:endParaRPr sz="2100" b="1" dirty="0">
              <a:latin typeface="DM Sans"/>
              <a:ea typeface="DM Sans"/>
              <a:cs typeface="DM Sans"/>
              <a:sym typeface="DM Sans"/>
            </a:endParaRPr>
          </a:p>
          <a:p>
            <a:pPr marL="0" lvl="0" indent="0" algn="l" rtl="0">
              <a:spcBef>
                <a:spcPts val="0"/>
              </a:spcBef>
              <a:spcAft>
                <a:spcPts val="0"/>
              </a:spcAft>
              <a:buNone/>
            </a:pPr>
            <a:r>
              <a:rPr lang="en" sz="2100" b="1">
                <a:latin typeface="DM Sans"/>
                <a:ea typeface="DM Sans"/>
                <a:cs typeface="DM Sans"/>
                <a:sym typeface="DM Sans"/>
              </a:rPr>
              <a:t>See Handout for full list </a:t>
            </a:r>
            <a:endParaRPr sz="2100" b="1" dirty="0">
              <a:latin typeface="DM Sans"/>
              <a:ea typeface="DM Sans"/>
              <a:cs typeface="DM Sans"/>
              <a:sym typeface="DM Sans"/>
            </a:endParaRPr>
          </a:p>
          <a:p>
            <a:pPr marL="0" lvl="0" indent="0" algn="l" rtl="0">
              <a:spcBef>
                <a:spcPts val="0"/>
              </a:spcBef>
              <a:spcAft>
                <a:spcPts val="0"/>
              </a:spcAft>
              <a:buNone/>
            </a:pPr>
            <a:endParaRPr sz="1800" dirty="0">
              <a:solidFill>
                <a:srgbClr val="444444"/>
              </a:solidFill>
              <a:latin typeface="DM Sans"/>
              <a:ea typeface="DM Sans"/>
              <a:cs typeface="DM Sans"/>
              <a:sym typeface="DM Sans"/>
            </a:endParaRPr>
          </a:p>
          <a:p>
            <a:pPr marL="0" lvl="0" indent="0" algn="l" rtl="0">
              <a:spcBef>
                <a:spcPts val="0"/>
              </a:spcBef>
              <a:spcAft>
                <a:spcPts val="0"/>
              </a:spcAft>
              <a:buNone/>
            </a:pPr>
            <a:endParaRPr sz="1800" dirty="0">
              <a:solidFill>
                <a:srgbClr val="444444"/>
              </a:solidFill>
              <a:latin typeface="DM Sans"/>
              <a:ea typeface="DM Sans"/>
              <a:cs typeface="DM Sans"/>
              <a:sym typeface="DM Sans"/>
            </a:endParaRPr>
          </a:p>
          <a:p>
            <a:pPr marL="0" lvl="0" indent="0" algn="l" rtl="0">
              <a:spcBef>
                <a:spcPts val="0"/>
              </a:spcBef>
              <a:spcAft>
                <a:spcPts val="0"/>
              </a:spcAft>
              <a:buNone/>
            </a:pPr>
            <a:endParaRPr sz="1800" dirty="0">
              <a:solidFill>
                <a:srgbClr val="444444"/>
              </a:solidFill>
              <a:latin typeface="DM Sans"/>
              <a:ea typeface="DM Sans"/>
              <a:cs typeface="DM Sans"/>
              <a:sym typeface="DM Sans"/>
            </a:endParaRPr>
          </a:p>
          <a:p>
            <a:pPr marL="0" lvl="0" indent="0" algn="l" rtl="0">
              <a:spcBef>
                <a:spcPts val="0"/>
              </a:spcBef>
              <a:spcAft>
                <a:spcPts val="0"/>
              </a:spcAft>
              <a:buNone/>
            </a:pPr>
            <a:r>
              <a:rPr lang="en" sz="1800">
                <a:solidFill>
                  <a:srgbClr val="444444"/>
                </a:solidFill>
                <a:latin typeface="DM Sans"/>
                <a:ea typeface="DM Sans"/>
                <a:cs typeface="DM Sans"/>
                <a:sym typeface="DM Sans"/>
              </a:rPr>
              <a:t> </a:t>
            </a:r>
            <a:endParaRPr sz="1800" dirty="0">
              <a:solidFill>
                <a:srgbClr val="444444"/>
              </a:solidFill>
              <a:latin typeface="DM Sans"/>
              <a:ea typeface="DM Sans"/>
              <a:cs typeface="DM Sans"/>
              <a:sym typeface="DM Sans"/>
            </a:endParaRPr>
          </a:p>
          <a:p>
            <a:pPr marL="0" lvl="0" indent="0" algn="l" rtl="0">
              <a:spcBef>
                <a:spcPts val="0"/>
              </a:spcBef>
              <a:spcAft>
                <a:spcPts val="0"/>
              </a:spcAft>
              <a:buNone/>
            </a:pPr>
            <a:endParaRPr sz="1800" dirty="0">
              <a:solidFill>
                <a:srgbClr val="444444"/>
              </a:solidFill>
              <a:latin typeface="DM Sans"/>
              <a:ea typeface="DM Sans"/>
              <a:cs typeface="DM Sans"/>
              <a:sym typeface="DM Sans"/>
            </a:endParaRPr>
          </a:p>
          <a:p>
            <a:pPr marL="0" lvl="0" indent="0" algn="l" rtl="0">
              <a:spcBef>
                <a:spcPts val="0"/>
              </a:spcBef>
              <a:spcAft>
                <a:spcPts val="0"/>
              </a:spcAft>
              <a:buNone/>
            </a:pPr>
            <a:endParaRPr sz="1800" dirty="0">
              <a:solidFill>
                <a:srgbClr val="444444"/>
              </a:solidFill>
              <a:latin typeface="DM Sans"/>
              <a:ea typeface="DM Sans"/>
              <a:cs typeface="DM Sans"/>
              <a:sym typeface="DM Sans"/>
            </a:endParaRPr>
          </a:p>
        </p:txBody>
      </p:sp>
      <p:sp>
        <p:nvSpPr>
          <p:cNvPr id="786" name="Google Shape;786;p100"/>
          <p:cNvSpPr txBox="1"/>
          <p:nvPr/>
        </p:nvSpPr>
        <p:spPr>
          <a:xfrm>
            <a:off x="2375925" y="405125"/>
            <a:ext cx="4809000" cy="4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DM Sans"/>
                <a:ea typeface="DM Sans"/>
                <a:cs typeface="DM Sans"/>
                <a:sym typeface="DM Sans"/>
              </a:rPr>
              <a:t>Symptoms List by Louise Hay </a:t>
            </a:r>
            <a:endParaRPr sz="2000" b="1" dirty="0">
              <a:latin typeface="DM Sans"/>
              <a:ea typeface="DM Sans"/>
              <a:cs typeface="DM Sans"/>
              <a:sym typeface="DM San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1"/>
          <p:cNvSpPr txBox="1">
            <a:spLocks noGrp="1"/>
          </p:cNvSpPr>
          <p:nvPr>
            <p:ph type="title"/>
          </p:nvPr>
        </p:nvSpPr>
        <p:spPr>
          <a:xfrm>
            <a:off x="-152400" y="431275"/>
            <a:ext cx="58746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How to treat trauma/freeze</a:t>
            </a:r>
            <a:endParaRPr dirty="0"/>
          </a:p>
        </p:txBody>
      </p:sp>
      <p:sp>
        <p:nvSpPr>
          <p:cNvPr id="792" name="Google Shape;792;p101"/>
          <p:cNvSpPr txBox="1">
            <a:spLocks noGrp="1"/>
          </p:cNvSpPr>
          <p:nvPr>
            <p:ph type="body" idx="1"/>
          </p:nvPr>
        </p:nvSpPr>
        <p:spPr>
          <a:xfrm>
            <a:off x="381175" y="1239250"/>
            <a:ext cx="5150400" cy="3221400"/>
          </a:xfrm>
          <a:prstGeom prst="rect">
            <a:avLst/>
          </a:prstGeom>
        </p:spPr>
        <p:txBody>
          <a:bodyPr spcFirstLastPara="1" wrap="square" lIns="0" tIns="0" rIns="0" bIns="0" anchor="t" anchorCtr="0">
            <a:noAutofit/>
          </a:bodyPr>
          <a:lstStyle/>
          <a:p>
            <a:pPr marL="457200" lvl="0" indent="-368300" algn="l" rtl="0">
              <a:spcBef>
                <a:spcPts val="0"/>
              </a:spcBef>
              <a:spcAft>
                <a:spcPts val="0"/>
              </a:spcAft>
              <a:buClr>
                <a:srgbClr val="181818"/>
              </a:buClr>
              <a:buSzPts val="2200"/>
              <a:buFont typeface="Arial"/>
              <a:buChar char="●"/>
            </a:pPr>
            <a:r>
              <a:rPr lang="en" sz="2200">
                <a:solidFill>
                  <a:srgbClr val="181818"/>
                </a:solidFill>
                <a:highlight>
                  <a:srgbClr val="FFFFFF"/>
                </a:highlight>
                <a:latin typeface="Arial"/>
                <a:ea typeface="Arial"/>
                <a:cs typeface="Arial"/>
                <a:sym typeface="Arial"/>
              </a:rPr>
              <a:t>In order to change, people need to become aware of their sensations and the way that their bodies interact with the world around them (Interoception and neuroception).</a:t>
            </a:r>
            <a:br>
              <a:rPr lang="en" sz="2200">
                <a:solidFill>
                  <a:srgbClr val="181818"/>
                </a:solidFill>
                <a:highlight>
                  <a:srgbClr val="FFFFFF"/>
                </a:highlight>
                <a:latin typeface="Arial"/>
                <a:ea typeface="Arial"/>
                <a:cs typeface="Arial"/>
                <a:sym typeface="Arial"/>
              </a:rPr>
            </a:br>
            <a:endParaRPr sz="2200" dirty="0">
              <a:solidFill>
                <a:srgbClr val="181818"/>
              </a:solidFill>
              <a:highlight>
                <a:srgbClr val="FFFFFF"/>
              </a:highlight>
              <a:latin typeface="Arial"/>
              <a:ea typeface="Arial"/>
              <a:cs typeface="Arial"/>
              <a:sym typeface="Arial"/>
            </a:endParaRPr>
          </a:p>
          <a:p>
            <a:pPr marL="457200" lvl="0" indent="-368300" algn="l" rtl="0">
              <a:spcBef>
                <a:spcPts val="0"/>
              </a:spcBef>
              <a:spcAft>
                <a:spcPts val="0"/>
              </a:spcAft>
              <a:buClr>
                <a:srgbClr val="181818"/>
              </a:buClr>
              <a:buSzPts val="2200"/>
              <a:buFont typeface="Arial"/>
              <a:buChar char="●"/>
            </a:pPr>
            <a:r>
              <a:rPr lang="en" sz="2200" b="1">
                <a:solidFill>
                  <a:srgbClr val="181818"/>
                </a:solidFill>
                <a:highlight>
                  <a:srgbClr val="FFFFFF"/>
                </a:highlight>
                <a:latin typeface="Arial"/>
                <a:ea typeface="Arial"/>
                <a:cs typeface="Arial"/>
                <a:sym typeface="Arial"/>
              </a:rPr>
              <a:t>Physical self-awareness</a:t>
            </a:r>
            <a:r>
              <a:rPr lang="en" sz="2200">
                <a:solidFill>
                  <a:srgbClr val="181818"/>
                </a:solidFill>
                <a:highlight>
                  <a:srgbClr val="FFFFFF"/>
                </a:highlight>
                <a:latin typeface="Arial"/>
                <a:ea typeface="Arial"/>
                <a:cs typeface="Arial"/>
                <a:sym typeface="Arial"/>
              </a:rPr>
              <a:t> is the first step in releasing the tyranny of the past.</a:t>
            </a:r>
            <a:endParaRPr sz="2200" dirty="0">
              <a:solidFill>
                <a:srgbClr val="181818"/>
              </a:solidFill>
              <a:highlight>
                <a:srgbClr val="FFFFFF"/>
              </a:highlight>
              <a:latin typeface="Arial"/>
              <a:ea typeface="Arial"/>
              <a:cs typeface="Arial"/>
              <a:sym typeface="Arial"/>
            </a:endParaRPr>
          </a:p>
          <a:p>
            <a:pPr marL="0" lvl="0" indent="0" algn="l" rtl="0">
              <a:spcBef>
                <a:spcPts val="1200"/>
              </a:spcBef>
              <a:spcAft>
                <a:spcPts val="0"/>
              </a:spcAft>
              <a:buNone/>
            </a:pPr>
            <a:endParaRPr sz="2200" dirty="0">
              <a:solidFill>
                <a:srgbClr val="000000"/>
              </a:solidFill>
              <a:highlight>
                <a:srgbClr val="FFFFFF"/>
              </a:highlight>
              <a:latin typeface="Arial"/>
              <a:ea typeface="Arial"/>
              <a:cs typeface="Arial"/>
              <a:sym typeface="Arial"/>
            </a:endParaRPr>
          </a:p>
          <a:p>
            <a:pPr marL="0" lvl="0" indent="0" algn="l" rtl="0">
              <a:spcBef>
                <a:spcPts val="1200"/>
              </a:spcBef>
              <a:spcAft>
                <a:spcPts val="1200"/>
              </a:spcAft>
              <a:buNone/>
            </a:pPr>
            <a:endParaRPr sz="2200" dirty="0">
              <a:solidFill>
                <a:srgbClr val="181818"/>
              </a:solidFill>
              <a:highlight>
                <a:srgbClr val="FFFFFF"/>
              </a:highlight>
              <a:latin typeface="Arial"/>
              <a:ea typeface="Arial"/>
              <a:cs typeface="Arial"/>
              <a:sym typeface="Arial"/>
            </a:endParaRPr>
          </a:p>
        </p:txBody>
      </p:sp>
      <p:sp>
        <p:nvSpPr>
          <p:cNvPr id="793" name="Google Shape;793;p101"/>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85</a:t>
            </a:fld>
            <a:endParaRPr dirty="0"/>
          </a:p>
        </p:txBody>
      </p:sp>
      <p:pic>
        <p:nvPicPr>
          <p:cNvPr id="794" name="Google Shape;794;p101"/>
          <p:cNvPicPr preferRelativeResize="0"/>
          <p:nvPr/>
        </p:nvPicPr>
        <p:blipFill>
          <a:blip r:embed="rId3">
            <a:alphaModFix/>
          </a:blip>
          <a:stretch>
            <a:fillRect/>
          </a:stretch>
        </p:blipFill>
        <p:spPr>
          <a:xfrm>
            <a:off x="5915925" y="1021650"/>
            <a:ext cx="2952750" cy="23016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02"/>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Trauma frozen in the body</a:t>
            </a:r>
            <a:endParaRPr dirty="0"/>
          </a:p>
        </p:txBody>
      </p:sp>
      <p:sp>
        <p:nvSpPr>
          <p:cNvPr id="800" name="Google Shape;800;p102"/>
          <p:cNvSpPr txBox="1">
            <a:spLocks noGrp="1"/>
          </p:cNvSpPr>
          <p:nvPr>
            <p:ph type="body" idx="1"/>
          </p:nvPr>
        </p:nvSpPr>
        <p:spPr>
          <a:xfrm>
            <a:off x="428125" y="1356675"/>
            <a:ext cx="4762800" cy="3221400"/>
          </a:xfrm>
          <a:prstGeom prst="rect">
            <a:avLst/>
          </a:prstGeom>
        </p:spPr>
        <p:txBody>
          <a:bodyPr spcFirstLastPara="1" wrap="square" lIns="0" tIns="0" rIns="0" bIns="0" anchor="t" anchorCtr="0">
            <a:noAutofit/>
          </a:bodyPr>
          <a:lstStyle/>
          <a:p>
            <a:pPr marL="457200" lvl="0" indent="-368300" algn="l" rtl="0">
              <a:lnSpc>
                <a:spcPct val="150000"/>
              </a:lnSpc>
              <a:spcBef>
                <a:spcPts val="0"/>
              </a:spcBef>
              <a:spcAft>
                <a:spcPts val="0"/>
              </a:spcAft>
              <a:buClr>
                <a:srgbClr val="000000"/>
              </a:buClr>
              <a:buSzPts val="2200"/>
              <a:buFont typeface="Arial"/>
              <a:buChar char="●"/>
            </a:pPr>
            <a:r>
              <a:rPr lang="en" sz="2200">
                <a:solidFill>
                  <a:srgbClr val="000000"/>
                </a:solidFill>
                <a:highlight>
                  <a:srgbClr val="FFFFFF"/>
                </a:highlight>
                <a:latin typeface="Arial"/>
                <a:ea typeface="Arial"/>
                <a:cs typeface="Arial"/>
                <a:sym typeface="Arial"/>
              </a:rPr>
              <a:t>Clay in water and heat stays lucid and flexible.</a:t>
            </a:r>
            <a:endParaRPr sz="2200" dirty="0">
              <a:solidFill>
                <a:srgbClr val="000000"/>
              </a:solidFill>
              <a:highlight>
                <a:srgbClr val="FFFFFF"/>
              </a:highlight>
              <a:latin typeface="Arial"/>
              <a:ea typeface="Arial"/>
              <a:cs typeface="Arial"/>
              <a:sym typeface="Arial"/>
            </a:endParaRPr>
          </a:p>
          <a:p>
            <a:pPr marL="457200" lvl="0" indent="-368300" algn="l" rtl="0">
              <a:lnSpc>
                <a:spcPct val="150000"/>
              </a:lnSpc>
              <a:spcBef>
                <a:spcPts val="0"/>
              </a:spcBef>
              <a:spcAft>
                <a:spcPts val="0"/>
              </a:spcAft>
              <a:buClr>
                <a:srgbClr val="000000"/>
              </a:buClr>
              <a:buSzPts val="2200"/>
              <a:buFont typeface="Arial"/>
              <a:buChar char="●"/>
            </a:pPr>
            <a:r>
              <a:rPr lang="en" sz="2200">
                <a:solidFill>
                  <a:srgbClr val="000000"/>
                </a:solidFill>
                <a:highlight>
                  <a:srgbClr val="FFFFFF"/>
                </a:highlight>
                <a:latin typeface="Arial"/>
                <a:ea typeface="Arial"/>
                <a:cs typeface="Arial"/>
                <a:sym typeface="Arial"/>
              </a:rPr>
              <a:t>However, when dried, it becomes hard and can break.</a:t>
            </a:r>
            <a:endParaRPr sz="2200" dirty="0">
              <a:solidFill>
                <a:srgbClr val="000000"/>
              </a:solidFill>
              <a:highlight>
                <a:srgbClr val="FFFFFF"/>
              </a:highlight>
              <a:latin typeface="Arial"/>
              <a:ea typeface="Arial"/>
              <a:cs typeface="Arial"/>
              <a:sym typeface="Arial"/>
            </a:endParaRPr>
          </a:p>
          <a:p>
            <a:pPr marL="457200" lvl="0" indent="-368300" algn="l" rtl="0">
              <a:lnSpc>
                <a:spcPct val="150000"/>
              </a:lnSpc>
              <a:spcBef>
                <a:spcPts val="0"/>
              </a:spcBef>
              <a:spcAft>
                <a:spcPts val="0"/>
              </a:spcAft>
              <a:buClr>
                <a:srgbClr val="000000"/>
              </a:buClr>
              <a:buSzPts val="2200"/>
              <a:buFont typeface="Arial"/>
              <a:buChar char="●"/>
            </a:pPr>
            <a:r>
              <a:rPr lang="en" sz="2200">
                <a:solidFill>
                  <a:srgbClr val="000000"/>
                </a:solidFill>
                <a:highlight>
                  <a:srgbClr val="FFFFFF"/>
                </a:highlight>
                <a:latin typeface="Arial"/>
                <a:ea typeface="Arial"/>
                <a:cs typeface="Arial"/>
                <a:sym typeface="Arial"/>
              </a:rPr>
              <a:t>So too the body, you can’t tell it what to do what it freezes.</a:t>
            </a:r>
            <a:endParaRPr sz="2200" dirty="0">
              <a:solidFill>
                <a:srgbClr val="181818"/>
              </a:solidFill>
              <a:highlight>
                <a:srgbClr val="FFFFFF"/>
              </a:highlight>
              <a:latin typeface="Arial"/>
              <a:ea typeface="Arial"/>
              <a:cs typeface="Arial"/>
              <a:sym typeface="Arial"/>
            </a:endParaRPr>
          </a:p>
        </p:txBody>
      </p:sp>
      <p:sp>
        <p:nvSpPr>
          <p:cNvPr id="801" name="Google Shape;801;p102"/>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86</a:t>
            </a:fld>
            <a:endParaRPr dirty="0"/>
          </a:p>
        </p:txBody>
      </p:sp>
      <p:pic>
        <p:nvPicPr>
          <p:cNvPr id="802" name="Google Shape;802;p102"/>
          <p:cNvPicPr preferRelativeResize="0"/>
          <p:nvPr/>
        </p:nvPicPr>
        <p:blipFill>
          <a:blip r:embed="rId3">
            <a:alphaModFix/>
          </a:blip>
          <a:stretch>
            <a:fillRect/>
          </a:stretch>
        </p:blipFill>
        <p:spPr>
          <a:xfrm>
            <a:off x="5907025" y="727825"/>
            <a:ext cx="1790700" cy="25527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3"/>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2 Steps</a:t>
            </a:r>
            <a:endParaRPr dirty="0"/>
          </a:p>
        </p:txBody>
      </p:sp>
      <p:sp>
        <p:nvSpPr>
          <p:cNvPr id="808" name="Google Shape;808;p103"/>
          <p:cNvSpPr txBox="1">
            <a:spLocks noGrp="1"/>
          </p:cNvSpPr>
          <p:nvPr>
            <p:ph type="body" idx="1"/>
          </p:nvPr>
        </p:nvSpPr>
        <p:spPr>
          <a:xfrm>
            <a:off x="428125" y="1356675"/>
            <a:ext cx="4762800" cy="3221400"/>
          </a:xfrm>
          <a:prstGeom prst="rect">
            <a:avLst/>
          </a:prstGeom>
        </p:spPr>
        <p:txBody>
          <a:bodyPr spcFirstLastPara="1" wrap="square" lIns="0" tIns="0" rIns="0" bIns="0" anchor="t" anchorCtr="0">
            <a:noAutofit/>
          </a:bodyPr>
          <a:lstStyle/>
          <a:p>
            <a:pPr marL="457200" lvl="0" indent="-368300" algn="l" rtl="0">
              <a:lnSpc>
                <a:spcPct val="200000"/>
              </a:lnSpc>
              <a:spcBef>
                <a:spcPts val="0"/>
              </a:spcBef>
              <a:spcAft>
                <a:spcPts val="0"/>
              </a:spcAft>
              <a:buClr>
                <a:srgbClr val="000000"/>
              </a:buClr>
              <a:buSzPts val="2200"/>
              <a:buFont typeface="Arial"/>
              <a:buAutoNum type="arabicPeriod"/>
            </a:pPr>
            <a:r>
              <a:rPr lang="en" sz="2200">
                <a:solidFill>
                  <a:srgbClr val="000000"/>
                </a:solidFill>
                <a:highlight>
                  <a:schemeClr val="lt1"/>
                </a:highlight>
                <a:latin typeface="Arial"/>
                <a:ea typeface="Arial"/>
                <a:cs typeface="Arial"/>
                <a:sym typeface="Arial"/>
              </a:rPr>
              <a:t>Listen to the body.</a:t>
            </a:r>
            <a:endParaRPr sz="2200" dirty="0">
              <a:solidFill>
                <a:srgbClr val="000000"/>
              </a:solidFill>
              <a:highlight>
                <a:schemeClr val="lt1"/>
              </a:highlight>
              <a:latin typeface="Arial"/>
              <a:ea typeface="Arial"/>
              <a:cs typeface="Arial"/>
              <a:sym typeface="Arial"/>
            </a:endParaRPr>
          </a:p>
          <a:p>
            <a:pPr marL="457200" lvl="0" indent="-368300" algn="l" rtl="0">
              <a:lnSpc>
                <a:spcPct val="200000"/>
              </a:lnSpc>
              <a:spcBef>
                <a:spcPts val="0"/>
              </a:spcBef>
              <a:spcAft>
                <a:spcPts val="0"/>
              </a:spcAft>
              <a:buClr>
                <a:srgbClr val="000000"/>
              </a:buClr>
              <a:buSzPts val="2200"/>
              <a:buFont typeface="Arial"/>
              <a:buAutoNum type="arabicPeriod"/>
            </a:pPr>
            <a:r>
              <a:rPr lang="en" sz="2200">
                <a:solidFill>
                  <a:srgbClr val="000000"/>
                </a:solidFill>
                <a:highlight>
                  <a:schemeClr val="lt1"/>
                </a:highlight>
                <a:latin typeface="Arial"/>
                <a:ea typeface="Arial"/>
                <a:cs typeface="Arial"/>
                <a:sym typeface="Arial"/>
              </a:rPr>
              <a:t>Move it gently out of freeze. </a:t>
            </a:r>
            <a:endParaRPr sz="2200" dirty="0">
              <a:solidFill>
                <a:srgbClr val="000000"/>
              </a:solidFill>
              <a:highlight>
                <a:schemeClr val="lt1"/>
              </a:highlight>
              <a:latin typeface="Arial"/>
              <a:ea typeface="Arial"/>
              <a:cs typeface="Arial"/>
              <a:sym typeface="Arial"/>
            </a:endParaRPr>
          </a:p>
          <a:p>
            <a:pPr marL="457200" lvl="0" indent="0" algn="l" rtl="0">
              <a:lnSpc>
                <a:spcPct val="115000"/>
              </a:lnSpc>
              <a:spcBef>
                <a:spcPts val="1200"/>
              </a:spcBef>
              <a:spcAft>
                <a:spcPts val="1200"/>
              </a:spcAft>
              <a:buNone/>
            </a:pPr>
            <a:endParaRPr sz="2200" dirty="0">
              <a:solidFill>
                <a:srgbClr val="000000"/>
              </a:solidFill>
              <a:highlight>
                <a:srgbClr val="FFFFFF"/>
              </a:highlight>
              <a:latin typeface="Arial"/>
              <a:ea typeface="Arial"/>
              <a:cs typeface="Arial"/>
              <a:sym typeface="Arial"/>
            </a:endParaRPr>
          </a:p>
        </p:txBody>
      </p:sp>
      <p:sp>
        <p:nvSpPr>
          <p:cNvPr id="809" name="Google Shape;809;p103"/>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87</a:t>
            </a:fld>
            <a:endParaRPr dirty="0"/>
          </a:p>
        </p:txBody>
      </p:sp>
      <p:pic>
        <p:nvPicPr>
          <p:cNvPr id="810" name="Google Shape;810;p103"/>
          <p:cNvPicPr preferRelativeResize="0"/>
          <p:nvPr/>
        </p:nvPicPr>
        <p:blipFill>
          <a:blip r:embed="rId3">
            <a:alphaModFix/>
          </a:blip>
          <a:stretch>
            <a:fillRect/>
          </a:stretch>
        </p:blipFill>
        <p:spPr>
          <a:xfrm>
            <a:off x="4858100" y="1249350"/>
            <a:ext cx="3679300" cy="18925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04"/>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Bessel van der Kolk</a:t>
            </a:r>
            <a:endParaRPr dirty="0"/>
          </a:p>
        </p:txBody>
      </p:sp>
      <p:sp>
        <p:nvSpPr>
          <p:cNvPr id="816" name="Google Shape;816;p104"/>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88</a:t>
            </a:fld>
            <a:endParaRPr dirty="0"/>
          </a:p>
        </p:txBody>
      </p:sp>
      <p:sp>
        <p:nvSpPr>
          <p:cNvPr id="817" name="Google Shape;817;p104"/>
          <p:cNvSpPr txBox="1"/>
          <p:nvPr/>
        </p:nvSpPr>
        <p:spPr>
          <a:xfrm>
            <a:off x="221875" y="1181875"/>
            <a:ext cx="5303400" cy="853500"/>
          </a:xfrm>
          <a:prstGeom prst="rect">
            <a:avLst/>
          </a:prstGeom>
          <a:noFill/>
          <a:ln>
            <a:noFill/>
          </a:ln>
        </p:spPr>
        <p:txBody>
          <a:bodyPr spcFirstLastPara="1" wrap="square" lIns="91425" tIns="91425" rIns="91425" bIns="91425" anchor="t" anchorCtr="0">
            <a:noAutofit/>
          </a:bodyPr>
          <a:lstStyle/>
          <a:p>
            <a:pPr marL="457200" lvl="0" indent="-368300" algn="l" rtl="0">
              <a:lnSpc>
                <a:spcPct val="150000"/>
              </a:lnSpc>
              <a:spcBef>
                <a:spcPts val="0"/>
              </a:spcBef>
              <a:spcAft>
                <a:spcPts val="0"/>
              </a:spcAft>
              <a:buSzPts val="2200"/>
              <a:buFont typeface="DM Sans"/>
              <a:buChar char="●"/>
            </a:pPr>
            <a:r>
              <a:rPr lang="en" sz="2200">
                <a:latin typeface="DM Sans"/>
                <a:ea typeface="DM Sans"/>
                <a:cs typeface="DM Sans"/>
                <a:sym typeface="DM Sans"/>
              </a:rPr>
              <a:t>Gentle movements </a:t>
            </a:r>
            <a:endParaRPr sz="2200" dirty="0">
              <a:latin typeface="DM Sans"/>
              <a:ea typeface="DM Sans"/>
              <a:cs typeface="DM Sans"/>
              <a:sym typeface="DM Sans"/>
            </a:endParaRPr>
          </a:p>
          <a:p>
            <a:pPr marL="457200" lvl="0" indent="-368300" algn="l" rtl="0">
              <a:lnSpc>
                <a:spcPct val="150000"/>
              </a:lnSpc>
              <a:spcBef>
                <a:spcPts val="0"/>
              </a:spcBef>
              <a:spcAft>
                <a:spcPts val="0"/>
              </a:spcAft>
              <a:buSzPts val="2200"/>
              <a:buFont typeface="DM Sans"/>
              <a:buChar char="●"/>
            </a:pPr>
            <a:r>
              <a:rPr lang="en" sz="2200">
                <a:latin typeface="DM Sans"/>
                <a:ea typeface="DM Sans"/>
                <a:cs typeface="DM Sans"/>
                <a:sym typeface="DM Sans"/>
              </a:rPr>
              <a:t>Inner mindfulness (Insula based)</a:t>
            </a:r>
            <a:endParaRPr sz="2200" dirty="0">
              <a:latin typeface="DM Sans"/>
              <a:ea typeface="DM Sans"/>
              <a:cs typeface="DM Sans"/>
              <a:sym typeface="DM Sans"/>
            </a:endParaRPr>
          </a:p>
          <a:p>
            <a:pPr marL="457200" lvl="0" indent="-368300" algn="l" rtl="0">
              <a:lnSpc>
                <a:spcPct val="150000"/>
              </a:lnSpc>
              <a:spcBef>
                <a:spcPts val="0"/>
              </a:spcBef>
              <a:spcAft>
                <a:spcPts val="0"/>
              </a:spcAft>
              <a:buSzPts val="2200"/>
              <a:buFont typeface="DM Sans"/>
              <a:buChar char="●"/>
            </a:pPr>
            <a:r>
              <a:rPr lang="en" sz="2200">
                <a:latin typeface="DM Sans"/>
                <a:ea typeface="DM Sans"/>
                <a:cs typeface="DM Sans"/>
                <a:sym typeface="DM Sans"/>
              </a:rPr>
              <a:t>Social and facial communication (active listening and empathy)</a:t>
            </a:r>
            <a:endParaRPr sz="2200" dirty="0">
              <a:latin typeface="DM Sans"/>
              <a:ea typeface="DM Sans"/>
              <a:cs typeface="DM Sans"/>
              <a:sym typeface="DM Sans"/>
            </a:endParaRPr>
          </a:p>
          <a:p>
            <a:pPr marL="457200" lvl="0" indent="-368300" algn="l" rtl="0">
              <a:lnSpc>
                <a:spcPct val="150000"/>
              </a:lnSpc>
              <a:spcBef>
                <a:spcPts val="0"/>
              </a:spcBef>
              <a:spcAft>
                <a:spcPts val="0"/>
              </a:spcAft>
              <a:buSzPts val="2200"/>
              <a:buFont typeface="DM Sans"/>
              <a:buChar char="●"/>
            </a:pPr>
            <a:r>
              <a:rPr lang="en" sz="2200">
                <a:latin typeface="DM Sans"/>
                <a:ea typeface="DM Sans"/>
                <a:cs typeface="DM Sans"/>
                <a:sym typeface="DM Sans"/>
              </a:rPr>
              <a:t>Music/Prosody and Rhythm can heal (soundtrack of life). </a:t>
            </a:r>
            <a:endParaRPr sz="2200" dirty="0">
              <a:latin typeface="DM Sans"/>
              <a:ea typeface="DM Sans"/>
              <a:cs typeface="DM Sans"/>
              <a:sym typeface="DM Sans"/>
            </a:endParaRPr>
          </a:p>
          <a:p>
            <a:pPr marL="0" lvl="0" indent="0" algn="l" rtl="0">
              <a:spcBef>
                <a:spcPts val="0"/>
              </a:spcBef>
              <a:spcAft>
                <a:spcPts val="0"/>
              </a:spcAft>
              <a:buNone/>
            </a:pPr>
            <a:endParaRPr sz="2200" dirty="0">
              <a:latin typeface="DM Sans"/>
              <a:ea typeface="DM Sans"/>
              <a:cs typeface="DM Sans"/>
              <a:sym typeface="DM Sans"/>
            </a:endParaRPr>
          </a:p>
          <a:p>
            <a:pPr marL="0" lvl="0" indent="0" algn="l" rtl="0">
              <a:spcBef>
                <a:spcPts val="0"/>
              </a:spcBef>
              <a:spcAft>
                <a:spcPts val="0"/>
              </a:spcAft>
              <a:buNone/>
            </a:pPr>
            <a:endParaRPr sz="2200" dirty="0">
              <a:latin typeface="DM Sans"/>
              <a:ea typeface="DM Sans"/>
              <a:cs typeface="DM Sans"/>
              <a:sym typeface="DM Sans"/>
            </a:endParaRPr>
          </a:p>
        </p:txBody>
      </p:sp>
      <p:pic>
        <p:nvPicPr>
          <p:cNvPr id="818" name="Google Shape;818;p104"/>
          <p:cNvPicPr preferRelativeResize="0"/>
          <p:nvPr/>
        </p:nvPicPr>
        <p:blipFill>
          <a:blip r:embed="rId3">
            <a:alphaModFix/>
          </a:blip>
          <a:stretch>
            <a:fillRect/>
          </a:stretch>
        </p:blipFill>
        <p:spPr>
          <a:xfrm>
            <a:off x="5200975" y="845250"/>
            <a:ext cx="3547350" cy="23606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05"/>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Bessel van der Kolk</a:t>
            </a:r>
            <a:endParaRPr dirty="0"/>
          </a:p>
        </p:txBody>
      </p:sp>
      <p:sp>
        <p:nvSpPr>
          <p:cNvPr id="824" name="Google Shape;824;p105"/>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89</a:t>
            </a:fld>
            <a:endParaRPr dirty="0"/>
          </a:p>
        </p:txBody>
      </p:sp>
      <p:sp>
        <p:nvSpPr>
          <p:cNvPr id="825" name="Google Shape;825;p105"/>
          <p:cNvSpPr txBox="1"/>
          <p:nvPr/>
        </p:nvSpPr>
        <p:spPr>
          <a:xfrm>
            <a:off x="262050" y="1342600"/>
            <a:ext cx="5162700" cy="8535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Font typeface="DM Sans"/>
              <a:buChar char="●"/>
            </a:pPr>
            <a:r>
              <a:rPr lang="en" sz="2200">
                <a:latin typeface="DM Sans"/>
                <a:ea typeface="DM Sans"/>
                <a:cs typeface="DM Sans"/>
                <a:sym typeface="DM Sans"/>
              </a:rPr>
              <a:t>Ancient wisdom from many different cultures can help people heal from trauma. </a:t>
            </a:r>
            <a:endParaRPr sz="2200" dirty="0">
              <a:latin typeface="DM Sans"/>
              <a:ea typeface="DM Sans"/>
              <a:cs typeface="DM Sans"/>
              <a:sym typeface="DM Sans"/>
            </a:endParaRPr>
          </a:p>
          <a:p>
            <a:pPr marL="457200" lvl="0" indent="0" algn="l" rtl="0">
              <a:lnSpc>
                <a:spcPct val="115000"/>
              </a:lnSpc>
              <a:spcBef>
                <a:spcPts val="0"/>
              </a:spcBef>
              <a:spcAft>
                <a:spcPts val="0"/>
              </a:spcAft>
              <a:buNone/>
            </a:pPr>
            <a:endParaRPr sz="2200" dirty="0">
              <a:latin typeface="DM Sans"/>
              <a:ea typeface="DM Sans"/>
              <a:cs typeface="DM Sans"/>
              <a:sym typeface="DM Sans"/>
            </a:endParaRPr>
          </a:p>
          <a:p>
            <a:pPr marL="457200" lvl="0" indent="-368300" algn="l" rtl="0">
              <a:lnSpc>
                <a:spcPct val="115000"/>
              </a:lnSpc>
              <a:spcBef>
                <a:spcPts val="0"/>
              </a:spcBef>
              <a:spcAft>
                <a:spcPts val="0"/>
              </a:spcAft>
              <a:buSzPts val="2200"/>
              <a:buFont typeface="DM Sans"/>
              <a:buChar char="●"/>
            </a:pPr>
            <a:r>
              <a:rPr lang="en" sz="2200">
                <a:latin typeface="DM Sans"/>
                <a:ea typeface="DM Sans"/>
                <a:cs typeface="DM Sans"/>
                <a:sym typeface="DM Sans"/>
              </a:rPr>
              <a:t>Music, prayer, exercise, meditation (hisbonenus/hisbodedus) can help help the body regulate and begin to heal one’s emotions.</a:t>
            </a:r>
            <a:endParaRPr sz="2200" dirty="0">
              <a:latin typeface="DM Sans"/>
              <a:ea typeface="DM Sans"/>
              <a:cs typeface="DM Sans"/>
              <a:sym typeface="DM Sans"/>
            </a:endParaRPr>
          </a:p>
        </p:txBody>
      </p:sp>
      <p:pic>
        <p:nvPicPr>
          <p:cNvPr id="826" name="Google Shape;826;p105"/>
          <p:cNvPicPr preferRelativeResize="0"/>
          <p:nvPr/>
        </p:nvPicPr>
        <p:blipFill>
          <a:blip r:embed="rId3">
            <a:alphaModFix/>
          </a:blip>
          <a:stretch>
            <a:fillRect/>
          </a:stretch>
        </p:blipFill>
        <p:spPr>
          <a:xfrm>
            <a:off x="5918750" y="610575"/>
            <a:ext cx="2143125" cy="2143125"/>
          </a:xfrm>
          <a:prstGeom prst="rect">
            <a:avLst/>
          </a:prstGeom>
          <a:noFill/>
          <a:ln>
            <a:noFill/>
          </a:ln>
        </p:spPr>
      </p:pic>
      <p:pic>
        <p:nvPicPr>
          <p:cNvPr id="827" name="Google Shape;827;p105"/>
          <p:cNvPicPr preferRelativeResize="0"/>
          <p:nvPr/>
        </p:nvPicPr>
        <p:blipFill>
          <a:blip r:embed="rId4">
            <a:alphaModFix/>
          </a:blip>
          <a:stretch>
            <a:fillRect/>
          </a:stretch>
        </p:blipFill>
        <p:spPr>
          <a:xfrm>
            <a:off x="5816575" y="2913575"/>
            <a:ext cx="2857500" cy="1600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52400" y="431275"/>
            <a:ext cx="4838700" cy="708300"/>
          </a:xfrm>
          <a:prstGeom prst="rect">
            <a:avLst/>
          </a:prstGeom>
        </p:spPr>
        <p:txBody>
          <a:bodyPr spcFirstLastPara="1" wrap="square" lIns="0" tIns="0" rIns="0" bIns="0" anchor="ctr" anchorCtr="0">
            <a:noAutofit/>
          </a:bodyPr>
          <a:lstStyle/>
          <a:p>
            <a:pPr marL="457200" lvl="0" indent="0" algn="l" rtl="0">
              <a:lnSpc>
                <a:spcPct val="135000"/>
              </a:lnSpc>
              <a:spcBef>
                <a:spcPts val="0"/>
              </a:spcBef>
              <a:spcAft>
                <a:spcPts val="1200"/>
              </a:spcAft>
              <a:buNone/>
            </a:pPr>
            <a:r>
              <a:rPr lang="en">
                <a:highlight>
                  <a:srgbClr val="FFFFFF"/>
                </a:highlight>
              </a:rPr>
              <a:t>Who is the program for?</a:t>
            </a:r>
            <a:endParaRPr dirty="0"/>
          </a:p>
        </p:txBody>
      </p:sp>
      <p:sp>
        <p:nvSpPr>
          <p:cNvPr id="160" name="Google Shape;160;p25"/>
          <p:cNvSpPr txBox="1">
            <a:spLocks noGrp="1"/>
          </p:cNvSpPr>
          <p:nvPr>
            <p:ph type="body" idx="1"/>
          </p:nvPr>
        </p:nvSpPr>
        <p:spPr>
          <a:xfrm>
            <a:off x="594275" y="1407475"/>
            <a:ext cx="4482900" cy="3221400"/>
          </a:xfrm>
          <a:prstGeom prst="rect">
            <a:avLst/>
          </a:prstGeom>
        </p:spPr>
        <p:txBody>
          <a:bodyPr spcFirstLastPara="1" wrap="square" lIns="0" tIns="0" rIns="0" bIns="0" anchor="t" anchorCtr="0">
            <a:noAutofit/>
          </a:bodyPr>
          <a:lstStyle/>
          <a:p>
            <a:pPr marL="457200" lvl="0" indent="-368300" algn="l" rtl="0">
              <a:lnSpc>
                <a:spcPct val="115000"/>
              </a:lnSpc>
              <a:spcBef>
                <a:spcPts val="0"/>
              </a:spcBef>
              <a:spcAft>
                <a:spcPts val="0"/>
              </a:spcAft>
              <a:buClr>
                <a:srgbClr val="333333"/>
              </a:buClr>
              <a:buSzPts val="2200"/>
              <a:buFont typeface="Arial"/>
              <a:buChar char="●"/>
            </a:pPr>
            <a:r>
              <a:rPr lang="en" sz="2200">
                <a:solidFill>
                  <a:srgbClr val="333333"/>
                </a:solidFill>
                <a:highlight>
                  <a:srgbClr val="FFFFFF"/>
                </a:highlight>
                <a:latin typeface="Arial"/>
                <a:ea typeface="Arial"/>
                <a:cs typeface="Arial"/>
                <a:sym typeface="Arial"/>
              </a:rPr>
              <a:t>People who want to heal trauma</a:t>
            </a:r>
            <a:endParaRPr sz="2200" dirty="0">
              <a:solidFill>
                <a:srgbClr val="333333"/>
              </a:solidFill>
              <a:highlight>
                <a:srgbClr val="FFFFFF"/>
              </a:highlight>
              <a:latin typeface="Arial"/>
              <a:ea typeface="Arial"/>
              <a:cs typeface="Arial"/>
              <a:sym typeface="Arial"/>
            </a:endParaRPr>
          </a:p>
          <a:p>
            <a:pPr marL="457200" lvl="0" indent="-368300" algn="l" rtl="0">
              <a:lnSpc>
                <a:spcPct val="115000"/>
              </a:lnSpc>
              <a:spcBef>
                <a:spcPts val="0"/>
              </a:spcBef>
              <a:spcAft>
                <a:spcPts val="0"/>
              </a:spcAft>
              <a:buClr>
                <a:srgbClr val="333333"/>
              </a:buClr>
              <a:buSzPts val="2200"/>
              <a:buFont typeface="Arial"/>
              <a:buChar char="●"/>
            </a:pPr>
            <a:r>
              <a:rPr lang="en" sz="2200">
                <a:solidFill>
                  <a:srgbClr val="333333"/>
                </a:solidFill>
                <a:highlight>
                  <a:srgbClr val="FFFFFF"/>
                </a:highlight>
                <a:latin typeface="Arial"/>
                <a:ea typeface="Arial"/>
                <a:cs typeface="Arial"/>
                <a:sym typeface="Arial"/>
              </a:rPr>
              <a:t>People who have been through their own trauma and can help others heal.</a:t>
            </a:r>
            <a:endParaRPr sz="2200" dirty="0">
              <a:solidFill>
                <a:srgbClr val="333333"/>
              </a:solidFill>
              <a:highlight>
                <a:srgbClr val="FFFFFF"/>
              </a:highlight>
              <a:latin typeface="Arial"/>
              <a:ea typeface="Arial"/>
              <a:cs typeface="Arial"/>
              <a:sym typeface="Arial"/>
            </a:endParaRPr>
          </a:p>
          <a:p>
            <a:pPr marL="457200" lvl="0" indent="-368300" algn="l" rtl="0">
              <a:lnSpc>
                <a:spcPct val="115000"/>
              </a:lnSpc>
              <a:spcBef>
                <a:spcPts val="0"/>
              </a:spcBef>
              <a:spcAft>
                <a:spcPts val="0"/>
              </a:spcAft>
              <a:buClr>
                <a:srgbClr val="333333"/>
              </a:buClr>
              <a:buSzPts val="2200"/>
              <a:buFont typeface="Arial"/>
              <a:buChar char="●"/>
            </a:pPr>
            <a:r>
              <a:rPr lang="en" sz="2200">
                <a:solidFill>
                  <a:srgbClr val="333333"/>
                </a:solidFill>
                <a:highlight>
                  <a:srgbClr val="FFFFFF"/>
                </a:highlight>
                <a:latin typeface="Arial"/>
                <a:ea typeface="Arial"/>
                <a:cs typeface="Arial"/>
                <a:sym typeface="Arial"/>
              </a:rPr>
              <a:t>Coaches wanting to treat trauma</a:t>
            </a:r>
            <a:endParaRPr sz="2200" dirty="0">
              <a:solidFill>
                <a:srgbClr val="333333"/>
              </a:solidFill>
              <a:highlight>
                <a:srgbClr val="FFFFFF"/>
              </a:highlight>
              <a:latin typeface="Arial"/>
              <a:ea typeface="Arial"/>
              <a:cs typeface="Arial"/>
              <a:sym typeface="Arial"/>
            </a:endParaRPr>
          </a:p>
          <a:p>
            <a:pPr marL="457200" lvl="0" indent="-368300" algn="l" rtl="0">
              <a:lnSpc>
                <a:spcPct val="115000"/>
              </a:lnSpc>
              <a:spcBef>
                <a:spcPts val="0"/>
              </a:spcBef>
              <a:spcAft>
                <a:spcPts val="0"/>
              </a:spcAft>
              <a:buClr>
                <a:srgbClr val="333333"/>
              </a:buClr>
              <a:buSzPts val="2200"/>
              <a:buFont typeface="Arial"/>
              <a:buChar char="●"/>
            </a:pPr>
            <a:r>
              <a:rPr lang="en" sz="2200">
                <a:solidFill>
                  <a:srgbClr val="333333"/>
                </a:solidFill>
                <a:highlight>
                  <a:srgbClr val="FFFFFF"/>
                </a:highlight>
                <a:latin typeface="Arial"/>
                <a:ea typeface="Arial"/>
                <a:cs typeface="Arial"/>
                <a:sym typeface="Arial"/>
              </a:rPr>
              <a:t>Therapists who want to learn new skills</a:t>
            </a:r>
            <a:endParaRPr sz="2200" dirty="0">
              <a:solidFill>
                <a:srgbClr val="333333"/>
              </a:solidFill>
              <a:highlight>
                <a:srgbClr val="FFFFFF"/>
              </a:highlight>
              <a:latin typeface="Arial"/>
              <a:ea typeface="Arial"/>
              <a:cs typeface="Arial"/>
              <a:sym typeface="Arial"/>
            </a:endParaRPr>
          </a:p>
        </p:txBody>
      </p:sp>
      <p:pic>
        <p:nvPicPr>
          <p:cNvPr id="162" name="Google Shape;162;p25"/>
          <p:cNvPicPr preferRelativeResize="0"/>
          <p:nvPr/>
        </p:nvPicPr>
        <p:blipFill>
          <a:blip r:embed="rId3">
            <a:alphaModFix/>
          </a:blip>
          <a:stretch>
            <a:fillRect/>
          </a:stretch>
        </p:blipFill>
        <p:spPr>
          <a:xfrm>
            <a:off x="5922975" y="892375"/>
            <a:ext cx="2581275" cy="17716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06"/>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90</a:t>
            </a:fld>
            <a:endParaRPr dirty="0"/>
          </a:p>
        </p:txBody>
      </p:sp>
      <p:sp>
        <p:nvSpPr>
          <p:cNvPr id="833" name="Google Shape;833;p106"/>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Movement &amp; Emotions </a:t>
            </a:r>
            <a:endParaRPr dirty="0"/>
          </a:p>
        </p:txBody>
      </p:sp>
      <p:sp>
        <p:nvSpPr>
          <p:cNvPr id="834" name="Google Shape;834;p106"/>
          <p:cNvSpPr txBox="1">
            <a:spLocks noGrp="1"/>
          </p:cNvSpPr>
          <p:nvPr>
            <p:ph type="body" idx="1"/>
          </p:nvPr>
        </p:nvSpPr>
        <p:spPr>
          <a:xfrm>
            <a:off x="304800" y="1063375"/>
            <a:ext cx="5545200" cy="3610200"/>
          </a:xfrm>
          <a:prstGeom prst="rect">
            <a:avLst/>
          </a:prstGeom>
        </p:spPr>
        <p:txBody>
          <a:bodyPr spcFirstLastPara="1" wrap="square" lIns="0" tIns="0" rIns="0" bIns="0" anchor="t" anchorCtr="0">
            <a:noAutofit/>
          </a:bodyPr>
          <a:lstStyle/>
          <a:p>
            <a:pPr marL="457200" lvl="0" indent="-381000" algn="l" rtl="0">
              <a:lnSpc>
                <a:spcPct val="150000"/>
              </a:lnSpc>
              <a:spcBef>
                <a:spcPts val="600"/>
              </a:spcBef>
              <a:spcAft>
                <a:spcPts val="0"/>
              </a:spcAft>
              <a:buSzPts val="2400"/>
              <a:buFont typeface="Arial"/>
              <a:buChar char="●"/>
            </a:pPr>
            <a:r>
              <a:rPr lang="en" dirty="0">
                <a:latin typeface="Arial"/>
                <a:ea typeface="Arial"/>
                <a:cs typeface="Arial"/>
                <a:sym typeface="Arial"/>
              </a:rPr>
              <a:t>Teach </a:t>
            </a:r>
            <a:r>
              <a:rPr lang="en-US" dirty="0">
                <a:latin typeface="Arial"/>
                <a:ea typeface="Arial"/>
                <a:cs typeface="Arial"/>
                <a:sym typeface="Arial"/>
              </a:rPr>
              <a:t>p</a:t>
            </a:r>
            <a:r>
              <a:rPr lang="en" dirty="0">
                <a:latin typeface="Arial"/>
                <a:ea typeface="Arial"/>
                <a:cs typeface="Arial"/>
                <a:sym typeface="Arial"/>
              </a:rPr>
              <a:t>eople to tolerate their senses</a:t>
            </a:r>
            <a:endParaRPr dirty="0">
              <a:latin typeface="Arial"/>
              <a:ea typeface="Arial"/>
              <a:cs typeface="Arial"/>
              <a:sym typeface="Arial"/>
            </a:endParaRPr>
          </a:p>
          <a:p>
            <a:pPr marL="457200" lvl="0" indent="-381000" algn="l" rtl="0">
              <a:lnSpc>
                <a:spcPct val="150000"/>
              </a:lnSpc>
              <a:spcBef>
                <a:spcPts val="0"/>
              </a:spcBef>
              <a:spcAft>
                <a:spcPts val="0"/>
              </a:spcAft>
              <a:buSzPts val="2400"/>
              <a:buFont typeface="Arial"/>
              <a:buChar char="●"/>
            </a:pPr>
            <a:r>
              <a:rPr lang="en" b="1" dirty="0">
                <a:latin typeface="Arial"/>
                <a:ea typeface="Arial"/>
                <a:cs typeface="Arial"/>
                <a:sym typeface="Arial"/>
              </a:rPr>
              <a:t>Notice sensations without being hijacked by them (SE)</a:t>
            </a:r>
            <a:endParaRPr b="1" i="1" dirty="0">
              <a:latin typeface="Arial"/>
              <a:ea typeface="Arial"/>
              <a:cs typeface="Arial"/>
              <a:sym typeface="Arial"/>
            </a:endParaRPr>
          </a:p>
          <a:p>
            <a:pPr marL="457200" lvl="0" indent="-381000" algn="l" rtl="0">
              <a:lnSpc>
                <a:spcPct val="150000"/>
              </a:lnSpc>
              <a:spcBef>
                <a:spcPts val="0"/>
              </a:spcBef>
              <a:spcAft>
                <a:spcPts val="0"/>
              </a:spcAft>
              <a:buSzPts val="2400"/>
              <a:buFont typeface="Arial"/>
              <a:buChar char="●"/>
            </a:pPr>
            <a:r>
              <a:rPr lang="en" dirty="0">
                <a:latin typeface="Arial"/>
                <a:ea typeface="Arial"/>
                <a:cs typeface="Arial"/>
                <a:sym typeface="Arial"/>
              </a:rPr>
              <a:t>Befriend their inner experiences </a:t>
            </a:r>
            <a:endParaRPr dirty="0">
              <a:latin typeface="Arial"/>
              <a:ea typeface="Arial"/>
              <a:cs typeface="Arial"/>
              <a:sym typeface="Arial"/>
            </a:endParaRPr>
          </a:p>
          <a:p>
            <a:pPr marL="457200" lvl="0" indent="-381000" algn="l" rtl="0">
              <a:lnSpc>
                <a:spcPct val="150000"/>
              </a:lnSpc>
              <a:spcBef>
                <a:spcPts val="0"/>
              </a:spcBef>
              <a:spcAft>
                <a:spcPts val="0"/>
              </a:spcAft>
              <a:buSzPts val="2400"/>
              <a:buFont typeface="Arial"/>
              <a:buChar char="●"/>
            </a:pPr>
            <a:r>
              <a:rPr lang="en" dirty="0">
                <a:latin typeface="Arial"/>
                <a:ea typeface="Arial"/>
                <a:cs typeface="Arial"/>
                <a:sym typeface="Arial"/>
              </a:rPr>
              <a:t>Cultivate new action patterns </a:t>
            </a:r>
            <a:endParaRPr dirty="0">
              <a:latin typeface="Arial"/>
              <a:ea typeface="Arial"/>
              <a:cs typeface="Arial"/>
              <a:sym typeface="Arial"/>
            </a:endParaRPr>
          </a:p>
          <a:p>
            <a:pPr marL="0" lvl="0" indent="0" algn="l" rtl="0">
              <a:lnSpc>
                <a:spcPct val="100000"/>
              </a:lnSpc>
              <a:spcBef>
                <a:spcPts val="600"/>
              </a:spcBef>
              <a:spcAft>
                <a:spcPts val="0"/>
              </a:spcAft>
              <a:buNone/>
            </a:pPr>
            <a:endParaRPr sz="2300" dirty="0"/>
          </a:p>
          <a:p>
            <a:pPr marL="0" lvl="0" indent="0" algn="l" rtl="0">
              <a:lnSpc>
                <a:spcPct val="100000"/>
              </a:lnSpc>
              <a:spcBef>
                <a:spcPts val="600"/>
              </a:spcBef>
              <a:spcAft>
                <a:spcPts val="0"/>
              </a:spcAft>
              <a:buNone/>
            </a:pPr>
            <a:endParaRPr sz="2300" dirty="0"/>
          </a:p>
        </p:txBody>
      </p:sp>
      <p:pic>
        <p:nvPicPr>
          <p:cNvPr id="835" name="Google Shape;835;p106"/>
          <p:cNvPicPr preferRelativeResize="0"/>
          <p:nvPr/>
        </p:nvPicPr>
        <p:blipFill>
          <a:blip r:embed="rId3">
            <a:alphaModFix/>
          </a:blip>
          <a:stretch>
            <a:fillRect/>
          </a:stretch>
        </p:blipFill>
        <p:spPr>
          <a:xfrm>
            <a:off x="6022700" y="1063375"/>
            <a:ext cx="2952750" cy="2579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07"/>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91</a:t>
            </a:fld>
            <a:endParaRPr dirty="0"/>
          </a:p>
        </p:txBody>
      </p:sp>
      <p:sp>
        <p:nvSpPr>
          <p:cNvPr id="841" name="Google Shape;841;p107"/>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solidFill>
                  <a:srgbClr val="FF0000"/>
                </a:solidFill>
              </a:rPr>
              <a:t>Trauma Journaling </a:t>
            </a:r>
            <a:endParaRPr dirty="0">
              <a:solidFill>
                <a:srgbClr val="FF0000"/>
              </a:solidFill>
            </a:endParaRPr>
          </a:p>
        </p:txBody>
      </p:sp>
      <p:sp>
        <p:nvSpPr>
          <p:cNvPr id="842" name="Google Shape;842;p107"/>
          <p:cNvSpPr txBox="1">
            <a:spLocks noGrp="1"/>
          </p:cNvSpPr>
          <p:nvPr>
            <p:ph type="body" idx="1"/>
          </p:nvPr>
        </p:nvSpPr>
        <p:spPr>
          <a:xfrm>
            <a:off x="304800" y="1063375"/>
            <a:ext cx="5080200" cy="3610200"/>
          </a:xfrm>
          <a:prstGeom prst="rect">
            <a:avLst/>
          </a:prstGeom>
        </p:spPr>
        <p:txBody>
          <a:bodyPr spcFirstLastPara="1" wrap="square" lIns="0" tIns="0" rIns="0" bIns="0" anchor="t" anchorCtr="0">
            <a:noAutofit/>
          </a:bodyPr>
          <a:lstStyle/>
          <a:p>
            <a:pPr marL="457200" lvl="0" indent="-381000" algn="l" rtl="0">
              <a:lnSpc>
                <a:spcPct val="150000"/>
              </a:lnSpc>
              <a:spcBef>
                <a:spcPts val="600"/>
              </a:spcBef>
              <a:spcAft>
                <a:spcPts val="0"/>
              </a:spcAft>
              <a:buSzPts val="2400"/>
              <a:buFont typeface="Arial"/>
              <a:buChar char="●"/>
            </a:pPr>
            <a:r>
              <a:rPr lang="en">
                <a:latin typeface="Arial"/>
                <a:ea typeface="Arial"/>
                <a:cs typeface="Arial"/>
                <a:sym typeface="Arial"/>
              </a:rPr>
              <a:t>What are your traumas?</a:t>
            </a:r>
            <a:endParaRPr dirty="0">
              <a:latin typeface="Arial"/>
              <a:ea typeface="Arial"/>
              <a:cs typeface="Arial"/>
              <a:sym typeface="Arial"/>
            </a:endParaRPr>
          </a:p>
          <a:p>
            <a:pPr marL="457200" lvl="0" indent="-381000" algn="l" rtl="0">
              <a:lnSpc>
                <a:spcPct val="150000"/>
              </a:lnSpc>
              <a:spcBef>
                <a:spcPts val="0"/>
              </a:spcBef>
              <a:spcAft>
                <a:spcPts val="0"/>
              </a:spcAft>
              <a:buSzPts val="2400"/>
              <a:buFont typeface="Arial"/>
              <a:buChar char="●"/>
            </a:pPr>
            <a:r>
              <a:rPr lang="en">
                <a:latin typeface="Arial"/>
                <a:ea typeface="Arial"/>
                <a:cs typeface="Arial"/>
                <a:sym typeface="Arial"/>
              </a:rPr>
              <a:t>Where to you hold tension in your body?</a:t>
            </a:r>
            <a:endParaRPr dirty="0">
              <a:latin typeface="Arial"/>
              <a:ea typeface="Arial"/>
              <a:cs typeface="Arial"/>
              <a:sym typeface="Arial"/>
            </a:endParaRPr>
          </a:p>
          <a:p>
            <a:pPr marL="457200" lvl="0" indent="-381000" algn="l" rtl="0">
              <a:lnSpc>
                <a:spcPct val="150000"/>
              </a:lnSpc>
              <a:spcBef>
                <a:spcPts val="0"/>
              </a:spcBef>
              <a:spcAft>
                <a:spcPts val="0"/>
              </a:spcAft>
              <a:buSzPts val="2400"/>
              <a:buFont typeface="Arial"/>
              <a:buChar char="●"/>
            </a:pPr>
            <a:r>
              <a:rPr lang="en">
                <a:latin typeface="Arial"/>
                <a:ea typeface="Arial"/>
                <a:cs typeface="Arial"/>
                <a:sym typeface="Arial"/>
              </a:rPr>
              <a:t>How has this affected your life, career, choices?</a:t>
            </a:r>
            <a:endParaRPr dirty="0">
              <a:latin typeface="Arial"/>
              <a:ea typeface="Arial"/>
              <a:cs typeface="Arial"/>
              <a:sym typeface="Arial"/>
            </a:endParaRPr>
          </a:p>
          <a:p>
            <a:pPr marL="0" lvl="0" indent="0" algn="l" rtl="0">
              <a:lnSpc>
                <a:spcPct val="150000"/>
              </a:lnSpc>
              <a:spcBef>
                <a:spcPts val="600"/>
              </a:spcBef>
              <a:spcAft>
                <a:spcPts val="0"/>
              </a:spcAft>
              <a:buNone/>
            </a:pPr>
            <a:r>
              <a:rPr lang="en" sz="1800">
                <a:latin typeface="Arial"/>
                <a:ea typeface="Arial"/>
                <a:cs typeface="Arial"/>
                <a:sym typeface="Arial"/>
              </a:rPr>
              <a:t>       </a:t>
            </a:r>
            <a:r>
              <a:rPr lang="en" sz="2200">
                <a:latin typeface="Arial"/>
                <a:ea typeface="Arial"/>
                <a:cs typeface="Arial"/>
                <a:sym typeface="Arial"/>
              </a:rPr>
              <a:t>torahpsychology.org/mindbodyresources</a:t>
            </a:r>
            <a:endParaRPr sz="2200" dirty="0">
              <a:latin typeface="Arial"/>
              <a:ea typeface="Arial"/>
              <a:cs typeface="Arial"/>
              <a:sym typeface="Arial"/>
            </a:endParaRPr>
          </a:p>
          <a:p>
            <a:pPr marL="0" lvl="0" indent="0" algn="l" rtl="0">
              <a:lnSpc>
                <a:spcPct val="100000"/>
              </a:lnSpc>
              <a:spcBef>
                <a:spcPts val="600"/>
              </a:spcBef>
              <a:spcAft>
                <a:spcPts val="0"/>
              </a:spcAft>
              <a:buNone/>
            </a:pPr>
            <a:endParaRPr sz="2300" dirty="0"/>
          </a:p>
          <a:p>
            <a:pPr marL="0" lvl="0" indent="0" algn="l" rtl="0">
              <a:lnSpc>
                <a:spcPct val="100000"/>
              </a:lnSpc>
              <a:spcBef>
                <a:spcPts val="600"/>
              </a:spcBef>
              <a:spcAft>
                <a:spcPts val="0"/>
              </a:spcAft>
              <a:buNone/>
            </a:pPr>
            <a:endParaRPr sz="2300" dirty="0"/>
          </a:p>
        </p:txBody>
      </p:sp>
      <p:pic>
        <p:nvPicPr>
          <p:cNvPr id="843" name="Google Shape;843;p107"/>
          <p:cNvPicPr preferRelativeResize="0"/>
          <p:nvPr/>
        </p:nvPicPr>
        <p:blipFill>
          <a:blip r:embed="rId3">
            <a:alphaModFix/>
          </a:blip>
          <a:stretch>
            <a:fillRect/>
          </a:stretch>
        </p:blipFill>
        <p:spPr>
          <a:xfrm>
            <a:off x="5514075" y="623900"/>
            <a:ext cx="3488911" cy="23133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08"/>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Greet Each Other</a:t>
            </a:r>
            <a:endParaRPr dirty="0"/>
          </a:p>
        </p:txBody>
      </p:sp>
      <p:sp>
        <p:nvSpPr>
          <p:cNvPr id="849" name="Google Shape;849;p108"/>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92</a:t>
            </a:fld>
            <a:endParaRPr dirty="0"/>
          </a:p>
        </p:txBody>
      </p:sp>
      <p:pic>
        <p:nvPicPr>
          <p:cNvPr id="850" name="Google Shape;850;p108"/>
          <p:cNvPicPr preferRelativeResize="0"/>
          <p:nvPr/>
        </p:nvPicPr>
        <p:blipFill>
          <a:blip r:embed="rId3">
            <a:alphaModFix/>
          </a:blip>
          <a:stretch>
            <a:fillRect/>
          </a:stretch>
        </p:blipFill>
        <p:spPr>
          <a:xfrm>
            <a:off x="2559163" y="1562950"/>
            <a:ext cx="3965975" cy="2220950"/>
          </a:xfrm>
          <a:prstGeom prst="rect">
            <a:avLst/>
          </a:prstGeom>
          <a:noFill/>
          <a:ln>
            <a:noFill/>
          </a:ln>
        </p:spPr>
      </p:pic>
    </p:spTree>
  </p:cSld>
  <p:clrMapOvr>
    <a:masterClrMapping/>
  </p:clrMapOvr>
</p:sld>
</file>

<file path=ppt/theme/theme1.xml><?xml version="1.0" encoding="utf-8"?>
<a:theme xmlns:a="http://schemas.openxmlformats.org/drawingml/2006/main" name="Dercetus template">
  <a:themeElements>
    <a:clrScheme name="Custom 347">
      <a:dk1>
        <a:srgbClr val="00162A"/>
      </a:dk1>
      <a:lt1>
        <a:srgbClr val="FFFFFF"/>
      </a:lt1>
      <a:dk2>
        <a:srgbClr val="ABB8C0"/>
      </a:dk2>
      <a:lt2>
        <a:srgbClr val="F0F2F3"/>
      </a:lt2>
      <a:accent1>
        <a:srgbClr val="05B3F1"/>
      </a:accent1>
      <a:accent2>
        <a:srgbClr val="0073BB"/>
      </a:accent2>
      <a:accent3>
        <a:srgbClr val="B8DD63"/>
      </a:accent3>
      <a:accent4>
        <a:srgbClr val="78B329"/>
      </a:accent4>
      <a:accent5>
        <a:srgbClr val="FF9367"/>
      </a:accent5>
      <a:accent6>
        <a:srgbClr val="EE2424"/>
      </a:accent6>
      <a:hlink>
        <a:srgbClr val="05B3F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3602</Words>
  <Application>Microsoft Office PowerPoint</Application>
  <PresentationFormat>On-screen Show (16:9)</PresentationFormat>
  <Paragraphs>468</Paragraphs>
  <Slides>92</Slides>
  <Notes>92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Lato</vt:lpstr>
      <vt:lpstr>Arial</vt:lpstr>
      <vt:lpstr>DM Sans</vt:lpstr>
      <vt:lpstr>Calibri</vt:lpstr>
      <vt:lpstr>Dercetus template</vt:lpstr>
      <vt:lpstr>Viktor Frankl Mind/Body &amp; Soul Trauma-Healing  Life Coaching Program Week 1</vt:lpstr>
      <vt:lpstr>Hello!</vt:lpstr>
      <vt:lpstr>About me</vt:lpstr>
      <vt:lpstr>Author</vt:lpstr>
      <vt:lpstr>Accreditation You will be an accredited life coach from the Torah Psychology School of Coaching &amp; Counseling accredited by the ICF (International Coaching Federation).  30 credit hours towards 60 credit diploma with the ICF ACC (Associated Certified Coach) Portfolio Path: https://coachfederation.org/  30 CE’s for LMHC, LMFT, LMSW issued by Nefesh International.  Zoom attendance reports taken.  </vt:lpstr>
      <vt:lpstr>Video recordings I try to send the video recording of the class each week within 24 hours. However, you must download it asap each week since it is not up for more than a few days.  </vt:lpstr>
      <vt:lpstr>Intro to Trauma</vt:lpstr>
      <vt:lpstr>Mind/Body/Soul</vt:lpstr>
      <vt:lpstr>Who is the program for?</vt:lpstr>
      <vt:lpstr>Books </vt:lpstr>
      <vt:lpstr>The need </vt:lpstr>
      <vt:lpstr>The need </vt:lpstr>
      <vt:lpstr>The need </vt:lpstr>
      <vt:lpstr>Learned from Ethology</vt:lpstr>
      <vt:lpstr>Emotional Healing</vt:lpstr>
      <vt:lpstr>Disclaimer</vt:lpstr>
      <vt:lpstr>Referring </vt:lpstr>
      <vt:lpstr>Referring Out </vt:lpstr>
      <vt:lpstr>Research vs Mesearch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Trauma and Experience</vt:lpstr>
      <vt:lpstr>Erik Erikson</vt:lpstr>
      <vt:lpstr>PowerPoint Presentation</vt:lpstr>
      <vt:lpstr>Stages &amp; Similarities</vt:lpstr>
      <vt:lpstr>PowerPoint Presentation</vt:lpstr>
      <vt:lpstr>PowerPoint Presentation</vt:lpstr>
      <vt:lpstr>PowerPoint Presentation</vt:lpstr>
      <vt:lpstr>PowerPoint Presentation</vt:lpstr>
      <vt:lpstr>What is Trauma? </vt:lpstr>
      <vt:lpstr>What is Trauma?</vt:lpstr>
      <vt:lpstr>In trauma a person loses a part of him/herself and their:  Inner child Vibrancy  Inner talents &amp; aspirations Basic survival energy</vt:lpstr>
      <vt:lpstr>Types</vt:lpstr>
      <vt:lpstr>Emotional Signs</vt:lpstr>
      <vt:lpstr>Common Physical Symptoms</vt:lpstr>
      <vt:lpstr>Psychological Symptoms</vt:lpstr>
      <vt:lpstr>PTSD</vt:lpstr>
      <vt:lpstr>9/11</vt:lpstr>
      <vt:lpstr>COVID Trauma</vt:lpstr>
      <vt:lpstr>PowerPoint Presentation</vt:lpstr>
      <vt:lpstr>ACE Predictors </vt:lpstr>
      <vt:lpstr>ACE Types</vt:lpstr>
      <vt:lpstr>ACE Stats </vt:lpstr>
      <vt:lpstr>PowerPoint Presentation</vt:lpstr>
      <vt:lpstr>CDC-Kaiser ACE Study </vt:lpstr>
      <vt:lpstr>PowerPoint Presentation</vt:lpstr>
      <vt:lpstr>Somatic symptoms</vt:lpstr>
      <vt:lpstr>The Body Keeps the Score  Bessel Van der Kolk </vt:lpstr>
      <vt:lpstr>PowerPoint Presentation</vt:lpstr>
      <vt:lpstr>Bessel van der Kolk</vt:lpstr>
      <vt:lpstr>Bessel van der Kolk</vt:lpstr>
      <vt:lpstr>Bessel van der Kolk</vt:lpstr>
      <vt:lpstr>Bessel van der Kolk</vt:lpstr>
      <vt:lpstr>Bessel van der Kolk</vt:lpstr>
      <vt:lpstr>Bessel van der Kolk</vt:lpstr>
      <vt:lpstr>Bessel van der Kolk</vt:lpstr>
      <vt:lpstr>Bessel van der Kolk</vt:lpstr>
      <vt:lpstr>Bracing against feelings </vt:lpstr>
      <vt:lpstr>Sarno Method </vt:lpstr>
      <vt:lpstr>Sarno Method </vt:lpstr>
      <vt:lpstr>Sarno Method </vt:lpstr>
      <vt:lpstr>Sarno Method </vt:lpstr>
      <vt:lpstr>Sarno Method </vt:lpstr>
      <vt:lpstr>BODY TENSES UP              NOT TO FEEL EMOTION       </vt:lpstr>
      <vt:lpstr>PowerPoint Presentation</vt:lpstr>
      <vt:lpstr>PowerPoint Presentation</vt:lpstr>
      <vt:lpstr>PowerPoint Presentation</vt:lpstr>
      <vt:lpstr>PowerPoint Presentation</vt:lpstr>
      <vt:lpstr>PowerPoint Presentation</vt:lpstr>
      <vt:lpstr>PowerPoint Presentation</vt:lpstr>
      <vt:lpstr>How to treat trauma/freeze</vt:lpstr>
      <vt:lpstr>Trauma frozen in the body</vt:lpstr>
      <vt:lpstr>2 Steps</vt:lpstr>
      <vt:lpstr>Bessel van der Kolk</vt:lpstr>
      <vt:lpstr>Bessel van der Kolk</vt:lpstr>
      <vt:lpstr>Movement &amp; Emotions </vt:lpstr>
      <vt:lpstr>Trauma Journaling </vt:lpstr>
      <vt:lpstr>Greet Each Other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Viktor Frankl Mind/Body &amp; Soul Trauma Healing  Life Coaching Program Week 1</dc:title>
  <cp:lastModifiedBy>Daniel Schonbuch</cp:lastModifiedBy>
  <cp:revision>6</cp:revision>
  <dcterms:modified xsi:type="dcterms:W3CDTF">2021-01-13T03:39:51Z</dcterms:modified>
</cp:coreProperties>
</file>