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  <p:embeddedFont>
      <p:font typeface="Montserrat Light"/>
      <p:regular r:id="rId38"/>
      <p:bold r:id="rId39"/>
      <p:italic r:id="rId40"/>
      <p:boldItalic r:id="rId41"/>
    </p:embeddedFont>
    <p:embeddedFont>
      <p:font typeface="Montserrat ExtraBold"/>
      <p:bold r:id="rId42"/>
      <p:boldItalic r:id="rId43"/>
    </p:embeddedFont>
    <p:embeddedFont>
      <p:font typeface="Gill Sans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italic.fntdata"/><Relationship Id="rId20" Type="http://schemas.openxmlformats.org/officeDocument/2006/relationships/slide" Target="slides/slide15.xml"/><Relationship Id="rId42" Type="http://schemas.openxmlformats.org/officeDocument/2006/relationships/font" Target="fonts/MontserratExtraBold-bold.fntdata"/><Relationship Id="rId41" Type="http://schemas.openxmlformats.org/officeDocument/2006/relationships/font" Target="fonts/MontserratLight-boldItalic.fntdata"/><Relationship Id="rId22" Type="http://schemas.openxmlformats.org/officeDocument/2006/relationships/slide" Target="slides/slide17.xml"/><Relationship Id="rId44" Type="http://schemas.openxmlformats.org/officeDocument/2006/relationships/font" Target="fonts/GillSans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ExtraBol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Gill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Ligh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-4EDhdAHrO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Zn_jfTImacM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ka6vHP_cczs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-4EDhdAHrO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-4EDhdAHrOg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-4EDhdAHrOg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nrLaaar02e4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iTrK06Z_JxE" TargetMode="External"/><Relationship Id="rId3" Type="http://schemas.openxmlformats.org/officeDocument/2006/relationships/hyperlink" Target="https://www.youtube.com/watch?v=iTrK06Z_JxE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13rAkY6KYj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13rAkY6KYj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-4EDhdAHrO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-4EDhdAHrO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-4EDhdAHrO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bc2e4936e5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bc2e4936e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75b74d774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575b74d77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https://www.youtube.com/watch?v=-4EDhdAHrOg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42c59a14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042c59a1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https://www.youtube.com/watch?v=Zn_jfTImacM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42c59a141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1042c59a14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https://www.youtube.com/watch?v=ka6vHP_cczs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7b251c712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57b251c71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https://www.youtube.com/watch?v=-4EDhdAHrOg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75b74d774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575b74d77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https://www.youtube.com/watch?v=T0MXxGH33Lo&amp;t=1s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75ad939a9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575ad939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bc2e4936e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1bc2e4936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https://www.youtube.com/watch?v=T0MXxGH33Lo&amp;t=1s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bc2e4936e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1bc2e4936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https://www.youtube.com/watch?v=T0MXxGH33Lo&amp;t=1s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75b74d774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575b74d77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a0138084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5a01380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734a47e47_0_4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5734a47e47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https://www.youtube.com/watch?v=-4EDhdAHrOg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bc075d9d4a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1bc075d9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https://www.youtube.com/watch?v=-4EDhdAHrOg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a0138084c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5a0138084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https://www.youtube.com/watch?v=nrLaaar02e4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779eec09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5779eec0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734a47e47_0_3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5734a47e47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a0138084c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5a0138084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https://www.youtube.com/watch?v=iTrK06Z_JxE</a:t>
            </a:r>
            <a:r>
              <a:rPr lang="en-US"/>
              <a:t>   521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https://www.youtube.com/watch?v=iTrK06Z_JxE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a0138084c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5a0138084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7af3676c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57af3676c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7af3676c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57af3676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74ad4ee4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5774ad4ee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https://www.youtube.com/watch?v=13rAkY6KYjg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42c59a141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042c59a14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https://www.youtube.com/watch?v=o3A24umyTK4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774ad4ee4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5774ad4ee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https://www.youtube.com/watch?v=13rAkY6KYjg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75b74d774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575b74d77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https://www.youtube.com/watch?v=-4EDhdAHrOg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bc2e4936e5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1bc2e4936e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https://www.youtube.com/watch?v=-4EDhdAHrOg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75b74d774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575b74d77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https://www.youtube.com/watch?v=-4EDhdAHrOg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◦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◦"/>
              <a:defRPr/>
            </a:lvl2pPr>
            <a:lvl3pPr indent="-331469" lvl="2" marL="1371600" rtl="0" algn="l">
              <a:spcBef>
                <a:spcPts val="360"/>
              </a:spcBef>
              <a:spcAft>
                <a:spcPts val="0"/>
              </a:spcAft>
              <a:buSzPts val="1620"/>
              <a:buChar char="◦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10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97887" y="4688681"/>
            <a:ext cx="549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3048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4pPr>
            <a:lvl5pPr indent="-30480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5pPr>
            <a:lvl6pPr indent="-304800" lvl="5" marL="2743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6pPr>
            <a:lvl7pPr indent="-304800" lvl="6" marL="3200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7pPr>
            <a:lvl8pPr indent="-304800" lvl="7" marL="3657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8pPr>
            <a:lvl9pPr indent="-304800" lvl="8" marL="411480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200"/>
              <a:buChar char="◦"/>
              <a:defRPr sz="1200"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97887" y="4688681"/>
            <a:ext cx="549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1443491" y="603667"/>
            <a:ext cx="65712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1443490" y="1510452"/>
            <a:ext cx="3126000" cy="25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4889182" y="1510452"/>
            <a:ext cx="3125700" cy="25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5646737" y="247650"/>
            <a:ext cx="23685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1443037" y="246459"/>
            <a:ext cx="40338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487362" y="598884"/>
            <a:ext cx="7953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90" name="Google Shape;90;p18"/>
          <p:cNvSpPr txBox="1"/>
          <p:nvPr>
            <p:ph idx="3" type="body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ctrTitle"/>
          </p:nvPr>
        </p:nvSpPr>
        <p:spPr>
          <a:xfrm>
            <a:off x="2396319" y="601724"/>
            <a:ext cx="5618400" cy="1906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b" bIns="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4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2396319" y="2648404"/>
            <a:ext cx="56184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1600" cap="none">
                <a:solidFill>
                  <a:schemeClr val="dk1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5646737" y="247650"/>
            <a:ext cx="23685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2395537" y="246459"/>
            <a:ext cx="30876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1435100" y="598884"/>
            <a:ext cx="801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24"/>
          <p:cNvSpPr txBox="1"/>
          <p:nvPr>
            <p:ph idx="1" type="subTitle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8472487" y="4663678"/>
            <a:ext cx="549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◦"/>
              <a:defRPr/>
            </a:lvl1pPr>
            <a:lvl2pPr indent="-325755" lvl="1" marL="914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◦"/>
              <a:defRPr/>
            </a:lvl2pPr>
            <a:lvl3pPr indent="-331469" lvl="2" marL="13716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20"/>
              <a:buChar char="◦"/>
              <a:defRPr/>
            </a:lvl3pPr>
            <a:lvl4pPr indent="-342900" lvl="3" marL="18288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497887" y="4688681"/>
            <a:ext cx="549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3048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4pPr>
            <a:lvl5pPr indent="-30480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5pPr>
            <a:lvl6pPr indent="-304800" lvl="5" marL="2743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6pPr>
            <a:lvl7pPr indent="-304800" lvl="6" marL="3200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7pPr>
            <a:lvl8pPr indent="-304800" lvl="7" marL="3657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8pPr>
            <a:lvl9pPr indent="-304800" lvl="8" marL="411480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200"/>
              <a:buChar char="◦"/>
              <a:defRPr sz="1200"/>
            </a:lvl9pPr>
          </a:lstStyle>
          <a:p/>
        </p:txBody>
      </p: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8497887" y="4688681"/>
            <a:ext cx="549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1443491" y="603667"/>
            <a:ext cx="6571200" cy="794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1443490" y="1510452"/>
            <a:ext cx="3126000" cy="25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2" type="body"/>
          </p:nvPr>
        </p:nvSpPr>
        <p:spPr>
          <a:xfrm>
            <a:off x="4889182" y="1510452"/>
            <a:ext cx="3125700" cy="25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0" type="dt"/>
          </p:nvPr>
        </p:nvSpPr>
        <p:spPr>
          <a:xfrm>
            <a:off x="5646737" y="247650"/>
            <a:ext cx="23685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11" type="ftr"/>
          </p:nvPr>
        </p:nvSpPr>
        <p:spPr>
          <a:xfrm>
            <a:off x="1443037" y="246459"/>
            <a:ext cx="40338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487362" y="598884"/>
            <a:ext cx="7953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ctrTitle"/>
          </p:nvPr>
        </p:nvSpPr>
        <p:spPr>
          <a:xfrm>
            <a:off x="2396319" y="601724"/>
            <a:ext cx="56184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4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396319" y="2648404"/>
            <a:ext cx="56184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1600" cap="none">
                <a:solidFill>
                  <a:schemeClr val="dk1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5646737" y="247650"/>
            <a:ext cx="23685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2395537" y="246459"/>
            <a:ext cx="30876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1435100" y="598884"/>
            <a:ext cx="801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ill Sans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subTitle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87" y="4663678"/>
            <a:ext cx="549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ill Sans"/>
              <a:buNone/>
              <a:defRPr b="0" i="0" sz="1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Zn_jfTImacM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ka6vHP_cczs" TargetMode="External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T0MXxGH33Lo" TargetMode="External"/><Relationship Id="rId4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pCtA89JKZ04" TargetMode="External"/><Relationship Id="rId4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nrLaaar02e4" TargetMode="External"/><Relationship Id="rId4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13rAkY6KYjg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o3A24umyTK4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xaHms5z-yuM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ctrTitle"/>
          </p:nvPr>
        </p:nvSpPr>
        <p:spPr>
          <a:xfrm>
            <a:off x="2069000" y="1225575"/>
            <a:ext cx="52392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Viktor Frankl Marriage, Dating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&amp; Intimacy Coaching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/>
              <a:t>With Rabbi Daniel Schonbuch, LMFT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/>
              <a:t>Week 2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idx="4294967295" type="ctrTitle"/>
          </p:nvPr>
        </p:nvSpPr>
        <p:spPr>
          <a:xfrm>
            <a:off x="685800" y="331225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GENOGRAM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0" name="Google Shape;210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100" y="1339800"/>
            <a:ext cx="6039625" cy="25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4A4C"/>
            </a:gs>
            <a:gs pos="100000">
              <a:srgbClr val="61282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idx="4294967295" type="ctrTitle"/>
          </p:nvPr>
        </p:nvSpPr>
        <p:spPr>
          <a:xfrm>
            <a:off x="685800" y="3342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MAKING A GENOGRAM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39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aling with your past with the genogram&#10;&#10;A tutorial video on how to create a family genogram, from the practice titled &quot;Dealing With Your Past,&quot; as part of Practicing The Way. For more information on family genograms, visit practicingtheway.org/past and look for the Genogram Workbook." id="219" name="Google Shape;219;p39" title="Dealing With Your Past/Family Genogra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0788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4A4C"/>
            </a:gs>
            <a:gs pos="100000">
              <a:srgbClr val="61282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idx="4294967295" type="ctrTitle"/>
          </p:nvPr>
        </p:nvSpPr>
        <p:spPr>
          <a:xfrm>
            <a:off x="685800" y="3342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MAKING A GENOGRAM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5" name="Google Shape;225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40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aling with your past by recognizing relational patterns&#10;&#10;A tutorial video on how to add relational patterns to the family genogram, from the practice titled &quot;Dealing With Your Past,&quot; as part of Practicing The Way. For more information on family genograms, visit practicingtheway.org/past and look for the Genogram Workbook." id="227" name="Google Shape;227;p40" title="Dealing With Your Past/Relational Patter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800" y="11393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41"/>
          <p:cNvSpPr txBox="1"/>
          <p:nvPr/>
        </p:nvSpPr>
        <p:spPr>
          <a:xfrm>
            <a:off x="1873250" y="412050"/>
            <a:ext cx="73431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" name="Google Shape;234;p41"/>
          <p:cNvSpPr/>
          <p:nvPr/>
        </p:nvSpPr>
        <p:spPr>
          <a:xfrm>
            <a:off x="111400" y="0"/>
            <a:ext cx="9032700" cy="55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1"/>
          <p:cNvSpPr txBox="1"/>
          <p:nvPr/>
        </p:nvSpPr>
        <p:spPr>
          <a:xfrm>
            <a:off x="1475425" y="126875"/>
            <a:ext cx="63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Montserrat"/>
                <a:ea typeface="Montserrat"/>
                <a:cs typeface="Montserrat"/>
                <a:sym typeface="Montserrat"/>
              </a:rPr>
              <a:t>ALBERT EINSTEIN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522" y="0"/>
            <a:ext cx="71189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93BA7"/>
            </a:gs>
            <a:gs pos="48000">
              <a:srgbClr val="8E84D3"/>
            </a:gs>
            <a:gs pos="100000">
              <a:srgbClr val="B8B2E3"/>
            </a:gs>
          </a:gsLst>
          <a:lin ang="16200038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idx="4294967295" type="ctrTitle"/>
          </p:nvPr>
        </p:nvSpPr>
        <p:spPr>
          <a:xfrm>
            <a:off x="685800" y="2937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MONICA MCGOLDRICK 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2" name="Google Shape;242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or the full video go to: http://www.psychotherapy.net/video/genograms-therapy&#10;&#10;Monica McGoldrick, the therapist who developed and popularized genograms, demonstrates how to actually create and utilize them in a therapy session. In this session, she works with John, a 38 year-old African American man who is mystified by his withdrawal from his newly pregnant wife. This video also features an interview between Victor Yalom and Monica McGoldrick, giving viewers a deeper understanding of McGoldrick's approach and her reflections on the session." id="243" name="Google Shape;243;p42" title="Genograms in Psychotherapy Video with Monica McGoldrick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034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3088025" y="801450"/>
            <a:ext cx="58287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54545"/>
                </a:solidFill>
                <a:latin typeface="Gill Sans"/>
                <a:ea typeface="Gill Sans"/>
                <a:cs typeface="Gill Sans"/>
                <a:sym typeface="Gill Sans"/>
              </a:rPr>
              <a:t>          </a:t>
            </a:r>
            <a:endParaRPr b="1" sz="2400">
              <a:solidFill>
                <a:srgbClr val="454545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54545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833" y="1022650"/>
            <a:ext cx="3984025" cy="29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25" y="923550"/>
            <a:ext cx="2412075" cy="32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93BA7"/>
            </a:gs>
            <a:gs pos="48000">
              <a:srgbClr val="8E84D3"/>
            </a:gs>
            <a:gs pos="100000">
              <a:srgbClr val="B8B2E3"/>
            </a:gs>
          </a:gsLst>
          <a:lin ang="16200038" scaled="0"/>
        </a:gra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idx="4294967295" type="ctrTitle"/>
          </p:nvPr>
        </p:nvSpPr>
        <p:spPr>
          <a:xfrm>
            <a:off x="685800" y="2937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FINDING YOUR IMAGO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7" name="Google Shape;257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i Everybody!&#10;I love this guy so much, I decided to cut some interviews into a shorter version, so you will learn his &quot;Imago therapy&quot; principles.&#10;&#10;Dr Harville Hendrix, the author of the best seller &quot;Getting the love  you want&quot; explains in this short video, why we choose incompatible people as romantic partners, and how we are suppose to deal with it.&#10;&#10;To learn more:&#10;https://harvilleandhelen.com/" id="258" name="Google Shape;258;p44" title="Dr Harville Hendrix explains the &quot;Imago&quot;  basic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0639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4A4C"/>
            </a:gs>
            <a:gs pos="100000">
              <a:srgbClr val="61282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>
            <p:ph idx="4294967295" type="ctrTitle"/>
          </p:nvPr>
        </p:nvSpPr>
        <p:spPr>
          <a:xfrm>
            <a:off x="685800" y="2937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FINDING YOUR IMAGO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4" name="Google Shape;264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" name="Google Shape;265;p45"/>
          <p:cNvPicPr preferRelativeResize="0"/>
          <p:nvPr/>
        </p:nvPicPr>
        <p:blipFill rotWithShape="1">
          <a:blip r:embed="rId3">
            <a:alphaModFix/>
          </a:blip>
          <a:srcRect b="19070" l="38483" r="18814" t="19725"/>
          <a:stretch/>
        </p:blipFill>
        <p:spPr>
          <a:xfrm>
            <a:off x="1801088" y="337737"/>
            <a:ext cx="5541826" cy="44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/>
          <p:nvPr/>
        </p:nvSpPr>
        <p:spPr>
          <a:xfrm>
            <a:off x="5062256" y="1131197"/>
            <a:ext cx="21771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2" name="Google Shape;272;p46"/>
          <p:cNvGrpSpPr/>
          <p:nvPr/>
        </p:nvGrpSpPr>
        <p:grpSpPr>
          <a:xfrm>
            <a:off x="5008099" y="808381"/>
            <a:ext cx="2292677" cy="3537728"/>
            <a:chOff x="2112475" y="238125"/>
            <a:chExt cx="3395050" cy="5238750"/>
          </a:xfrm>
        </p:grpSpPr>
        <p:sp>
          <p:nvSpPr>
            <p:cNvPr id="273" name="Google Shape;273;p46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6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6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6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958425" y="472400"/>
            <a:ext cx="3724500" cy="41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PIA MELLODY -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CODEPENDENCE 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▪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Emerges from AA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▪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Overcoming neglectful/abusive childhood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t/>
            </a:r>
            <a:endParaRPr sz="1800"/>
          </a:p>
        </p:txBody>
      </p:sp>
      <p:pic>
        <p:nvPicPr>
          <p:cNvPr id="278" name="Google Shape;2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775" y="1131200"/>
            <a:ext cx="2177100" cy="28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/>
          <p:nvPr/>
        </p:nvSpPr>
        <p:spPr>
          <a:xfrm>
            <a:off x="5062256" y="1131197"/>
            <a:ext cx="21771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5" name="Google Shape;285;p47"/>
          <p:cNvPicPr preferRelativeResize="0"/>
          <p:nvPr/>
        </p:nvPicPr>
        <p:blipFill rotWithShape="1">
          <a:blip r:embed="rId4">
            <a:alphaModFix/>
          </a:blip>
          <a:srcRect b="6147" l="0" r="0" t="0"/>
          <a:stretch/>
        </p:blipFill>
        <p:spPr>
          <a:xfrm>
            <a:off x="1032050" y="376938"/>
            <a:ext cx="6792399" cy="439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3088025" y="801450"/>
            <a:ext cx="58287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54545"/>
                </a:solidFill>
                <a:latin typeface="Gill Sans"/>
                <a:ea typeface="Gill Sans"/>
                <a:cs typeface="Gill Sans"/>
                <a:sym typeface="Gill Sans"/>
              </a:rPr>
              <a:t>          </a:t>
            </a:r>
            <a:r>
              <a:rPr b="1" lang="en-US" sz="2400">
                <a:solidFill>
                  <a:srgbClr val="454545"/>
                </a:solidFill>
                <a:latin typeface="Gill Sans"/>
                <a:ea typeface="Gill Sans"/>
                <a:cs typeface="Gill Sans"/>
                <a:sym typeface="Gill Sans"/>
              </a:rPr>
              <a:t>MARRIAGE &amp; FAMILY THERAPY</a:t>
            </a:r>
            <a:endParaRPr b="1" sz="2400">
              <a:solidFill>
                <a:srgbClr val="454545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54545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400"/>
              <a:buFont typeface="Calibri"/>
              <a:buChar char="◦"/>
            </a:pPr>
            <a:r>
              <a:rPr lang="en-US" sz="240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Theories on Dysfunction/Resilience</a:t>
            </a:r>
            <a:endParaRPr sz="240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400"/>
              <a:buFont typeface="Calibri"/>
              <a:buChar char="◦"/>
            </a:pPr>
            <a:r>
              <a:rPr lang="en-US" sz="240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Murray Bowen/ Monica McGoldrick</a:t>
            </a:r>
            <a:endParaRPr sz="240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400"/>
              <a:buFont typeface="Calibri"/>
              <a:buChar char="◦"/>
            </a:pPr>
            <a:r>
              <a:rPr lang="en-US" sz="240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Pia Mellody - Codependence </a:t>
            </a:r>
            <a:endParaRPr sz="240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400"/>
              <a:buFont typeface="Calibri"/>
              <a:buChar char="◦"/>
            </a:pPr>
            <a:r>
              <a:rPr lang="en-US" sz="240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Pursue/Withdraw </a:t>
            </a:r>
            <a:endParaRPr sz="240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400"/>
              <a:buFont typeface="Calibri"/>
              <a:buChar char="◦"/>
            </a:pPr>
            <a:r>
              <a:rPr lang="en-US" sz="2400">
                <a:solidFill>
                  <a:srgbClr val="454545"/>
                </a:solidFill>
                <a:latin typeface="Calibri"/>
                <a:ea typeface="Calibri"/>
                <a:cs typeface="Calibri"/>
                <a:sym typeface="Calibri"/>
              </a:rPr>
              <a:t>Domestic Violence</a:t>
            </a:r>
            <a:endParaRPr sz="240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5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" name="Google Shape;150;p30"/>
          <p:cNvPicPr preferRelativeResize="0"/>
          <p:nvPr/>
        </p:nvPicPr>
        <p:blipFill rotWithShape="1">
          <a:blip r:embed="rId3">
            <a:alphaModFix/>
          </a:blip>
          <a:srcRect b="0" l="34408" r="29171" t="0"/>
          <a:stretch/>
        </p:blipFill>
        <p:spPr>
          <a:xfrm>
            <a:off x="819900" y="1125800"/>
            <a:ext cx="1779206" cy="30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1" name="Google Shape;291;p48"/>
          <p:cNvPicPr preferRelativeResize="0"/>
          <p:nvPr/>
        </p:nvPicPr>
        <p:blipFill rotWithShape="1">
          <a:blip r:embed="rId4">
            <a:alphaModFix/>
          </a:blip>
          <a:srcRect b="23752" l="36651" r="19511" t="26357"/>
          <a:stretch/>
        </p:blipFill>
        <p:spPr>
          <a:xfrm>
            <a:off x="733113" y="114225"/>
            <a:ext cx="7677773" cy="49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7" name="Google Shape;297;p49"/>
          <p:cNvPicPr preferRelativeResize="0"/>
          <p:nvPr/>
        </p:nvPicPr>
        <p:blipFill rotWithShape="1">
          <a:blip r:embed="rId4">
            <a:alphaModFix/>
          </a:blip>
          <a:srcRect b="33860" l="18680" r="18592" t="21468"/>
          <a:stretch/>
        </p:blipFill>
        <p:spPr>
          <a:xfrm>
            <a:off x="299925" y="341150"/>
            <a:ext cx="8357227" cy="429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/>
          <p:nvPr/>
        </p:nvSpPr>
        <p:spPr>
          <a:xfrm>
            <a:off x="5062256" y="1131197"/>
            <a:ext cx="21771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ia Mellody Facing Codependence Support group $100 a month.&#10;http://facingcodependencesupportgroup.vpweb.com&#10;Listen to sample sessions...." id="304" name="Google Shape;304;p50" title="Pia Mellody what is Codependence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275" y="414475"/>
            <a:ext cx="5755274" cy="4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/>
          <p:nvPr/>
        </p:nvSpPr>
        <p:spPr>
          <a:xfrm>
            <a:off x="5062256" y="1131197"/>
            <a:ext cx="21771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1" name="Google Shape;311;p51"/>
          <p:cNvGrpSpPr/>
          <p:nvPr/>
        </p:nvGrpSpPr>
        <p:grpSpPr>
          <a:xfrm>
            <a:off x="5025562" y="808394"/>
            <a:ext cx="2292677" cy="3537728"/>
            <a:chOff x="2112475" y="238125"/>
            <a:chExt cx="3395050" cy="5238750"/>
          </a:xfrm>
        </p:grpSpPr>
        <p:sp>
          <p:nvSpPr>
            <p:cNvPr id="312" name="Google Shape;312;p5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51"/>
          <p:cNvSpPr txBox="1"/>
          <p:nvPr>
            <p:ph idx="4294967295" type="body"/>
          </p:nvPr>
        </p:nvSpPr>
        <p:spPr>
          <a:xfrm>
            <a:off x="734775" y="482200"/>
            <a:ext cx="4070700" cy="41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FAMILY OF ORIGIN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QUESTIONNAIRE 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▪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you notice early childhood trauma, have client fill out form for next session.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▪"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Download at www.torahpsychology.org/marriageresources6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descr="A picture containing sky, person, wall, red&#10;&#10;Description automatically generated" id="317" name="Google Shape;31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2256" y="1125956"/>
            <a:ext cx="2219287" cy="288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1"/>
          <p:cNvPicPr preferRelativeResize="0"/>
          <p:nvPr/>
        </p:nvPicPr>
        <p:blipFill rotWithShape="1">
          <a:blip r:embed="rId4">
            <a:alphaModFix/>
          </a:blip>
          <a:srcRect b="-7330" l="20553" r="4897" t="7329"/>
          <a:stretch/>
        </p:blipFill>
        <p:spPr>
          <a:xfrm>
            <a:off x="5062250" y="1131200"/>
            <a:ext cx="2177100" cy="30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4A4C"/>
            </a:gs>
            <a:gs pos="100000">
              <a:srgbClr val="61282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2"/>
          <p:cNvSpPr txBox="1"/>
          <p:nvPr>
            <p:ph idx="4294967295" type="ctrTitle"/>
          </p:nvPr>
        </p:nvSpPr>
        <p:spPr>
          <a:xfrm>
            <a:off x="685800" y="5132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PURSUE/WITHDRAW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4" name="Google Shape;324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5" name="Google Shape;32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175" y="1408150"/>
            <a:ext cx="4685025" cy="31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 txBox="1"/>
          <p:nvPr>
            <p:ph idx="4294967295" type="ctrTitle"/>
          </p:nvPr>
        </p:nvSpPr>
        <p:spPr>
          <a:xfrm>
            <a:off x="-76200" y="3923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                         PURSUE/WITHDRAW LOOP</a:t>
            </a:r>
            <a:endParaRPr sz="2400"/>
          </a:p>
        </p:txBody>
      </p:sp>
      <p:sp>
        <p:nvSpPr>
          <p:cNvPr id="331" name="Google Shape;331;p5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950" y="1150150"/>
            <a:ext cx="6868650" cy="34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54"/>
          <p:cNvSpPr txBox="1"/>
          <p:nvPr/>
        </p:nvSpPr>
        <p:spPr>
          <a:xfrm>
            <a:off x="3973430" y="727034"/>
            <a:ext cx="156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150" y="1232717"/>
            <a:ext cx="5525325" cy="21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4"/>
          <p:cNvSpPr txBox="1"/>
          <p:nvPr/>
        </p:nvSpPr>
        <p:spPr>
          <a:xfrm>
            <a:off x="748200" y="1597350"/>
            <a:ext cx="16293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FEARS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55"/>
          <p:cNvSpPr txBox="1"/>
          <p:nvPr>
            <p:ph idx="4294967295" type="body"/>
          </p:nvPr>
        </p:nvSpPr>
        <p:spPr>
          <a:xfrm>
            <a:off x="575025" y="1166925"/>
            <a:ext cx="43230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DOMESTIC 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VIOLENCE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47" name="Google Shape;3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350" y="298125"/>
            <a:ext cx="4952150" cy="43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4A4C"/>
            </a:gs>
            <a:gs pos="100000">
              <a:srgbClr val="61282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3" name="Google Shape;353;p56"/>
          <p:cNvPicPr preferRelativeResize="0"/>
          <p:nvPr/>
        </p:nvPicPr>
        <p:blipFill rotWithShape="1">
          <a:blip r:embed="rId3">
            <a:alphaModFix/>
          </a:blip>
          <a:srcRect b="5331" l="0" r="0" t="3989"/>
          <a:stretch/>
        </p:blipFill>
        <p:spPr>
          <a:xfrm>
            <a:off x="484125" y="660325"/>
            <a:ext cx="8175749" cy="399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6"/>
          <p:cNvSpPr txBox="1"/>
          <p:nvPr/>
        </p:nvSpPr>
        <p:spPr>
          <a:xfrm>
            <a:off x="2474850" y="208525"/>
            <a:ext cx="4378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4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6"/>
          <p:cNvSpPr/>
          <p:nvPr/>
        </p:nvSpPr>
        <p:spPr>
          <a:xfrm>
            <a:off x="2833975" y="254850"/>
            <a:ext cx="3892500" cy="509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6"/>
          <p:cNvSpPr txBox="1"/>
          <p:nvPr/>
        </p:nvSpPr>
        <p:spPr>
          <a:xfrm>
            <a:off x="2961400" y="248175"/>
            <a:ext cx="3637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idx="4294967295" type="ctrTitle"/>
          </p:nvPr>
        </p:nvSpPr>
        <p:spPr>
          <a:xfrm>
            <a:off x="685800" y="3342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EASY MARRIAGE COACHING SESSION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6" name="Google Shape;156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31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al Couples Counseling Session&#10;&#10;http://www.UnderstandEachOther.com&#10;&#10;Hi, I'm Derek Hart and I am located in San Anselmo, Marin County... near San Francisco, California if you would like private couple's counseling.&#10;&#10;My phone number is 415-444-6743&#10;&#10;I am the creator of Understand Each Other, a system used to rebuild and transform couples into having more fulfilling, deeper intimacy.&#10;&#10;Make sure not to miss a single video from Derek!&#10;&#10;Click here to Subscribe:&#10;http://www.youtube.com/user/derekmhart?sub_confirmation=1&#10;&#10;Derek Hart&#10;Couples Rebuilder&#10;Relationship Coach, Speaker, Writer&#10;&#10;Facebook: http://www.facebook.com/UnderstandEachOtherCouples&#10;&#10;Real Couples Counseling Session&#10;&#10;https://youtu.be/13rAkY6KYjg" id="158" name="Google Shape;158;p31" title="Real Couples Counseling Ses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325" y="1093125"/>
            <a:ext cx="4694250" cy="35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idx="4294967295" type="ctrTitle"/>
          </p:nvPr>
        </p:nvSpPr>
        <p:spPr>
          <a:xfrm>
            <a:off x="685800" y="3342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MODERATE</a:t>
            </a:r>
            <a:r>
              <a:rPr b="0" i="0" lang="en-US" sz="2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MARRIAGE COACHING SESSION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32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e the full video at: http://www.psychotherapy.net/video/angry-couple&#10;&#10;Learn how to effectively contain high-conflict couples by teaching them conflict management skills, and transforming destructive patterns of fighting into meaningful conversations that can lead to healthier relationships." id="166" name="Google Shape;166;p32" title="Couples Therapy with Angry Couples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9250" y="1229150"/>
            <a:ext cx="4219100" cy="31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4A4C"/>
            </a:gs>
            <a:gs pos="100000">
              <a:srgbClr val="61282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idx="4294967295" type="ctrTitle"/>
          </p:nvPr>
        </p:nvSpPr>
        <p:spPr>
          <a:xfrm>
            <a:off x="685800" y="334250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DIFFICULT MARRIAGE COACHING SESSION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2" name="Google Shape;172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33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tch the full video at:  http://www.psychotherapy.net/video/johnson-emotionally-focused-therapy&#10;&#10;Sue Johnson uses Emotionally Focused Therapy (EFT) to work with a couple having communication problems after the husband has returned from military duty." id="174" name="Google Shape;174;p33" title="Sue Johnson Emotionally Focused Couples Therapy (EFT) in Action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800" y="11233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idx="4294967295" type="ctrTitle"/>
          </p:nvPr>
        </p:nvSpPr>
        <p:spPr>
          <a:xfrm>
            <a:off x="685800" y="421275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LEVELS OF COACHING/THERAPY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0" name="Google Shape;180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34"/>
          <p:cNvSpPr txBox="1"/>
          <p:nvPr/>
        </p:nvSpPr>
        <p:spPr>
          <a:xfrm>
            <a:off x="2649675" y="1627900"/>
            <a:ext cx="2234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BEHAVIORAL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EMOTIONAL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COGNITIVE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TRAUMATIC 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CHILDHOOD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182" name="Google Shape;182;p34"/>
          <p:cNvSpPr/>
          <p:nvPr/>
        </p:nvSpPr>
        <p:spPr>
          <a:xfrm>
            <a:off x="5472575" y="1706650"/>
            <a:ext cx="432900" cy="2182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403600" y="-61225"/>
            <a:ext cx="23970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Dr. Murray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Bowen</a:t>
            </a:r>
            <a:endParaRPr sz="2400"/>
          </a:p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35"/>
          <p:cNvSpPr txBox="1"/>
          <p:nvPr/>
        </p:nvSpPr>
        <p:spPr>
          <a:xfrm>
            <a:off x="3730775" y="690000"/>
            <a:ext cx="51540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469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Genogram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469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Multigenerational Transmission Process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469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Cutoff/</a:t>
            </a:r>
            <a:b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Enmeshment vs Balance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469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Triangulation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4699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Montserrat Light"/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350" y="2169238"/>
            <a:ext cx="148590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93BA7"/>
            </a:gs>
            <a:gs pos="48000">
              <a:srgbClr val="8E84D3"/>
            </a:gs>
            <a:gs pos="100000">
              <a:srgbClr val="B8B2E3"/>
            </a:gs>
          </a:gsLst>
          <a:lin ang="16200038" scaled="0"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idx="4294967295" type="ctrTitle"/>
          </p:nvPr>
        </p:nvSpPr>
        <p:spPr>
          <a:xfrm>
            <a:off x="685800" y="331225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GENOGRAM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6" name="Google Shape;196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450" y="1170250"/>
            <a:ext cx="5454800" cy="30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idx="4294967295" type="ctrTitle"/>
          </p:nvPr>
        </p:nvSpPr>
        <p:spPr>
          <a:xfrm>
            <a:off x="685800" y="331225"/>
            <a:ext cx="7772400" cy="89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lang="en-US" sz="2400"/>
              <a:t>GENOGRAM</a:t>
            </a:r>
            <a:endParaRPr b="0" i="0" sz="2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3" name="Google Shape;203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450" y="1706700"/>
            <a:ext cx="7289095" cy="194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