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0"/>
  </p:notesMasterIdLst>
  <p:sldIdLst>
    <p:sldId id="256" r:id="rId2"/>
    <p:sldId id="257" r:id="rId3"/>
    <p:sldId id="277" r:id="rId4"/>
    <p:sldId id="278" r:id="rId5"/>
    <p:sldId id="279" r:id="rId6"/>
    <p:sldId id="281" r:id="rId7"/>
    <p:sldId id="282" r:id="rId8"/>
    <p:sldId id="283" r:id="rId9"/>
  </p:sldIdLst>
  <p:sldSz cx="9144000" cy="5143500" type="screen16x9"/>
  <p:notesSz cx="6858000" cy="9144000"/>
  <p:embeddedFontLst>
    <p:embeddedFont>
      <p:font typeface="Georgia" panose="02040502050405020303" pitchFamily="18" charset="0"/>
      <p:regular r:id="rId11"/>
      <p:bold r:id="rId12"/>
      <p:italic r:id="rId13"/>
      <p:boldItalic r:id="rId14"/>
    </p:embeddedFont>
    <p:embeddedFont>
      <p:font typeface="Lato" panose="020B0604020202020204" charset="0"/>
      <p:regular r:id="rId15"/>
      <p:bold r:id="rId16"/>
      <p:italic r:id="rId17"/>
      <p:boldItalic r:id="rId18"/>
    </p:embeddedFont>
    <p:embeddedFont>
      <p:font typeface="Lora" panose="020B0604020202020204" charset="0"/>
      <p:regular r:id="rId19"/>
      <p:bold r:id="rId20"/>
      <p:italic r:id="rId21"/>
      <p:boldItalic r:id="rId22"/>
    </p:embeddedFont>
    <p:embeddedFont>
      <p:font typeface="Raleway"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jackcanfield.com/blog/how-to-meditat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jackcanfield.com/visualize-and-affirm-your-desired-outcomes-a-step-by-step-guide/" TargetMode="External"/><Relationship Id="rId4" Type="http://schemas.openxmlformats.org/officeDocument/2006/relationships/hyperlink" Target="http://jackcanfield.com/blog/habits-of-successful-peopl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he focus of coaching is the coaching client relationship.</a:t>
            </a: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People participate in coaching because I want things to be different. And looking for change or they have important goals. They may be motivated to cheat specific goals to write a book start a business for the help of a healthier body.</a:t>
            </a: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Sometimes people just want more peace of mind less confusion and less financial pressures. All of this begins with during Kochi towards motivation</a:t>
            </a: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One of the focuses of this program will be the 1coactive coaching model.</a:t>
            </a: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There are 4/4 cornerstone.</a:t>
            </a: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People are naturally creative in capable of finding answers</a:t>
            </a: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Focus on the whole person that means they are thoughts feelings and actions relationships in their body</a:t>
            </a: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Dance in the moment. Every moment is an opportunity to listen or deeply and to create a new tone mood for this means we have to be able to dance with the client to follow your lead.</a:t>
            </a: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Evoke transformation.</a:t>
            </a: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endParaRPr sz="1000">
              <a:solidFill>
                <a:srgbClr val="26282A"/>
              </a:solidFill>
              <a:highlight>
                <a:srgbClr val="FFFFFF"/>
              </a:highlight>
            </a:endParaRPr>
          </a:p>
          <a:p>
            <a:pPr marL="0" lvl="0" indent="0" rtl="0">
              <a:lnSpc>
                <a:spcPct val="115000"/>
              </a:lnSpc>
              <a:spcBef>
                <a:spcPts val="0"/>
              </a:spcBef>
              <a:spcAft>
                <a:spcPts val="0"/>
              </a:spcAft>
              <a:buClr>
                <a:schemeClr val="dk2"/>
              </a:buClr>
              <a:buSzPts val="1100"/>
              <a:buFont typeface="Arial"/>
              <a:buNone/>
            </a:pPr>
            <a:r>
              <a:rPr lang="en" sz="1000">
                <a:solidFill>
                  <a:srgbClr val="26282A"/>
                </a:solidFill>
                <a:highlight>
                  <a:srgbClr val="FFFFFF"/>
                </a:highlight>
              </a:rPr>
              <a:t>The coach is able to take the entire person of him and with the coach he hold two and model of the vision that they want to achieve. The key here however is to look for the connection between igniting today's goals in life potential visit. This is what we call transformation. It moves a person from the satisfaction of ahh to breakthrough awareness of  aha finding a new strength for covering a renewed capacity. It's like finding a muscle didn't know you had or had forgotten. This brings towards a deeper awareness that the coach he has an expanded capacity to reach his or her capacity potential. Another words provoking transformation means that the coach plays eight dynamic role of holding the vision of what is possible</a:t>
            </a:r>
            <a:endParaRPr sz="1000">
              <a:solidFill>
                <a:srgbClr val="26282A"/>
              </a:solidFill>
              <a:highlight>
                <a:srgbClr val="FFFFFF"/>
              </a:highlight>
            </a:endParaRPr>
          </a:p>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56250"/>
              </a:lnSpc>
              <a:spcBef>
                <a:spcPts val="0"/>
              </a:spcBef>
              <a:spcAft>
                <a:spcPts val="0"/>
              </a:spcAft>
              <a:buClr>
                <a:schemeClr val="dk2"/>
              </a:buClr>
              <a:buSzPts val="1100"/>
              <a:buFont typeface="Arial"/>
              <a:buNone/>
            </a:pPr>
            <a:r>
              <a:rPr lang="en" sz="1200" b="1" dirty="0">
                <a:solidFill>
                  <a:srgbClr val="333333"/>
                </a:solidFill>
                <a:latin typeface="Lora"/>
                <a:ea typeface="Lora"/>
                <a:cs typeface="Lora"/>
                <a:sym typeface="Lora"/>
              </a:rPr>
              <a:t>The Coaching Spirit</a:t>
            </a:r>
            <a:endParaRPr sz="1200" b="1" dirty="0">
              <a:solidFill>
                <a:srgbClr val="333333"/>
              </a:solidFill>
              <a:latin typeface="Lora"/>
              <a:ea typeface="Lora"/>
              <a:cs typeface="Lora"/>
              <a:sym typeface="Lora"/>
            </a:endParaRPr>
          </a:p>
          <a:p>
            <a:pPr marL="787400" lvl="0" indent="-304800" rtl="0">
              <a:lnSpc>
                <a:spcPct val="115000"/>
              </a:lnSpc>
              <a:spcBef>
                <a:spcPts val="190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Believe in Human Potential for Greatness</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Fulfillment Flows from Adding Value to Others</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Bring Out the Best in People and Let Them Lead</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Use Influence Rather than Position</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Thrive on Challenges and Flexibility</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When We Grow Others, We Grow Ourselves</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A Coach Still Needs a Coach</a:t>
            </a:r>
            <a:endParaRPr sz="1200" dirty="0">
              <a:solidFill>
                <a:srgbClr val="333333"/>
              </a:solidFill>
              <a:latin typeface="Lora"/>
              <a:ea typeface="Lora"/>
              <a:cs typeface="Lora"/>
              <a:sym typeface="Lora"/>
            </a:endParaRPr>
          </a:p>
          <a:p>
            <a:pPr marL="0" lvl="0" indent="0" rtl="0">
              <a:lnSpc>
                <a:spcPct val="156250"/>
              </a:lnSpc>
              <a:spcBef>
                <a:spcPts val="0"/>
              </a:spcBef>
              <a:spcAft>
                <a:spcPts val="0"/>
              </a:spcAft>
              <a:buClr>
                <a:schemeClr val="dk2"/>
              </a:buClr>
              <a:buSzPts val="1100"/>
              <a:buFont typeface="Arial"/>
              <a:buNone/>
            </a:pPr>
            <a:r>
              <a:rPr lang="en" sz="1200" b="1" dirty="0">
                <a:solidFill>
                  <a:srgbClr val="333333"/>
                </a:solidFill>
                <a:latin typeface="Lora"/>
                <a:ea typeface="Lora"/>
                <a:cs typeface="Lora"/>
                <a:sym typeface="Lora"/>
              </a:rPr>
              <a:t>Relationship and Trust</a:t>
            </a:r>
            <a:endParaRPr sz="1200" b="1" dirty="0">
              <a:solidFill>
                <a:srgbClr val="333333"/>
              </a:solidFill>
              <a:latin typeface="Lora"/>
              <a:ea typeface="Lora"/>
              <a:cs typeface="Lora"/>
              <a:sym typeface="Lora"/>
            </a:endParaRPr>
          </a:p>
          <a:p>
            <a:pPr marL="787400" lvl="0" indent="-304800" rtl="0">
              <a:lnSpc>
                <a:spcPct val="115000"/>
              </a:lnSpc>
              <a:spcBef>
                <a:spcPts val="190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Maintain Authentic Rapport and Humor</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Touch a Heart with Care and Sincerity</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Practice Integrity and Build Trust</a:t>
            </a:r>
            <a:endParaRPr sz="1200" dirty="0">
              <a:solidFill>
                <a:srgbClr val="333333"/>
              </a:solidFill>
              <a:latin typeface="Lora"/>
              <a:ea typeface="Lora"/>
              <a:cs typeface="Lora"/>
              <a:sym typeface="Lora"/>
            </a:endParaRPr>
          </a:p>
          <a:p>
            <a:pPr marL="0" lvl="0" indent="0" rtl="0">
              <a:lnSpc>
                <a:spcPct val="156250"/>
              </a:lnSpc>
              <a:spcBef>
                <a:spcPts val="0"/>
              </a:spcBef>
              <a:spcAft>
                <a:spcPts val="0"/>
              </a:spcAft>
              <a:buClr>
                <a:schemeClr val="dk2"/>
              </a:buClr>
              <a:buSzPts val="1100"/>
              <a:buFont typeface="Arial"/>
              <a:buNone/>
            </a:pPr>
            <a:r>
              <a:rPr lang="en" sz="1200" b="1" dirty="0">
                <a:solidFill>
                  <a:srgbClr val="333333"/>
                </a:solidFill>
                <a:latin typeface="Lora"/>
                <a:ea typeface="Lora"/>
                <a:cs typeface="Lora"/>
                <a:sym typeface="Lora"/>
              </a:rPr>
              <a:t>Asking Questions and Curiosity</a:t>
            </a:r>
            <a:endParaRPr sz="1200" b="1" dirty="0">
              <a:solidFill>
                <a:srgbClr val="333333"/>
              </a:solidFill>
              <a:latin typeface="Lora"/>
              <a:ea typeface="Lora"/>
              <a:cs typeface="Lora"/>
              <a:sym typeface="Lora"/>
            </a:endParaRPr>
          </a:p>
          <a:p>
            <a:pPr marL="787400" lvl="0" indent="-304800" rtl="0">
              <a:lnSpc>
                <a:spcPct val="115000"/>
              </a:lnSpc>
              <a:spcBef>
                <a:spcPts val="190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Curiosity Ignites Your Spirit</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Ask Questions that Empower and Create Buy-In</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Avoid Judgmental and Advice-Oriented Questions</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Powerful Questions Release Solutions</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Asking Great Questions Requires Practice</a:t>
            </a:r>
            <a:endParaRPr sz="1200" dirty="0">
              <a:solidFill>
                <a:srgbClr val="333333"/>
              </a:solidFill>
              <a:latin typeface="Lora"/>
              <a:ea typeface="Lora"/>
              <a:cs typeface="Lora"/>
              <a:sym typeface="Lora"/>
            </a:endParaRPr>
          </a:p>
          <a:p>
            <a:pPr marL="0" lvl="0" indent="0" rtl="0">
              <a:lnSpc>
                <a:spcPct val="156250"/>
              </a:lnSpc>
              <a:spcBef>
                <a:spcPts val="0"/>
              </a:spcBef>
              <a:spcAft>
                <a:spcPts val="0"/>
              </a:spcAft>
              <a:buClr>
                <a:schemeClr val="dk2"/>
              </a:buClr>
              <a:buSzPts val="1100"/>
              <a:buFont typeface="Arial"/>
              <a:buNone/>
            </a:pPr>
            <a:r>
              <a:rPr lang="en" sz="1200" b="1" dirty="0">
                <a:solidFill>
                  <a:srgbClr val="333333"/>
                </a:solidFill>
                <a:latin typeface="Lora"/>
                <a:ea typeface="Lora"/>
                <a:cs typeface="Lora"/>
                <a:sym typeface="Lora"/>
              </a:rPr>
              <a:t>Listening and Intuition</a:t>
            </a:r>
            <a:endParaRPr sz="1200" b="1" dirty="0">
              <a:solidFill>
                <a:srgbClr val="333333"/>
              </a:solidFill>
              <a:latin typeface="Lora"/>
              <a:ea typeface="Lora"/>
              <a:cs typeface="Lora"/>
              <a:sym typeface="Lora"/>
            </a:endParaRPr>
          </a:p>
          <a:p>
            <a:pPr marL="787400" lvl="0" indent="-304800" rtl="0">
              <a:lnSpc>
                <a:spcPct val="115000"/>
              </a:lnSpc>
              <a:spcBef>
                <a:spcPts val="190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Listen Rather Than Tell</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Be Present and Turn Off Your Inner Dialogue</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Avoid Jumping to Premature Conclusions</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Be Impartial and Nonjudgmental</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Listen Deeply, Use Observation and Intuition</a:t>
            </a:r>
            <a:endParaRPr sz="1200" dirty="0">
              <a:solidFill>
                <a:srgbClr val="333333"/>
              </a:solidFill>
              <a:latin typeface="Lora"/>
              <a:ea typeface="Lora"/>
              <a:cs typeface="Lora"/>
              <a:sym typeface="Lora"/>
            </a:endParaRPr>
          </a:p>
          <a:p>
            <a:pPr marL="0" lvl="0" indent="0" rtl="0">
              <a:lnSpc>
                <a:spcPct val="156250"/>
              </a:lnSpc>
              <a:spcBef>
                <a:spcPts val="0"/>
              </a:spcBef>
              <a:spcAft>
                <a:spcPts val="0"/>
              </a:spcAft>
              <a:buClr>
                <a:schemeClr val="dk2"/>
              </a:buClr>
              <a:buSzPts val="1100"/>
              <a:buFont typeface="Arial"/>
              <a:buNone/>
            </a:pPr>
            <a:r>
              <a:rPr lang="en" sz="1200" b="1" dirty="0">
                <a:solidFill>
                  <a:srgbClr val="333333"/>
                </a:solidFill>
                <a:latin typeface="Lora"/>
                <a:ea typeface="Lora"/>
                <a:cs typeface="Lora"/>
                <a:sym typeface="Lora"/>
              </a:rPr>
              <a:t>Tip:</a:t>
            </a:r>
            <a:r>
              <a:rPr lang="en" sz="1200" dirty="0">
                <a:solidFill>
                  <a:srgbClr val="333333"/>
                </a:solidFill>
                <a:latin typeface="Lora"/>
                <a:ea typeface="Lora"/>
                <a:cs typeface="Lora"/>
                <a:sym typeface="Lora"/>
              </a:rPr>
              <a:t> </a:t>
            </a:r>
            <a:r>
              <a:rPr lang="en" sz="1200" u="sng" dirty="0">
                <a:solidFill>
                  <a:srgbClr val="45A9DF"/>
                </a:solidFill>
                <a:latin typeface="Lora"/>
                <a:ea typeface="Lora"/>
                <a:cs typeface="Lora"/>
                <a:sym typeface="Lora"/>
                <a:hlinkClick r:id="rId3"/>
              </a:rPr>
              <a:t>Click here to learn how to meditate</a:t>
            </a:r>
            <a:r>
              <a:rPr lang="en" sz="1200" dirty="0">
                <a:solidFill>
                  <a:srgbClr val="333333"/>
                </a:solidFill>
                <a:latin typeface="Lora"/>
                <a:ea typeface="Lora"/>
                <a:cs typeface="Lora"/>
                <a:sym typeface="Lora"/>
              </a:rPr>
              <a:t> for clarity, intuition and mindfulness. </a:t>
            </a:r>
            <a:endParaRPr sz="1200" dirty="0">
              <a:solidFill>
                <a:srgbClr val="333333"/>
              </a:solidFill>
              <a:latin typeface="Lora"/>
              <a:ea typeface="Lora"/>
              <a:cs typeface="Lora"/>
              <a:sym typeface="Lora"/>
            </a:endParaRPr>
          </a:p>
          <a:p>
            <a:pPr marL="0" lvl="0" indent="0" rtl="0">
              <a:lnSpc>
                <a:spcPct val="156250"/>
              </a:lnSpc>
              <a:spcBef>
                <a:spcPts val="1900"/>
              </a:spcBef>
              <a:spcAft>
                <a:spcPts val="0"/>
              </a:spcAft>
              <a:buClr>
                <a:schemeClr val="dk2"/>
              </a:buClr>
              <a:buSzPts val="1100"/>
              <a:buFont typeface="Arial"/>
              <a:buNone/>
            </a:pPr>
            <a:r>
              <a:rPr lang="en" sz="1200" b="1" dirty="0">
                <a:solidFill>
                  <a:srgbClr val="333333"/>
                </a:solidFill>
                <a:latin typeface="Lora"/>
                <a:ea typeface="Lora"/>
                <a:cs typeface="Lora"/>
                <a:sym typeface="Lora"/>
              </a:rPr>
              <a:t>Feedback and Awareness</a:t>
            </a:r>
            <a:endParaRPr sz="1200" b="1" dirty="0">
              <a:solidFill>
                <a:srgbClr val="333333"/>
              </a:solidFill>
              <a:latin typeface="Lora"/>
              <a:ea typeface="Lora"/>
              <a:cs typeface="Lora"/>
              <a:sym typeface="Lora"/>
            </a:endParaRPr>
          </a:p>
          <a:p>
            <a:pPr marL="787400" lvl="0" indent="-304800" rtl="0">
              <a:lnSpc>
                <a:spcPct val="115000"/>
              </a:lnSpc>
              <a:spcBef>
                <a:spcPts val="190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Embrace Feedback to Triumph</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Awareness and Acceptance Cultivates Transformation</a:t>
            </a:r>
            <a:endParaRPr sz="1200" dirty="0">
              <a:solidFill>
                <a:srgbClr val="333333"/>
              </a:solidFill>
              <a:latin typeface="Lora"/>
              <a:ea typeface="Lora"/>
              <a:cs typeface="Lora"/>
              <a:sym typeface="Lora"/>
            </a:endParaRPr>
          </a:p>
          <a:p>
            <a:pPr marL="0" lvl="0" indent="0" rtl="0">
              <a:lnSpc>
                <a:spcPct val="156250"/>
              </a:lnSpc>
              <a:spcBef>
                <a:spcPts val="0"/>
              </a:spcBef>
              <a:spcAft>
                <a:spcPts val="0"/>
              </a:spcAft>
              <a:buClr>
                <a:schemeClr val="dk2"/>
              </a:buClr>
              <a:buSzPts val="1100"/>
              <a:buFont typeface="Arial"/>
              <a:buNone/>
            </a:pPr>
            <a:r>
              <a:rPr lang="en" sz="1200" b="1" dirty="0">
                <a:solidFill>
                  <a:srgbClr val="333333"/>
                </a:solidFill>
                <a:latin typeface="Lora"/>
                <a:ea typeface="Lora"/>
                <a:cs typeface="Lora"/>
                <a:sym typeface="Lora"/>
              </a:rPr>
              <a:t>Suggestions and Simplification</a:t>
            </a:r>
            <a:endParaRPr sz="1200" b="1" dirty="0">
              <a:solidFill>
                <a:srgbClr val="333333"/>
              </a:solidFill>
              <a:latin typeface="Lora"/>
              <a:ea typeface="Lora"/>
              <a:cs typeface="Lora"/>
              <a:sym typeface="Lora"/>
            </a:endParaRPr>
          </a:p>
          <a:p>
            <a:pPr marL="787400" lvl="0" indent="-304800" rtl="0">
              <a:lnSpc>
                <a:spcPct val="115000"/>
              </a:lnSpc>
              <a:spcBef>
                <a:spcPts val="190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Get Consent Before Giving Suggestions</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Use the Power of Simplicity</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Study the </a:t>
            </a:r>
            <a:r>
              <a:rPr lang="en" sz="1200" u="sng" dirty="0">
                <a:solidFill>
                  <a:srgbClr val="45A9DF"/>
                </a:solidFill>
                <a:latin typeface="Lora"/>
                <a:ea typeface="Lora"/>
                <a:cs typeface="Lora"/>
                <a:sym typeface="Lora"/>
                <a:hlinkClick r:id="rId4"/>
              </a:rPr>
              <a:t>habits of successful people</a:t>
            </a:r>
            <a:endParaRPr sz="1200" u="sng" dirty="0">
              <a:solidFill>
                <a:srgbClr val="45A9DF"/>
              </a:solidFill>
              <a:latin typeface="Lora"/>
              <a:ea typeface="Lora"/>
              <a:cs typeface="Lora"/>
              <a:sym typeface="Lora"/>
              <a:hlinkClick r:id="rId4"/>
            </a:endParaRPr>
          </a:p>
          <a:p>
            <a:pPr marL="0" lvl="0" indent="0" rtl="0">
              <a:lnSpc>
                <a:spcPct val="156250"/>
              </a:lnSpc>
              <a:spcBef>
                <a:spcPts val="0"/>
              </a:spcBef>
              <a:spcAft>
                <a:spcPts val="0"/>
              </a:spcAft>
              <a:buClr>
                <a:schemeClr val="dk2"/>
              </a:buClr>
              <a:buSzPts val="1100"/>
              <a:buFont typeface="Arial"/>
              <a:buNone/>
            </a:pPr>
            <a:endParaRPr sz="1200" b="1" dirty="0">
              <a:solidFill>
                <a:srgbClr val="333333"/>
              </a:solidFill>
              <a:latin typeface="Lora"/>
              <a:ea typeface="Lora"/>
              <a:cs typeface="Lora"/>
              <a:sym typeface="Lora"/>
            </a:endParaRPr>
          </a:p>
          <a:p>
            <a:pPr marL="0" lvl="0" indent="0" rtl="0">
              <a:lnSpc>
                <a:spcPct val="156250"/>
              </a:lnSpc>
              <a:spcBef>
                <a:spcPts val="1900"/>
              </a:spcBef>
              <a:spcAft>
                <a:spcPts val="0"/>
              </a:spcAft>
              <a:buClr>
                <a:schemeClr val="dk2"/>
              </a:buClr>
              <a:buSzPts val="1100"/>
              <a:buFont typeface="Arial"/>
              <a:buNone/>
            </a:pPr>
            <a:r>
              <a:rPr lang="en" sz="1200" b="1" dirty="0">
                <a:solidFill>
                  <a:srgbClr val="333333"/>
                </a:solidFill>
                <a:latin typeface="Lora"/>
                <a:ea typeface="Lora"/>
                <a:cs typeface="Lora"/>
                <a:sym typeface="Lora"/>
              </a:rPr>
              <a:t>Goals and Action Plans</a:t>
            </a:r>
            <a:endParaRPr sz="1200" b="1" dirty="0">
              <a:solidFill>
                <a:srgbClr val="333333"/>
              </a:solidFill>
              <a:latin typeface="Lora"/>
              <a:ea typeface="Lora"/>
              <a:cs typeface="Lora"/>
              <a:sym typeface="Lora"/>
            </a:endParaRPr>
          </a:p>
          <a:p>
            <a:pPr marL="787400" lvl="0" indent="-304800" rtl="0">
              <a:lnSpc>
                <a:spcPct val="115000"/>
              </a:lnSpc>
              <a:spcBef>
                <a:spcPts val="190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Establish Goal Ownership and Commitment</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Create Strategies and Action Plans for Goals</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Keep Score of Goals and Action Steps</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Use </a:t>
            </a:r>
            <a:r>
              <a:rPr lang="en" sz="1200" u="sng" dirty="0">
                <a:solidFill>
                  <a:srgbClr val="45A9DF"/>
                </a:solidFill>
                <a:latin typeface="Lora"/>
                <a:ea typeface="Lora"/>
                <a:cs typeface="Lora"/>
                <a:sym typeface="Lora"/>
                <a:hlinkClick r:id="rId5"/>
              </a:rPr>
              <a:t>visualization techniques</a:t>
            </a:r>
            <a:r>
              <a:rPr lang="en" sz="1200" dirty="0">
                <a:solidFill>
                  <a:srgbClr val="333333"/>
                </a:solidFill>
                <a:latin typeface="Lora"/>
                <a:ea typeface="Lora"/>
                <a:cs typeface="Lora"/>
                <a:sym typeface="Lora"/>
              </a:rPr>
              <a:t> to maintain focus and to leverage the Law of Attraction</a:t>
            </a:r>
            <a:endParaRPr sz="1200" dirty="0">
              <a:solidFill>
                <a:srgbClr val="333333"/>
              </a:solidFill>
              <a:latin typeface="Lora"/>
              <a:ea typeface="Lora"/>
              <a:cs typeface="Lora"/>
              <a:sym typeface="Lora"/>
            </a:endParaRPr>
          </a:p>
          <a:p>
            <a:pPr marL="0" lvl="0" indent="0" rtl="0">
              <a:lnSpc>
                <a:spcPct val="156250"/>
              </a:lnSpc>
              <a:spcBef>
                <a:spcPts val="0"/>
              </a:spcBef>
              <a:spcAft>
                <a:spcPts val="0"/>
              </a:spcAft>
              <a:buClr>
                <a:schemeClr val="dk2"/>
              </a:buClr>
              <a:buSzPts val="1100"/>
              <a:buFont typeface="Arial"/>
              <a:buNone/>
            </a:pPr>
            <a:endParaRPr sz="1200" b="1" dirty="0">
              <a:solidFill>
                <a:srgbClr val="333333"/>
              </a:solidFill>
              <a:latin typeface="Lora"/>
              <a:ea typeface="Lora"/>
              <a:cs typeface="Lora"/>
              <a:sym typeface="Lora"/>
            </a:endParaRPr>
          </a:p>
          <a:p>
            <a:pPr marL="0" lvl="0" indent="0" rtl="0">
              <a:lnSpc>
                <a:spcPct val="156250"/>
              </a:lnSpc>
              <a:spcBef>
                <a:spcPts val="1900"/>
              </a:spcBef>
              <a:spcAft>
                <a:spcPts val="0"/>
              </a:spcAft>
              <a:buClr>
                <a:schemeClr val="dk2"/>
              </a:buClr>
              <a:buSzPts val="1100"/>
              <a:buFont typeface="Arial"/>
              <a:buNone/>
            </a:pPr>
            <a:r>
              <a:rPr lang="en" sz="1200" b="1" dirty="0">
                <a:solidFill>
                  <a:srgbClr val="333333"/>
                </a:solidFill>
                <a:latin typeface="Lora"/>
                <a:ea typeface="Lora"/>
                <a:cs typeface="Lora"/>
                <a:sym typeface="Lora"/>
              </a:rPr>
              <a:t>Accountability and Accomplishments</a:t>
            </a:r>
            <a:endParaRPr sz="1200" b="1" dirty="0">
              <a:solidFill>
                <a:srgbClr val="333333"/>
              </a:solidFill>
              <a:latin typeface="Lora"/>
              <a:ea typeface="Lora"/>
              <a:cs typeface="Lora"/>
              <a:sym typeface="Lora"/>
            </a:endParaRPr>
          </a:p>
          <a:p>
            <a:pPr marL="787400" lvl="0" indent="-304800" rtl="0">
              <a:lnSpc>
                <a:spcPct val="115000"/>
              </a:lnSpc>
              <a:spcBef>
                <a:spcPts val="190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Support Goals Completion Continuously</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Accountability Drives Accomplishments</a:t>
            </a:r>
            <a:endParaRPr sz="1200" dirty="0">
              <a:solidFill>
                <a:srgbClr val="333333"/>
              </a:solidFill>
              <a:latin typeface="Lora"/>
              <a:ea typeface="Lora"/>
              <a:cs typeface="Lora"/>
              <a:sym typeface="Lora"/>
            </a:endParaRPr>
          </a:p>
          <a:p>
            <a:pPr marL="787400" lvl="0" indent="-304800" rtl="0">
              <a:lnSpc>
                <a:spcPct val="115000"/>
              </a:lnSpc>
              <a:spcBef>
                <a:spcPts val="0"/>
              </a:spcBef>
              <a:spcAft>
                <a:spcPts val="0"/>
              </a:spcAft>
              <a:buClr>
                <a:srgbClr val="333333"/>
              </a:buClr>
              <a:buSzPts val="1200"/>
              <a:buFont typeface="Lora"/>
              <a:buAutoNum type="arabicPeriod"/>
            </a:pPr>
            <a:r>
              <a:rPr lang="en" sz="1200" dirty="0">
                <a:solidFill>
                  <a:srgbClr val="333333"/>
                </a:solidFill>
                <a:latin typeface="Lora"/>
                <a:ea typeface="Lora"/>
                <a:cs typeface="Lora"/>
                <a:sym typeface="Lora"/>
              </a:rPr>
              <a:t>Acknowledge Efforts and Progress</a:t>
            </a:r>
            <a:endParaRPr sz="1200" dirty="0">
              <a:solidFill>
                <a:srgbClr val="333333"/>
              </a:solidFill>
              <a:latin typeface="Lora"/>
              <a:ea typeface="Lora"/>
              <a:cs typeface="Lora"/>
              <a:sym typeface="Lora"/>
            </a:endParaRPr>
          </a:p>
          <a:p>
            <a:pPr marL="0" lvl="0" indent="0" rtl="0">
              <a:lnSpc>
                <a:spcPct val="115000"/>
              </a:lnSpc>
              <a:spcBef>
                <a:spcPts val="0"/>
              </a:spcBef>
              <a:spcAft>
                <a:spcPts val="0"/>
              </a:spcAft>
              <a:buNone/>
            </a:pPr>
            <a:endParaRPr sz="1200" dirty="0">
              <a:solidFill>
                <a:srgbClr val="333333"/>
              </a:solidFill>
              <a:latin typeface="Lora"/>
              <a:ea typeface="Lora"/>
              <a:cs typeface="Lora"/>
              <a:sym typeface="Lor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Shape 11"/>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Shape 1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Shape 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Shape 14"/>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Shape 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Shape 62"/>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Shape 63"/>
          <p:cNvSpPr txBox="1">
            <a:spLocks noGrp="1"/>
          </p:cNvSpPr>
          <p:nvPr>
            <p:ph type="title"/>
          </p:nvPr>
        </p:nvSpPr>
        <p:spPr>
          <a:xfrm>
            <a:off x="853950" y="1304850"/>
            <a:ext cx="74361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endParaRPr/>
          </a:p>
        </p:txBody>
      </p:sp>
      <p:sp>
        <p:nvSpPr>
          <p:cNvPr id="64" name="Shape 64"/>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Shape 6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68"/>
        <p:cNvGrpSpPr/>
        <p:nvPr/>
      </p:nvGrpSpPr>
      <p:grpSpPr>
        <a:xfrm>
          <a:off x="0" y="0"/>
          <a:ext cx="0" cy="0"/>
          <a:chOff x="0" y="0"/>
          <a:chExt cx="0" cy="0"/>
        </a:xfrm>
      </p:grpSpPr>
      <p:sp>
        <p:nvSpPr>
          <p:cNvPr id="69" name="Shape 69"/>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flipH="1">
            <a:off x="3225000" y="1448425"/>
            <a:ext cx="5919000" cy="36951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flipH="1">
            <a:off x="3397800" y="1448425"/>
            <a:ext cx="5746200" cy="3695100"/>
          </a:xfrm>
          <a:prstGeom prst="rtTriangle">
            <a:avLst/>
          </a:prstGeom>
          <a:solidFill>
            <a:srgbClr val="E0E0E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flipH="1">
            <a:off x="3836700" y="1448475"/>
            <a:ext cx="5307300" cy="3695100"/>
          </a:xfrm>
          <a:prstGeom prst="rtTriangle">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txBox="1">
            <a:spLocks noGrp="1"/>
          </p:cNvSpPr>
          <p:nvPr>
            <p:ph type="ctrTitle"/>
          </p:nvPr>
        </p:nvSpPr>
        <p:spPr>
          <a:xfrm>
            <a:off x="335250" y="932100"/>
            <a:ext cx="5508300" cy="16557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Clr>
                <a:schemeClr val="dk1"/>
              </a:buClr>
              <a:buSzPts val="5200"/>
              <a:buNone/>
              <a:defRPr sz="5200" b="1">
                <a:solidFill>
                  <a:schemeClr val="dk1"/>
                </a:solidFill>
              </a:defRPr>
            </a:lvl1pPr>
            <a:lvl2pPr lvl="1" algn="l">
              <a:lnSpc>
                <a:spcPct val="100000"/>
              </a:lnSpc>
              <a:spcBef>
                <a:spcPts val="0"/>
              </a:spcBef>
              <a:spcAft>
                <a:spcPts val="0"/>
              </a:spcAft>
              <a:buClr>
                <a:schemeClr val="dk1"/>
              </a:buClr>
              <a:buSzPts val="5200"/>
              <a:buNone/>
              <a:defRPr sz="5200" b="1">
                <a:solidFill>
                  <a:schemeClr val="dk1"/>
                </a:solidFill>
              </a:defRPr>
            </a:lvl2pPr>
            <a:lvl3pPr lvl="2" algn="l">
              <a:lnSpc>
                <a:spcPct val="100000"/>
              </a:lnSpc>
              <a:spcBef>
                <a:spcPts val="0"/>
              </a:spcBef>
              <a:spcAft>
                <a:spcPts val="0"/>
              </a:spcAft>
              <a:buClr>
                <a:schemeClr val="dk1"/>
              </a:buClr>
              <a:buSzPts val="5200"/>
              <a:buNone/>
              <a:defRPr sz="5200" b="1">
                <a:solidFill>
                  <a:schemeClr val="dk1"/>
                </a:solidFill>
              </a:defRPr>
            </a:lvl3pPr>
            <a:lvl4pPr lvl="3" algn="l">
              <a:lnSpc>
                <a:spcPct val="100000"/>
              </a:lnSpc>
              <a:spcBef>
                <a:spcPts val="0"/>
              </a:spcBef>
              <a:spcAft>
                <a:spcPts val="0"/>
              </a:spcAft>
              <a:buClr>
                <a:schemeClr val="dk1"/>
              </a:buClr>
              <a:buSzPts val="5200"/>
              <a:buNone/>
              <a:defRPr sz="5200" b="1">
                <a:solidFill>
                  <a:schemeClr val="dk1"/>
                </a:solidFill>
              </a:defRPr>
            </a:lvl4pPr>
            <a:lvl5pPr lvl="4" algn="l">
              <a:lnSpc>
                <a:spcPct val="100000"/>
              </a:lnSpc>
              <a:spcBef>
                <a:spcPts val="0"/>
              </a:spcBef>
              <a:spcAft>
                <a:spcPts val="0"/>
              </a:spcAft>
              <a:buClr>
                <a:schemeClr val="dk1"/>
              </a:buClr>
              <a:buSzPts val="5200"/>
              <a:buNone/>
              <a:defRPr sz="5200" b="1">
                <a:solidFill>
                  <a:schemeClr val="dk1"/>
                </a:solidFill>
              </a:defRPr>
            </a:lvl5pPr>
            <a:lvl6pPr lvl="5" algn="l">
              <a:lnSpc>
                <a:spcPct val="100000"/>
              </a:lnSpc>
              <a:spcBef>
                <a:spcPts val="0"/>
              </a:spcBef>
              <a:spcAft>
                <a:spcPts val="0"/>
              </a:spcAft>
              <a:buClr>
                <a:schemeClr val="dk1"/>
              </a:buClr>
              <a:buSzPts val="5200"/>
              <a:buNone/>
              <a:defRPr sz="5200" b="1">
                <a:solidFill>
                  <a:schemeClr val="dk1"/>
                </a:solidFill>
              </a:defRPr>
            </a:lvl6pPr>
            <a:lvl7pPr lvl="6" algn="l">
              <a:lnSpc>
                <a:spcPct val="100000"/>
              </a:lnSpc>
              <a:spcBef>
                <a:spcPts val="0"/>
              </a:spcBef>
              <a:spcAft>
                <a:spcPts val="0"/>
              </a:spcAft>
              <a:buClr>
                <a:schemeClr val="dk1"/>
              </a:buClr>
              <a:buSzPts val="5200"/>
              <a:buNone/>
              <a:defRPr sz="5200" b="1">
                <a:solidFill>
                  <a:schemeClr val="dk1"/>
                </a:solidFill>
              </a:defRPr>
            </a:lvl7pPr>
            <a:lvl8pPr lvl="7" algn="l">
              <a:lnSpc>
                <a:spcPct val="100000"/>
              </a:lnSpc>
              <a:spcBef>
                <a:spcPts val="0"/>
              </a:spcBef>
              <a:spcAft>
                <a:spcPts val="0"/>
              </a:spcAft>
              <a:buClr>
                <a:schemeClr val="dk1"/>
              </a:buClr>
              <a:buSzPts val="5200"/>
              <a:buNone/>
              <a:defRPr sz="5200" b="1">
                <a:solidFill>
                  <a:schemeClr val="dk1"/>
                </a:solidFill>
              </a:defRPr>
            </a:lvl8pPr>
            <a:lvl9pPr lvl="8" algn="l">
              <a:lnSpc>
                <a:spcPct val="100000"/>
              </a:lnSpc>
              <a:spcBef>
                <a:spcPts val="0"/>
              </a:spcBef>
              <a:spcAft>
                <a:spcPts val="0"/>
              </a:spcAft>
              <a:buClr>
                <a:schemeClr val="dk1"/>
              </a:buClr>
              <a:buSzPts val="5200"/>
              <a:buNone/>
              <a:defRPr sz="5200" b="1">
                <a:solidFill>
                  <a:schemeClr val="dk1"/>
                </a:solidFill>
              </a:defRPr>
            </a:lvl9pPr>
          </a:lstStyle>
          <a:p>
            <a:endParaRPr/>
          </a:p>
        </p:txBody>
      </p:sp>
      <p:sp>
        <p:nvSpPr>
          <p:cNvPr id="74" name="Shape 74"/>
          <p:cNvSpPr txBox="1">
            <a:spLocks noGrp="1"/>
          </p:cNvSpPr>
          <p:nvPr>
            <p:ph type="subTitle" idx="1"/>
          </p:nvPr>
        </p:nvSpPr>
        <p:spPr>
          <a:xfrm>
            <a:off x="335250" y="2727850"/>
            <a:ext cx="3914700" cy="16125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chemeClr val="dk2"/>
              </a:buClr>
              <a:buSzPts val="2400"/>
              <a:buNone/>
              <a:defRPr sz="2400">
                <a:solidFill>
                  <a:schemeClr val="dk2"/>
                </a:solidFill>
              </a:defRPr>
            </a:lvl1pPr>
            <a:lvl2pPr lvl="1" algn="l">
              <a:lnSpc>
                <a:spcPct val="100000"/>
              </a:lnSpc>
              <a:spcBef>
                <a:spcPts val="0"/>
              </a:spcBef>
              <a:spcAft>
                <a:spcPts val="0"/>
              </a:spcAft>
              <a:buClr>
                <a:schemeClr val="dk2"/>
              </a:buClr>
              <a:buSzPts val="2400"/>
              <a:buNone/>
              <a:defRPr sz="2400">
                <a:solidFill>
                  <a:schemeClr val="dk2"/>
                </a:solidFill>
              </a:defRPr>
            </a:lvl2pPr>
            <a:lvl3pPr lvl="2" algn="l">
              <a:lnSpc>
                <a:spcPct val="100000"/>
              </a:lnSpc>
              <a:spcBef>
                <a:spcPts val="0"/>
              </a:spcBef>
              <a:spcAft>
                <a:spcPts val="0"/>
              </a:spcAft>
              <a:buClr>
                <a:schemeClr val="dk2"/>
              </a:buClr>
              <a:buSzPts val="2400"/>
              <a:buNone/>
              <a:defRPr sz="2400">
                <a:solidFill>
                  <a:schemeClr val="dk2"/>
                </a:solidFill>
              </a:defRPr>
            </a:lvl3pPr>
            <a:lvl4pPr lvl="3" algn="l">
              <a:lnSpc>
                <a:spcPct val="100000"/>
              </a:lnSpc>
              <a:spcBef>
                <a:spcPts val="0"/>
              </a:spcBef>
              <a:spcAft>
                <a:spcPts val="0"/>
              </a:spcAft>
              <a:buClr>
                <a:schemeClr val="dk2"/>
              </a:buClr>
              <a:buSzPts val="2400"/>
              <a:buNone/>
              <a:defRPr sz="2400">
                <a:solidFill>
                  <a:schemeClr val="dk2"/>
                </a:solidFill>
              </a:defRPr>
            </a:lvl4pPr>
            <a:lvl5pPr lvl="4" algn="l">
              <a:lnSpc>
                <a:spcPct val="100000"/>
              </a:lnSpc>
              <a:spcBef>
                <a:spcPts val="0"/>
              </a:spcBef>
              <a:spcAft>
                <a:spcPts val="0"/>
              </a:spcAft>
              <a:buClr>
                <a:schemeClr val="dk2"/>
              </a:buClr>
              <a:buSzPts val="2400"/>
              <a:buNone/>
              <a:defRPr sz="2400">
                <a:solidFill>
                  <a:schemeClr val="dk2"/>
                </a:solidFill>
              </a:defRPr>
            </a:lvl5pPr>
            <a:lvl6pPr lvl="5" algn="l">
              <a:lnSpc>
                <a:spcPct val="100000"/>
              </a:lnSpc>
              <a:spcBef>
                <a:spcPts val="0"/>
              </a:spcBef>
              <a:spcAft>
                <a:spcPts val="0"/>
              </a:spcAft>
              <a:buClr>
                <a:schemeClr val="dk2"/>
              </a:buClr>
              <a:buSzPts val="2400"/>
              <a:buNone/>
              <a:defRPr sz="2400">
                <a:solidFill>
                  <a:schemeClr val="dk2"/>
                </a:solidFill>
              </a:defRPr>
            </a:lvl6pPr>
            <a:lvl7pPr lvl="6" algn="l">
              <a:lnSpc>
                <a:spcPct val="100000"/>
              </a:lnSpc>
              <a:spcBef>
                <a:spcPts val="0"/>
              </a:spcBef>
              <a:spcAft>
                <a:spcPts val="0"/>
              </a:spcAft>
              <a:buClr>
                <a:schemeClr val="dk2"/>
              </a:buClr>
              <a:buSzPts val="2400"/>
              <a:buNone/>
              <a:defRPr sz="2400">
                <a:solidFill>
                  <a:schemeClr val="dk2"/>
                </a:solidFill>
              </a:defRPr>
            </a:lvl7pPr>
            <a:lvl8pPr lvl="7" algn="l">
              <a:lnSpc>
                <a:spcPct val="100000"/>
              </a:lnSpc>
              <a:spcBef>
                <a:spcPts val="0"/>
              </a:spcBef>
              <a:spcAft>
                <a:spcPts val="0"/>
              </a:spcAft>
              <a:buClr>
                <a:schemeClr val="dk2"/>
              </a:buClr>
              <a:buSzPts val="2400"/>
              <a:buNone/>
              <a:defRPr sz="2400">
                <a:solidFill>
                  <a:schemeClr val="dk2"/>
                </a:solidFill>
              </a:defRPr>
            </a:lvl8pPr>
            <a:lvl9pPr lvl="8" algn="l">
              <a:lnSpc>
                <a:spcPct val="100000"/>
              </a:lnSpc>
              <a:spcBef>
                <a:spcPts val="0"/>
              </a:spcBef>
              <a:spcAft>
                <a:spcPts val="0"/>
              </a:spcAft>
              <a:buClr>
                <a:schemeClr val="dk2"/>
              </a:buClr>
              <a:buSzPts val="2400"/>
              <a:buNone/>
              <a:defRPr sz="2400">
                <a:solidFill>
                  <a:schemeClr val="dk2"/>
                </a:solidFill>
              </a:defRPr>
            </a:lvl9pPr>
          </a:lstStyle>
          <a:p>
            <a:endParaRPr/>
          </a:p>
        </p:txBody>
      </p:sp>
      <p:sp>
        <p:nvSpPr>
          <p:cNvPr id="75" name="Shape 7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Bef>
                <a:spcPts val="0"/>
              </a:spcBef>
              <a:spcAft>
                <a:spcPts val="0"/>
              </a:spcAft>
              <a:buNone/>
              <a:defRPr sz="1000">
                <a:solidFill>
                  <a:schemeClr val="lt1"/>
                </a:solidFill>
              </a:defRPr>
            </a:lvl1pPr>
            <a:lvl2pPr lvl="1" algn="r">
              <a:lnSpc>
                <a:spcPct val="100000"/>
              </a:lnSpc>
              <a:spcBef>
                <a:spcPts val="0"/>
              </a:spcBef>
              <a:spcAft>
                <a:spcPts val="0"/>
              </a:spcAft>
              <a:buNone/>
              <a:defRPr sz="1000">
                <a:solidFill>
                  <a:schemeClr val="lt1"/>
                </a:solidFill>
              </a:defRPr>
            </a:lvl2pPr>
            <a:lvl3pPr lvl="2" algn="r">
              <a:lnSpc>
                <a:spcPct val="100000"/>
              </a:lnSpc>
              <a:spcBef>
                <a:spcPts val="0"/>
              </a:spcBef>
              <a:spcAft>
                <a:spcPts val="0"/>
              </a:spcAft>
              <a:buNone/>
              <a:defRPr sz="1000">
                <a:solidFill>
                  <a:schemeClr val="lt1"/>
                </a:solidFill>
              </a:defRPr>
            </a:lvl3pPr>
            <a:lvl4pPr lvl="3" algn="r">
              <a:lnSpc>
                <a:spcPct val="100000"/>
              </a:lnSpc>
              <a:spcBef>
                <a:spcPts val="0"/>
              </a:spcBef>
              <a:spcAft>
                <a:spcPts val="0"/>
              </a:spcAft>
              <a:buNone/>
              <a:defRPr sz="1000">
                <a:solidFill>
                  <a:schemeClr val="lt1"/>
                </a:solidFill>
              </a:defRPr>
            </a:lvl4pPr>
            <a:lvl5pPr lvl="4" algn="r">
              <a:lnSpc>
                <a:spcPct val="100000"/>
              </a:lnSpc>
              <a:spcBef>
                <a:spcPts val="0"/>
              </a:spcBef>
              <a:spcAft>
                <a:spcPts val="0"/>
              </a:spcAft>
              <a:buNone/>
              <a:defRPr sz="1000">
                <a:solidFill>
                  <a:schemeClr val="lt1"/>
                </a:solidFill>
              </a:defRPr>
            </a:lvl5pPr>
            <a:lvl6pPr lvl="5" algn="r">
              <a:lnSpc>
                <a:spcPct val="100000"/>
              </a:lnSpc>
              <a:spcBef>
                <a:spcPts val="0"/>
              </a:spcBef>
              <a:spcAft>
                <a:spcPts val="0"/>
              </a:spcAft>
              <a:buNone/>
              <a:defRPr sz="1000">
                <a:solidFill>
                  <a:schemeClr val="lt1"/>
                </a:solidFill>
              </a:defRPr>
            </a:lvl6pPr>
            <a:lvl7pPr lvl="6" algn="r">
              <a:lnSpc>
                <a:spcPct val="100000"/>
              </a:lnSpc>
              <a:spcBef>
                <a:spcPts val="0"/>
              </a:spcBef>
              <a:spcAft>
                <a:spcPts val="0"/>
              </a:spcAft>
              <a:buNone/>
              <a:defRPr sz="1000">
                <a:solidFill>
                  <a:schemeClr val="lt1"/>
                </a:solidFill>
              </a:defRPr>
            </a:lvl7pPr>
            <a:lvl8pPr lvl="7" algn="r">
              <a:lnSpc>
                <a:spcPct val="100000"/>
              </a:lnSpc>
              <a:spcBef>
                <a:spcPts val="0"/>
              </a:spcBef>
              <a:spcAft>
                <a:spcPts val="0"/>
              </a:spcAft>
              <a:buNone/>
              <a:defRPr sz="1000">
                <a:solidFill>
                  <a:schemeClr val="lt1"/>
                </a:solidFill>
              </a:defRPr>
            </a:lvl8pPr>
            <a:lvl9pPr lvl="8" algn="r">
              <a:lnSpc>
                <a:spcPct val="100000"/>
              </a:lnSpc>
              <a:spcBef>
                <a:spcPts val="0"/>
              </a:spcBef>
              <a:spcAft>
                <a:spcPts val="0"/>
              </a:spcAft>
              <a:buNone/>
              <a:defRPr sz="1000">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Shape 18"/>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Shape 19"/>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Shape 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Shape 23"/>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Shape 2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Shape 2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Shape 2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Shape 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Shape 30"/>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Shape 3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Shape 32"/>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Shape 33"/>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Shape 34"/>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Shape 3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Shape 41"/>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Shape 42"/>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Shape 4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Shape 46"/>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Shape 4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50" name="Shape 5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Shape 51"/>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Shape 52"/>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Shape 5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Shape 5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Shape 5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Shape 58"/>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59" name="Shape 5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spcBef>
                <a:spcPts val="0"/>
              </a:spcBef>
              <a:buNone/>
              <a:defRPr sz="1000">
                <a:solidFill>
                  <a:schemeClr val="dk2"/>
                </a:solidFill>
                <a:latin typeface="Lato"/>
                <a:ea typeface="Lato"/>
                <a:cs typeface="Lato"/>
                <a:sym typeface="Lato"/>
              </a:defRPr>
            </a:lvl1pPr>
            <a:lvl2pPr lvl="1" algn="r" rtl="0">
              <a:spcBef>
                <a:spcPts val="0"/>
              </a:spcBef>
              <a:buNone/>
              <a:defRPr sz="1000">
                <a:solidFill>
                  <a:schemeClr val="dk2"/>
                </a:solidFill>
                <a:latin typeface="Lato"/>
                <a:ea typeface="Lato"/>
                <a:cs typeface="Lato"/>
                <a:sym typeface="Lato"/>
              </a:defRPr>
            </a:lvl2pPr>
            <a:lvl3pPr lvl="2" algn="r" rtl="0">
              <a:spcBef>
                <a:spcPts val="0"/>
              </a:spcBef>
              <a:buNone/>
              <a:defRPr sz="1000">
                <a:solidFill>
                  <a:schemeClr val="dk2"/>
                </a:solidFill>
                <a:latin typeface="Lato"/>
                <a:ea typeface="Lato"/>
                <a:cs typeface="Lato"/>
                <a:sym typeface="Lato"/>
              </a:defRPr>
            </a:lvl3pPr>
            <a:lvl4pPr lvl="3" algn="r" rtl="0">
              <a:spcBef>
                <a:spcPts val="0"/>
              </a:spcBef>
              <a:buNone/>
              <a:defRPr sz="1000">
                <a:solidFill>
                  <a:schemeClr val="dk2"/>
                </a:solidFill>
                <a:latin typeface="Lato"/>
                <a:ea typeface="Lato"/>
                <a:cs typeface="Lato"/>
                <a:sym typeface="Lato"/>
              </a:defRPr>
            </a:lvl4pPr>
            <a:lvl5pPr lvl="4" algn="r" rtl="0">
              <a:spcBef>
                <a:spcPts val="0"/>
              </a:spcBef>
              <a:buNone/>
              <a:defRPr sz="1000">
                <a:solidFill>
                  <a:schemeClr val="dk2"/>
                </a:solidFill>
                <a:latin typeface="Lato"/>
                <a:ea typeface="Lato"/>
                <a:cs typeface="Lato"/>
                <a:sym typeface="Lato"/>
              </a:defRPr>
            </a:lvl5pPr>
            <a:lvl6pPr lvl="5" algn="r" rtl="0">
              <a:spcBef>
                <a:spcPts val="0"/>
              </a:spcBef>
              <a:buNone/>
              <a:defRPr sz="1000">
                <a:solidFill>
                  <a:schemeClr val="dk2"/>
                </a:solidFill>
                <a:latin typeface="Lato"/>
                <a:ea typeface="Lato"/>
                <a:cs typeface="Lato"/>
                <a:sym typeface="Lato"/>
              </a:defRPr>
            </a:lvl6pPr>
            <a:lvl7pPr lvl="6" algn="r" rtl="0">
              <a:spcBef>
                <a:spcPts val="0"/>
              </a:spcBef>
              <a:buNone/>
              <a:defRPr sz="1000">
                <a:solidFill>
                  <a:schemeClr val="dk2"/>
                </a:solidFill>
                <a:latin typeface="Lato"/>
                <a:ea typeface="Lato"/>
                <a:cs typeface="Lato"/>
                <a:sym typeface="Lato"/>
              </a:defRPr>
            </a:lvl7pPr>
            <a:lvl8pPr lvl="7" algn="r" rtl="0">
              <a:spcBef>
                <a:spcPts val="0"/>
              </a:spcBef>
              <a:buNone/>
              <a:defRPr sz="1000">
                <a:solidFill>
                  <a:schemeClr val="dk2"/>
                </a:solidFill>
                <a:latin typeface="Lato"/>
                <a:ea typeface="Lato"/>
                <a:cs typeface="Lato"/>
                <a:sym typeface="Lato"/>
              </a:defRPr>
            </a:lvl8pPr>
            <a:lvl9pPr lvl="8" algn="r" rtl="0">
              <a:spcBef>
                <a:spcPts val="0"/>
              </a:spcBef>
              <a:buNone/>
              <a:defRPr sz="1000">
                <a:solidFill>
                  <a:schemeClr val="dk2"/>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hyperlink" Target="http://www.youtube.com/watch?v=hX4eaMUiIw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335250" y="932100"/>
            <a:ext cx="5508300" cy="1655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Think Good/</a:t>
            </a:r>
            <a:endParaRPr sz="3600"/>
          </a:p>
          <a:p>
            <a:pPr marL="0" lvl="0" indent="0">
              <a:spcBef>
                <a:spcPts val="0"/>
              </a:spcBef>
              <a:spcAft>
                <a:spcPts val="0"/>
              </a:spcAft>
              <a:buNone/>
            </a:pPr>
            <a:r>
              <a:rPr lang="en" sz="3600"/>
              <a:t>Viktor Frankl Coaching Program</a:t>
            </a:r>
            <a:endParaRPr sz="3600"/>
          </a:p>
        </p:txBody>
      </p:sp>
      <p:sp>
        <p:nvSpPr>
          <p:cNvPr id="81" name="Shape 81"/>
          <p:cNvSpPr txBox="1">
            <a:spLocks noGrp="1"/>
          </p:cNvSpPr>
          <p:nvPr>
            <p:ph type="subTitle" idx="1"/>
          </p:nvPr>
        </p:nvSpPr>
        <p:spPr>
          <a:xfrm>
            <a:off x="335250" y="2727850"/>
            <a:ext cx="5713800" cy="1612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Week 15</a:t>
            </a:r>
            <a:endParaRPr dirty="0"/>
          </a:p>
          <a:p>
            <a:pPr marL="0" lvl="0" indent="0">
              <a:spcBef>
                <a:spcPts val="0"/>
              </a:spcBef>
              <a:spcAft>
                <a:spcPts val="0"/>
              </a:spcAft>
              <a:buNone/>
            </a:pPr>
            <a:endParaRPr dirty="0"/>
          </a:p>
          <a:p>
            <a:pPr marL="0" lvl="0" indent="0">
              <a:spcBef>
                <a:spcPts val="0"/>
              </a:spcBef>
              <a:spcAft>
                <a:spcPts val="0"/>
              </a:spcAft>
              <a:buNone/>
            </a:pPr>
            <a:r>
              <a:rPr lang="en" dirty="0"/>
              <a:t>With Rabbi Daniel Schonbuch, </a:t>
            </a:r>
            <a:endParaRPr dirty="0"/>
          </a:p>
          <a:p>
            <a:pPr marL="0" lvl="0" indent="0">
              <a:spcBef>
                <a:spcPts val="0"/>
              </a:spcBef>
              <a:spcAft>
                <a:spcPts val="0"/>
              </a:spcAft>
              <a:buNone/>
            </a:pPr>
            <a:r>
              <a:rPr lang="en" dirty="0"/>
              <a:t>LMFT</a:t>
            </a:r>
            <a:endParaRPr dirty="0"/>
          </a:p>
        </p:txBody>
      </p:sp>
      <p:pic>
        <p:nvPicPr>
          <p:cNvPr id="82" name="Shape 82"/>
          <p:cNvPicPr preferRelativeResize="0"/>
          <p:nvPr/>
        </p:nvPicPr>
        <p:blipFill>
          <a:blip r:embed="rId3">
            <a:alphaModFix/>
          </a:blip>
          <a:stretch>
            <a:fillRect/>
          </a:stretch>
        </p:blipFill>
        <p:spPr>
          <a:xfrm>
            <a:off x="6106080" y="1426875"/>
            <a:ext cx="2248675" cy="2474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Shape 87"/>
          <p:cNvSpPr txBox="1">
            <a:spLocks noGrp="1"/>
          </p:cNvSpPr>
          <p:nvPr>
            <p:ph type="title" idx="4294967295"/>
          </p:nvPr>
        </p:nvSpPr>
        <p:spPr>
          <a:xfrm>
            <a:off x="535775" y="712150"/>
            <a:ext cx="5197200" cy="768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dirty="0">
                <a:solidFill>
                  <a:srgbClr val="FFFFFF"/>
                </a:solidFill>
              </a:rPr>
              <a:t>Week 15</a:t>
            </a:r>
            <a:endParaRPr sz="3600" dirty="0">
              <a:solidFill>
                <a:srgbClr val="FFFFFF"/>
              </a:solidFill>
            </a:endParaRPr>
          </a:p>
          <a:p>
            <a:pPr marL="0" lvl="0" indent="0" rtl="0">
              <a:spcBef>
                <a:spcPts val="1600"/>
              </a:spcBef>
              <a:spcAft>
                <a:spcPts val="1600"/>
              </a:spcAft>
              <a:buNone/>
            </a:pPr>
            <a:endParaRPr sz="3600" dirty="0">
              <a:solidFill>
                <a:srgbClr val="FFFFFF"/>
              </a:solidFill>
            </a:endParaRPr>
          </a:p>
        </p:txBody>
      </p:sp>
      <p:sp>
        <p:nvSpPr>
          <p:cNvPr id="88" name="Shape 88"/>
          <p:cNvSpPr txBox="1">
            <a:spLocks noGrp="1"/>
          </p:cNvSpPr>
          <p:nvPr>
            <p:ph type="title" idx="4294967295"/>
          </p:nvPr>
        </p:nvSpPr>
        <p:spPr>
          <a:xfrm>
            <a:off x="456875" y="1530850"/>
            <a:ext cx="5878500" cy="35448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Clr>
                <a:srgbClr val="FFFFFF"/>
              </a:buClr>
              <a:buSzPts val="1800"/>
              <a:buFont typeface="Arial"/>
              <a:buChar char="-"/>
            </a:pPr>
            <a:r>
              <a:rPr lang="en" sz="1800" b="0" dirty="0">
                <a:solidFill>
                  <a:srgbClr val="FFFFFF"/>
                </a:solidFill>
                <a:latin typeface="Arial"/>
                <a:ea typeface="Arial"/>
                <a:cs typeface="Arial"/>
                <a:sym typeface="Arial"/>
              </a:rPr>
              <a:t>Your professional development plan</a:t>
            </a:r>
            <a:endParaRPr sz="1800" b="0" dirty="0">
              <a:solidFill>
                <a:srgbClr val="FFFFFF"/>
              </a:solidFill>
              <a:latin typeface="Arial"/>
              <a:ea typeface="Arial"/>
              <a:cs typeface="Arial"/>
              <a:sym typeface="Arial"/>
            </a:endParaRPr>
          </a:p>
          <a:p>
            <a:pPr marL="457200" lvl="0" indent="-342900" rtl="0">
              <a:lnSpc>
                <a:spcPct val="150000"/>
              </a:lnSpc>
              <a:spcBef>
                <a:spcPts val="0"/>
              </a:spcBef>
              <a:spcAft>
                <a:spcPts val="0"/>
              </a:spcAft>
              <a:buClr>
                <a:srgbClr val="FFFFFF"/>
              </a:buClr>
              <a:buSzPts val="1800"/>
              <a:buFont typeface="Arial"/>
              <a:buChar char="-"/>
            </a:pPr>
            <a:r>
              <a:rPr lang="en-US" sz="1800" b="0" dirty="0">
                <a:solidFill>
                  <a:srgbClr val="FFFFFF"/>
                </a:solidFill>
                <a:latin typeface="Arial"/>
                <a:ea typeface="Arial"/>
                <a:cs typeface="Arial"/>
                <a:sym typeface="Arial"/>
              </a:rPr>
              <a:t>Let’s review coaching</a:t>
            </a:r>
            <a:endParaRPr sz="1800" b="0" dirty="0">
              <a:solidFill>
                <a:srgbClr val="FFFFFF"/>
              </a:solidFill>
              <a:latin typeface="Arial"/>
              <a:ea typeface="Arial"/>
              <a:cs typeface="Arial"/>
              <a:sym typeface="Arial"/>
            </a:endParaRPr>
          </a:p>
          <a:p>
            <a:pPr marL="457200" lvl="0" indent="-342900" rtl="0">
              <a:lnSpc>
                <a:spcPct val="150000"/>
              </a:lnSpc>
              <a:spcBef>
                <a:spcPts val="0"/>
              </a:spcBef>
              <a:spcAft>
                <a:spcPts val="0"/>
              </a:spcAft>
              <a:buClr>
                <a:srgbClr val="FFFFFF"/>
              </a:buClr>
              <a:buSzPts val="1800"/>
              <a:buFont typeface="Arial"/>
              <a:buChar char="-"/>
            </a:pPr>
            <a:r>
              <a:rPr lang="en" sz="1800" b="0" dirty="0">
                <a:solidFill>
                  <a:srgbClr val="FFFFFF"/>
                </a:solidFill>
                <a:latin typeface="Arial"/>
                <a:ea typeface="Arial"/>
                <a:cs typeface="Arial"/>
                <a:sym typeface="Arial"/>
              </a:rPr>
              <a:t>Viktor Frankl </a:t>
            </a:r>
            <a:r>
              <a:rPr lang="en-US" sz="1800" b="0" dirty="0">
                <a:solidFill>
                  <a:srgbClr val="FFFFFF"/>
                </a:solidFill>
                <a:latin typeface="Arial"/>
                <a:ea typeface="Arial"/>
                <a:cs typeface="Arial"/>
                <a:sym typeface="Arial"/>
              </a:rPr>
              <a:t>on Fulfilling Meaning</a:t>
            </a:r>
            <a:endParaRPr sz="1800" b="0" dirty="0">
              <a:solidFill>
                <a:srgbClr val="FFFFFF"/>
              </a:solidFill>
              <a:latin typeface="Arial"/>
              <a:ea typeface="Arial"/>
              <a:cs typeface="Arial"/>
              <a:sym typeface="Arial"/>
            </a:endParaRPr>
          </a:p>
          <a:p>
            <a:pPr marL="457200" indent="-342900">
              <a:lnSpc>
                <a:spcPct val="150000"/>
              </a:lnSpc>
              <a:buClr>
                <a:srgbClr val="FFFFFF"/>
              </a:buClr>
              <a:buSzPts val="1800"/>
              <a:buFont typeface="Arial"/>
              <a:buChar char="-"/>
            </a:pPr>
            <a:r>
              <a:rPr lang="en" sz="1800" b="0" dirty="0">
                <a:solidFill>
                  <a:srgbClr val="FFFFFF"/>
                </a:solidFill>
                <a:latin typeface="Arial"/>
                <a:ea typeface="Arial"/>
                <a:cs typeface="Arial"/>
                <a:sym typeface="Arial"/>
              </a:rPr>
              <a:t>Group discussion</a:t>
            </a:r>
            <a:br>
              <a:rPr lang="en" sz="1800" b="0" dirty="0">
                <a:solidFill>
                  <a:srgbClr val="FFFFFF"/>
                </a:solidFill>
                <a:latin typeface="Arial"/>
                <a:ea typeface="Arial"/>
                <a:cs typeface="Arial"/>
                <a:sym typeface="Arial"/>
              </a:rPr>
            </a:br>
            <a:r>
              <a:rPr lang="en" sz="1800" b="0" dirty="0">
                <a:solidFill>
                  <a:srgbClr val="FFFFFF"/>
                </a:solidFill>
                <a:latin typeface="Arial"/>
                <a:ea typeface="Arial"/>
                <a:cs typeface="Arial"/>
                <a:sym typeface="Arial"/>
              </a:rPr>
              <a:t>Graduation Ceremony </a:t>
            </a:r>
            <a:endParaRPr sz="1800" b="0" dirty="0">
              <a:solidFill>
                <a:srgbClr val="FFFFFF"/>
              </a:solidFill>
              <a:latin typeface="Arial"/>
              <a:ea typeface="Arial"/>
              <a:cs typeface="Arial"/>
              <a:sym typeface="Arial"/>
            </a:endParaRPr>
          </a:p>
          <a:p>
            <a:pPr marL="0" lvl="0" indent="0" rtl="0">
              <a:lnSpc>
                <a:spcPct val="150000"/>
              </a:lnSpc>
              <a:spcBef>
                <a:spcPts val="800"/>
              </a:spcBef>
              <a:spcAft>
                <a:spcPts val="0"/>
              </a:spcAft>
              <a:buNone/>
            </a:pPr>
            <a:endParaRPr sz="1800" b="0" dirty="0">
              <a:solidFill>
                <a:srgbClr val="FFFFFF"/>
              </a:solidFill>
              <a:latin typeface="Arial"/>
              <a:ea typeface="Arial"/>
              <a:cs typeface="Arial"/>
              <a:sym typeface="Arial"/>
            </a:endParaRPr>
          </a:p>
          <a:p>
            <a:pPr marL="0" lvl="0" indent="0" rtl="0">
              <a:lnSpc>
                <a:spcPct val="115000"/>
              </a:lnSpc>
              <a:spcBef>
                <a:spcPts val="800"/>
              </a:spcBef>
              <a:spcAft>
                <a:spcPts val="0"/>
              </a:spcAft>
              <a:buNone/>
            </a:pPr>
            <a:endParaRPr sz="1300" b="0" dirty="0">
              <a:highlight>
                <a:srgbClr val="FFFFFF"/>
              </a:highlight>
              <a:latin typeface="Arial"/>
              <a:ea typeface="Arial"/>
              <a:cs typeface="Arial"/>
              <a:sym typeface="Arial"/>
            </a:endParaRPr>
          </a:p>
          <a:p>
            <a:pPr marL="0" lvl="0" indent="0" rtl="0">
              <a:lnSpc>
                <a:spcPct val="115000"/>
              </a:lnSpc>
              <a:spcBef>
                <a:spcPts val="500"/>
              </a:spcBef>
              <a:spcAft>
                <a:spcPts val="500"/>
              </a:spcAft>
              <a:buNone/>
            </a:pPr>
            <a:endParaRPr sz="1050" b="0" dirty="0">
              <a:solidFill>
                <a:srgbClr val="666666"/>
              </a:solidFill>
              <a:latin typeface="Georgia"/>
              <a:ea typeface="Georgia"/>
              <a:cs typeface="Georgia"/>
              <a:sym typeface="Georgia"/>
            </a:endParaRPr>
          </a:p>
        </p:txBody>
      </p:sp>
      <p:pic>
        <p:nvPicPr>
          <p:cNvPr id="89" name="Shape 89"/>
          <p:cNvPicPr preferRelativeResize="0"/>
          <p:nvPr/>
        </p:nvPicPr>
        <p:blipFill>
          <a:blip r:embed="rId4">
            <a:alphaModFix/>
          </a:blip>
          <a:stretch>
            <a:fillRect/>
          </a:stretch>
        </p:blipFill>
        <p:spPr>
          <a:xfrm>
            <a:off x="6673725" y="2738500"/>
            <a:ext cx="1356700" cy="2220325"/>
          </a:xfrm>
          <a:prstGeom prst="rect">
            <a:avLst/>
          </a:prstGeom>
          <a:noFill/>
          <a:ln>
            <a:noFill/>
          </a:ln>
        </p:spPr>
      </p:pic>
      <p:pic>
        <p:nvPicPr>
          <p:cNvPr id="90" name="Shape 90"/>
          <p:cNvPicPr preferRelativeResize="0"/>
          <p:nvPr/>
        </p:nvPicPr>
        <p:blipFill>
          <a:blip r:embed="rId5">
            <a:alphaModFix/>
          </a:blip>
          <a:stretch>
            <a:fillRect/>
          </a:stretch>
        </p:blipFill>
        <p:spPr>
          <a:xfrm>
            <a:off x="6647648" y="293548"/>
            <a:ext cx="1408850" cy="2117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Shape 205"/>
          <p:cNvSpPr txBox="1"/>
          <p:nvPr/>
        </p:nvSpPr>
        <p:spPr>
          <a:xfrm>
            <a:off x="2525925" y="889300"/>
            <a:ext cx="5242800" cy="873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3000">
                <a:solidFill>
                  <a:schemeClr val="dk2"/>
                </a:solidFill>
              </a:rPr>
              <a:t>Let’s Review Coaching</a:t>
            </a:r>
            <a:endParaRPr sz="3000">
              <a:solidFill>
                <a:schemeClr val="dk2"/>
              </a:solidFill>
            </a:endParaRPr>
          </a:p>
          <a:p>
            <a:pPr marL="0" lvl="0" indent="0" rtl="0">
              <a:lnSpc>
                <a:spcPct val="115000"/>
              </a:lnSpc>
              <a:spcBef>
                <a:spcPts val="0"/>
              </a:spcBef>
              <a:spcAft>
                <a:spcPts val="0"/>
              </a:spcAft>
              <a:buNone/>
            </a:pPr>
            <a:endParaRPr sz="3000">
              <a:solidFill>
                <a:schemeClr val="dk2"/>
              </a:solidFill>
            </a:endParaRPr>
          </a:p>
          <a:p>
            <a:pPr marL="457200" lvl="0" indent="-342900" rtl="0">
              <a:lnSpc>
                <a:spcPct val="115000"/>
              </a:lnSpc>
              <a:spcBef>
                <a:spcPts val="0"/>
              </a:spcBef>
              <a:spcAft>
                <a:spcPts val="0"/>
              </a:spcAft>
              <a:buClr>
                <a:schemeClr val="dk2"/>
              </a:buClr>
              <a:buSzPts val="1800"/>
              <a:buChar char="●"/>
            </a:pPr>
            <a:r>
              <a:rPr lang="en" sz="1800">
                <a:solidFill>
                  <a:schemeClr val="dk2"/>
                </a:solidFill>
              </a:rPr>
              <a:t>What are the key coaching principles?</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n" sz="1800">
                <a:solidFill>
                  <a:schemeClr val="dk2"/>
                </a:solidFill>
              </a:rPr>
              <a:t>What is the co-active model?</a:t>
            </a:r>
            <a:endParaRPr sz="1800">
              <a:solidFill>
                <a:schemeClr val="dk2"/>
              </a:solidFill>
            </a:endParaRPr>
          </a:p>
          <a:p>
            <a:pPr marL="457200" lvl="0" indent="-342900" rtl="0">
              <a:lnSpc>
                <a:spcPct val="115000"/>
              </a:lnSpc>
              <a:spcBef>
                <a:spcPts val="0"/>
              </a:spcBef>
              <a:spcAft>
                <a:spcPts val="0"/>
              </a:spcAft>
              <a:buClr>
                <a:schemeClr val="dk2"/>
              </a:buClr>
              <a:buSzPts val="1800"/>
              <a:buChar char="●"/>
            </a:pPr>
            <a:r>
              <a:rPr lang="en" sz="1800">
                <a:solidFill>
                  <a:schemeClr val="dk2"/>
                </a:solidFill>
              </a:rPr>
              <a:t>How do people change?</a:t>
            </a:r>
            <a:endParaRPr sz="1800">
              <a:solidFill>
                <a:schemeClr val="dk2"/>
              </a:solidFill>
            </a:endParaRPr>
          </a:p>
          <a:p>
            <a:pPr marL="0" lvl="0" indent="0" rtl="0">
              <a:lnSpc>
                <a:spcPct val="115000"/>
              </a:lnSpc>
              <a:spcBef>
                <a:spcPts val="0"/>
              </a:spcBef>
              <a:spcAft>
                <a:spcPts val="0"/>
              </a:spcAft>
              <a:buNone/>
            </a:pPr>
            <a:endParaRPr sz="1800">
              <a:solidFill>
                <a:schemeClr val="dk2"/>
              </a:solidFill>
            </a:endParaRPr>
          </a:p>
          <a:p>
            <a:pPr marL="0" lvl="0" indent="0" rtl="0">
              <a:lnSpc>
                <a:spcPct val="115000"/>
              </a:lnSpc>
              <a:spcBef>
                <a:spcPts val="0"/>
              </a:spcBef>
              <a:spcAft>
                <a:spcPts val="0"/>
              </a:spcAft>
              <a:buNone/>
            </a:pPr>
            <a:endParaRPr sz="1000" b="1">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234975" y="410025"/>
            <a:ext cx="6060300" cy="755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highlight>
                  <a:srgbClr val="FFFFFF"/>
                </a:highlight>
                <a:latin typeface="Arial"/>
                <a:ea typeface="Arial"/>
                <a:cs typeface="Arial"/>
                <a:sym typeface="Arial"/>
              </a:rPr>
              <a:t>7 Top Coaching Principles</a:t>
            </a:r>
            <a:endParaRPr sz="3000">
              <a:highlight>
                <a:srgbClr val="FFFFFF"/>
              </a:highlight>
              <a:latin typeface="Arial"/>
              <a:ea typeface="Arial"/>
              <a:cs typeface="Arial"/>
              <a:sym typeface="Arial"/>
            </a:endParaRPr>
          </a:p>
        </p:txBody>
      </p:sp>
      <p:sp>
        <p:nvSpPr>
          <p:cNvPr id="211" name="Shape 211"/>
          <p:cNvSpPr txBox="1">
            <a:spLocks noGrp="1"/>
          </p:cNvSpPr>
          <p:nvPr>
            <p:ph type="body" idx="1"/>
          </p:nvPr>
        </p:nvSpPr>
        <p:spPr>
          <a:xfrm>
            <a:off x="1235250" y="1488125"/>
            <a:ext cx="7059900" cy="2806200"/>
          </a:xfrm>
          <a:prstGeom prst="rect">
            <a:avLst/>
          </a:prstGeom>
        </p:spPr>
        <p:txBody>
          <a:bodyPr spcFirstLastPara="1" wrap="square" lIns="91425" tIns="91425" rIns="91425" bIns="91425" anchor="t" anchorCtr="0">
            <a:noAutofit/>
          </a:bodyPr>
          <a:lstStyle/>
          <a:p>
            <a:pPr marL="457200" lvl="0" indent="-342900" rtl="0">
              <a:lnSpc>
                <a:spcPct val="156250"/>
              </a:lnSpc>
              <a:spcBef>
                <a:spcPts val="0"/>
              </a:spcBef>
              <a:spcAft>
                <a:spcPts val="0"/>
              </a:spcAft>
              <a:buClr>
                <a:srgbClr val="333333"/>
              </a:buClr>
              <a:buSzPts val="1800"/>
              <a:buFont typeface="Arial"/>
              <a:buChar char="●"/>
            </a:pPr>
            <a:r>
              <a:rPr lang="en" sz="1800" b="1" dirty="0">
                <a:solidFill>
                  <a:srgbClr val="333333"/>
                </a:solidFill>
                <a:latin typeface="Arial"/>
                <a:ea typeface="Arial"/>
                <a:cs typeface="Arial"/>
                <a:sym typeface="Arial"/>
              </a:rPr>
              <a:t>The Coaching Spirit/ </a:t>
            </a:r>
            <a:r>
              <a:rPr lang="en-US" sz="1800" b="1" dirty="0">
                <a:solidFill>
                  <a:srgbClr val="333333"/>
                </a:solidFill>
                <a:latin typeface="Arial"/>
                <a:ea typeface="Arial"/>
                <a:cs typeface="Arial"/>
                <a:sym typeface="Arial"/>
              </a:rPr>
              <a:t>Coactive Model</a:t>
            </a:r>
            <a:endParaRPr sz="1800" b="1" dirty="0">
              <a:solidFill>
                <a:srgbClr val="333333"/>
              </a:solidFill>
              <a:latin typeface="Arial"/>
              <a:ea typeface="Arial"/>
              <a:cs typeface="Arial"/>
              <a:sym typeface="Arial"/>
            </a:endParaRPr>
          </a:p>
          <a:p>
            <a:pPr marL="457200" lvl="0" indent="-342900" rtl="0">
              <a:lnSpc>
                <a:spcPct val="156250"/>
              </a:lnSpc>
              <a:spcBef>
                <a:spcPts val="0"/>
              </a:spcBef>
              <a:spcAft>
                <a:spcPts val="0"/>
              </a:spcAft>
              <a:buClr>
                <a:srgbClr val="333333"/>
              </a:buClr>
              <a:buSzPts val="1800"/>
              <a:buFont typeface="Arial"/>
              <a:buChar char="●"/>
            </a:pPr>
            <a:r>
              <a:rPr lang="en" sz="1800" b="1" dirty="0">
                <a:solidFill>
                  <a:srgbClr val="333333"/>
                </a:solidFill>
                <a:latin typeface="Arial"/>
                <a:ea typeface="Arial"/>
                <a:cs typeface="Arial"/>
                <a:sym typeface="Arial"/>
              </a:rPr>
              <a:t>Relationship and Trust</a:t>
            </a:r>
            <a:endParaRPr sz="1800" b="1" dirty="0">
              <a:solidFill>
                <a:srgbClr val="333333"/>
              </a:solidFill>
              <a:latin typeface="Arial"/>
              <a:ea typeface="Arial"/>
              <a:cs typeface="Arial"/>
              <a:sym typeface="Arial"/>
            </a:endParaRPr>
          </a:p>
          <a:p>
            <a:pPr marL="457200" lvl="0" indent="-342900" rtl="0">
              <a:lnSpc>
                <a:spcPct val="156250"/>
              </a:lnSpc>
              <a:spcBef>
                <a:spcPts val="0"/>
              </a:spcBef>
              <a:spcAft>
                <a:spcPts val="0"/>
              </a:spcAft>
              <a:buClr>
                <a:srgbClr val="333333"/>
              </a:buClr>
              <a:buSzPts val="1800"/>
              <a:buFont typeface="Arial"/>
              <a:buChar char="●"/>
            </a:pPr>
            <a:r>
              <a:rPr lang="en" sz="1800" b="1" dirty="0">
                <a:solidFill>
                  <a:srgbClr val="333333"/>
                </a:solidFill>
                <a:latin typeface="Arial"/>
                <a:ea typeface="Arial"/>
                <a:cs typeface="Arial"/>
                <a:sym typeface="Arial"/>
              </a:rPr>
              <a:t>Asking Questions and Curiosity</a:t>
            </a:r>
            <a:endParaRPr sz="1800" b="1" dirty="0">
              <a:solidFill>
                <a:srgbClr val="333333"/>
              </a:solidFill>
              <a:latin typeface="Arial"/>
              <a:ea typeface="Arial"/>
              <a:cs typeface="Arial"/>
              <a:sym typeface="Arial"/>
            </a:endParaRPr>
          </a:p>
          <a:p>
            <a:pPr marL="457200" lvl="0" indent="-342900" rtl="0">
              <a:lnSpc>
                <a:spcPct val="156250"/>
              </a:lnSpc>
              <a:spcBef>
                <a:spcPts val="0"/>
              </a:spcBef>
              <a:spcAft>
                <a:spcPts val="0"/>
              </a:spcAft>
              <a:buClr>
                <a:srgbClr val="333333"/>
              </a:buClr>
              <a:buSzPts val="1800"/>
              <a:buFont typeface="Arial"/>
              <a:buChar char="●"/>
            </a:pPr>
            <a:r>
              <a:rPr lang="en" sz="1800" b="1" dirty="0">
                <a:solidFill>
                  <a:srgbClr val="333333"/>
                </a:solidFill>
                <a:latin typeface="Arial"/>
                <a:ea typeface="Arial"/>
                <a:cs typeface="Arial"/>
                <a:sym typeface="Arial"/>
              </a:rPr>
              <a:t>Listening and Intuition</a:t>
            </a:r>
            <a:endParaRPr sz="1800" b="1" dirty="0">
              <a:solidFill>
                <a:srgbClr val="333333"/>
              </a:solidFill>
              <a:latin typeface="Arial"/>
              <a:ea typeface="Arial"/>
              <a:cs typeface="Arial"/>
              <a:sym typeface="Arial"/>
            </a:endParaRPr>
          </a:p>
          <a:p>
            <a:pPr marL="3200400" lvl="6" indent="-342900" rtl="0">
              <a:lnSpc>
                <a:spcPct val="156250"/>
              </a:lnSpc>
              <a:spcBef>
                <a:spcPts val="0"/>
              </a:spcBef>
              <a:spcAft>
                <a:spcPts val="0"/>
              </a:spcAft>
              <a:buClr>
                <a:srgbClr val="333333"/>
              </a:buClr>
              <a:buSzPts val="1800"/>
              <a:buFont typeface="Arial"/>
              <a:buChar char="●"/>
            </a:pPr>
            <a:r>
              <a:rPr lang="en" sz="1800" b="1" dirty="0">
                <a:solidFill>
                  <a:srgbClr val="333333"/>
                </a:solidFill>
                <a:latin typeface="Arial"/>
                <a:ea typeface="Arial"/>
                <a:cs typeface="Arial"/>
                <a:sym typeface="Arial"/>
              </a:rPr>
              <a:t>Feedback and Awareness</a:t>
            </a:r>
            <a:br>
              <a:rPr lang="en" sz="1800" b="1" dirty="0">
                <a:solidFill>
                  <a:srgbClr val="333333"/>
                </a:solidFill>
                <a:latin typeface="Arial"/>
                <a:ea typeface="Arial"/>
                <a:cs typeface="Arial"/>
                <a:sym typeface="Arial"/>
              </a:rPr>
            </a:br>
            <a:endParaRPr sz="1800" b="1" dirty="0">
              <a:solidFill>
                <a:srgbClr val="333333"/>
              </a:solidFill>
              <a:latin typeface="Arial"/>
              <a:ea typeface="Arial"/>
              <a:cs typeface="Arial"/>
              <a:sym typeface="Arial"/>
            </a:endParaRPr>
          </a:p>
          <a:p>
            <a:pPr marL="457200" lvl="0" indent="-342900" rtl="0">
              <a:lnSpc>
                <a:spcPct val="156250"/>
              </a:lnSpc>
              <a:spcBef>
                <a:spcPts val="0"/>
              </a:spcBef>
              <a:spcAft>
                <a:spcPts val="0"/>
              </a:spcAft>
              <a:buClr>
                <a:srgbClr val="333333"/>
              </a:buClr>
              <a:buSzPts val="1800"/>
              <a:buFont typeface="Arial"/>
              <a:buChar char="●"/>
            </a:pPr>
            <a:r>
              <a:rPr lang="en" sz="1800" b="1" dirty="0">
                <a:solidFill>
                  <a:srgbClr val="333333"/>
                </a:solidFill>
                <a:latin typeface="Arial"/>
                <a:ea typeface="Arial"/>
                <a:cs typeface="Arial"/>
                <a:sym typeface="Arial"/>
              </a:rPr>
              <a:t>Goals and Action Plans</a:t>
            </a:r>
            <a:endParaRPr sz="1800" b="1" dirty="0">
              <a:solidFill>
                <a:srgbClr val="333333"/>
              </a:solidFill>
              <a:latin typeface="Arial"/>
              <a:ea typeface="Arial"/>
              <a:cs typeface="Arial"/>
              <a:sym typeface="Arial"/>
            </a:endParaRPr>
          </a:p>
          <a:p>
            <a:pPr marL="457200" lvl="0" indent="-342900" rtl="0">
              <a:lnSpc>
                <a:spcPct val="156250"/>
              </a:lnSpc>
              <a:spcBef>
                <a:spcPts val="0"/>
              </a:spcBef>
              <a:spcAft>
                <a:spcPts val="0"/>
              </a:spcAft>
              <a:buClr>
                <a:srgbClr val="333333"/>
              </a:buClr>
              <a:buSzPts val="1800"/>
              <a:buFont typeface="Arial"/>
              <a:buChar char="●"/>
            </a:pPr>
            <a:r>
              <a:rPr lang="en" sz="1800" b="1" dirty="0">
                <a:solidFill>
                  <a:srgbClr val="333333"/>
                </a:solidFill>
                <a:latin typeface="Arial"/>
                <a:ea typeface="Arial"/>
                <a:cs typeface="Arial"/>
                <a:sym typeface="Arial"/>
              </a:rPr>
              <a:t>Accountability and Accomplishments</a:t>
            </a:r>
            <a:endParaRPr sz="1800"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5"/>
        <p:cNvGrpSpPr/>
        <p:nvPr/>
      </p:nvGrpSpPr>
      <p:grpSpPr>
        <a:xfrm>
          <a:off x="0" y="0"/>
          <a:ext cx="0" cy="0"/>
          <a:chOff x="0" y="0"/>
          <a:chExt cx="0" cy="0"/>
        </a:xfrm>
      </p:grpSpPr>
      <p:pic>
        <p:nvPicPr>
          <p:cNvPr id="216" name="Shape 216"/>
          <p:cNvPicPr preferRelativeResize="0"/>
          <p:nvPr/>
        </p:nvPicPr>
        <p:blipFill>
          <a:blip r:embed="rId3">
            <a:alphaModFix/>
          </a:blip>
          <a:stretch>
            <a:fillRect/>
          </a:stretch>
        </p:blipFill>
        <p:spPr>
          <a:xfrm>
            <a:off x="1590586" y="998050"/>
            <a:ext cx="5962825" cy="3938375"/>
          </a:xfrm>
          <a:prstGeom prst="rect">
            <a:avLst/>
          </a:prstGeom>
          <a:noFill/>
          <a:ln>
            <a:noFill/>
          </a:ln>
        </p:spPr>
      </p:pic>
      <p:sp>
        <p:nvSpPr>
          <p:cNvPr id="217" name="Shape 217"/>
          <p:cNvSpPr txBox="1"/>
          <p:nvPr/>
        </p:nvSpPr>
        <p:spPr>
          <a:xfrm>
            <a:off x="3197525" y="244225"/>
            <a:ext cx="4288800" cy="572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a:t>Coactive Model</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771650" y="389538"/>
            <a:ext cx="5248569" cy="755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dirty="0">
                <a:solidFill>
                  <a:schemeClr val="bg1"/>
                </a:solidFill>
              </a:rPr>
              <a:t>Helping People Fulfill a </a:t>
            </a:r>
            <a:r>
              <a:rPr lang="en" dirty="0">
                <a:solidFill>
                  <a:schemeClr val="bg1"/>
                </a:solidFill>
              </a:rPr>
              <a:t>Meaning</a:t>
            </a:r>
            <a:endParaRPr dirty="0">
              <a:solidFill>
                <a:schemeClr val="bg1"/>
              </a:solidFill>
            </a:endParaRPr>
          </a:p>
        </p:txBody>
      </p:sp>
      <p:sp>
        <p:nvSpPr>
          <p:cNvPr id="229" name="Shape 229" descr=" " title="Viktor Frankl &quot;Man Alive&quot; 1977 1 of 2">
            <a:hlinkClick r:id="rId4"/>
          </p:cNvPr>
          <p:cNvSpPr/>
          <p:nvPr/>
        </p:nvSpPr>
        <p:spPr>
          <a:xfrm>
            <a:off x="2376607" y="1493249"/>
            <a:ext cx="3690700" cy="2768025"/>
          </a:xfrm>
          <a:prstGeom prst="rect">
            <a:avLst/>
          </a:prstGeom>
          <a:blipFill>
            <a:blip r:embed="rId5">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586575" y="745800"/>
            <a:ext cx="7418700" cy="755700"/>
          </a:xfrm>
          <a:prstGeom prst="rect">
            <a:avLst/>
          </a:prstGeom>
        </p:spPr>
        <p:txBody>
          <a:bodyPr spcFirstLastPara="1" wrap="square" lIns="91425" tIns="91425" rIns="91425" bIns="91425" anchor="b" anchorCtr="0">
            <a:noAutofit/>
          </a:bodyPr>
          <a:lstStyle/>
          <a:p>
            <a:pPr marL="0" lvl="0" indent="0" algn="ctr">
              <a:spcBef>
                <a:spcPts val="0"/>
              </a:spcBef>
              <a:spcAft>
                <a:spcPts val="0"/>
              </a:spcAft>
              <a:buNone/>
            </a:pPr>
            <a:r>
              <a:rPr lang="en" sz="3000">
                <a:latin typeface="Arial"/>
                <a:ea typeface="Arial"/>
                <a:cs typeface="Arial"/>
                <a:sym typeface="Arial"/>
              </a:rPr>
              <a:t>Sharing about your experience </a:t>
            </a:r>
            <a:endParaRPr sz="3000">
              <a:latin typeface="Arial"/>
              <a:ea typeface="Arial"/>
              <a:cs typeface="Arial"/>
              <a:sym typeface="Arial"/>
            </a:endParaRPr>
          </a:p>
          <a:p>
            <a:pPr marL="0" lvl="0" indent="0" algn="ctr">
              <a:spcBef>
                <a:spcPts val="0"/>
              </a:spcBef>
              <a:spcAft>
                <a:spcPts val="0"/>
              </a:spcAft>
              <a:buNone/>
            </a:pPr>
            <a:r>
              <a:rPr lang="en" sz="3000">
                <a:latin typeface="Arial"/>
                <a:ea typeface="Arial"/>
                <a:cs typeface="Arial"/>
                <a:sym typeface="Arial"/>
              </a:rPr>
              <a:t>on the program</a:t>
            </a:r>
            <a:endParaRPr sz="3000">
              <a:latin typeface="Arial"/>
              <a:ea typeface="Arial"/>
              <a:cs typeface="Arial"/>
              <a:sym typeface="Arial"/>
            </a:endParaRPr>
          </a:p>
        </p:txBody>
      </p:sp>
      <p:sp>
        <p:nvSpPr>
          <p:cNvPr id="2" name="TextBox 1">
            <a:extLst>
              <a:ext uri="{FF2B5EF4-FFF2-40B4-BE49-F238E27FC236}">
                <a16:creationId xmlns:a16="http://schemas.microsoft.com/office/drawing/2014/main" id="{A6F11AF1-07CE-457F-9AC1-A7456F2B125E}"/>
              </a:ext>
            </a:extLst>
          </p:cNvPr>
          <p:cNvSpPr txBox="1"/>
          <p:nvPr/>
        </p:nvSpPr>
        <p:spPr>
          <a:xfrm>
            <a:off x="264319" y="3564731"/>
            <a:ext cx="5700712" cy="1154675"/>
          </a:xfrm>
          <a:prstGeom prst="rect">
            <a:avLst/>
          </a:prstGeom>
          <a:noFill/>
        </p:spPr>
        <p:txBody>
          <a:bodyPr wrap="square" rtlCol="0">
            <a:spAutoFit/>
          </a:bodyPr>
          <a:lstStyle/>
          <a:p>
            <a:pPr>
              <a:lnSpc>
                <a:spcPct val="150000"/>
              </a:lnSpc>
            </a:pPr>
            <a:r>
              <a:rPr lang="en-US" sz="1600" dirty="0">
                <a:solidFill>
                  <a:schemeClr val="bg1"/>
                </a:solidFill>
              </a:rPr>
              <a:t>What did you learn?</a:t>
            </a:r>
          </a:p>
          <a:p>
            <a:pPr>
              <a:lnSpc>
                <a:spcPct val="150000"/>
              </a:lnSpc>
            </a:pPr>
            <a:r>
              <a:rPr lang="en-US" sz="1600" dirty="0">
                <a:solidFill>
                  <a:schemeClr val="bg1"/>
                </a:solidFill>
              </a:rPr>
              <a:t>How have you changed?</a:t>
            </a:r>
          </a:p>
          <a:p>
            <a:pPr>
              <a:lnSpc>
                <a:spcPct val="150000"/>
              </a:lnSpc>
            </a:pPr>
            <a:r>
              <a:rPr lang="en-US" sz="1600" dirty="0">
                <a:solidFill>
                  <a:schemeClr val="bg1"/>
                </a:solidFill>
              </a:rPr>
              <a:t>What do you want to do now with the new information?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1402275" y="706950"/>
            <a:ext cx="6853800" cy="755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000">
                <a:highlight>
                  <a:srgbClr val="FFFFFF"/>
                </a:highlight>
                <a:latin typeface="Arial"/>
                <a:ea typeface="Arial"/>
                <a:cs typeface="Arial"/>
                <a:sym typeface="Arial"/>
              </a:rPr>
              <a:t>Graduation Ceremony</a:t>
            </a:r>
            <a:endParaRPr sz="3000">
              <a:highlight>
                <a:srgbClr val="FFFFFF"/>
              </a:highlight>
              <a:latin typeface="Arial"/>
              <a:ea typeface="Arial"/>
              <a:cs typeface="Arial"/>
              <a:sym typeface="Arial"/>
            </a:endParaRPr>
          </a:p>
        </p:txBody>
      </p:sp>
      <p:sp>
        <p:nvSpPr>
          <p:cNvPr id="241" name="Shape 241"/>
          <p:cNvSpPr txBox="1">
            <a:spLocks noGrp="1"/>
          </p:cNvSpPr>
          <p:nvPr>
            <p:ph type="body" idx="1"/>
          </p:nvPr>
        </p:nvSpPr>
        <p:spPr>
          <a:xfrm>
            <a:off x="1659450" y="1884100"/>
            <a:ext cx="7212000" cy="1595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800">
                <a:latin typeface="Arial"/>
                <a:ea typeface="Arial"/>
                <a:cs typeface="Arial"/>
                <a:sym typeface="Arial"/>
              </a:rPr>
              <a:t>Congratulations!</a:t>
            </a:r>
            <a:br>
              <a:rPr lang="en" sz="1800">
                <a:latin typeface="Arial"/>
                <a:ea typeface="Arial"/>
                <a:cs typeface="Arial"/>
                <a:sym typeface="Arial"/>
              </a:rPr>
            </a:br>
            <a:r>
              <a:rPr lang="en" sz="1800">
                <a:latin typeface="Arial"/>
                <a:ea typeface="Arial"/>
                <a:cs typeface="Arial"/>
                <a:sym typeface="Arial"/>
              </a:rPr>
              <a:t>Roll Call.</a:t>
            </a:r>
            <a:endParaRPr sz="1800">
              <a:latin typeface="Arial"/>
              <a:ea typeface="Arial"/>
              <a:cs typeface="Arial"/>
              <a:sym typeface="Arial"/>
            </a:endParaRPr>
          </a:p>
        </p:txBody>
      </p:sp>
      <p:pic>
        <p:nvPicPr>
          <p:cNvPr id="242" name="Shape 242"/>
          <p:cNvPicPr preferRelativeResize="0"/>
          <p:nvPr/>
        </p:nvPicPr>
        <p:blipFill>
          <a:blip r:embed="rId4">
            <a:alphaModFix/>
          </a:blip>
          <a:stretch>
            <a:fillRect/>
          </a:stretch>
        </p:blipFill>
        <p:spPr>
          <a:xfrm>
            <a:off x="4730050" y="1721825"/>
            <a:ext cx="2323874" cy="1699850"/>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9519</TotalTime>
  <Words>657</Words>
  <Application>Microsoft Office PowerPoint</Application>
  <PresentationFormat>On-screen Show (16:9)</PresentationFormat>
  <Paragraphs>97</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Lato</vt:lpstr>
      <vt:lpstr>Lora</vt:lpstr>
      <vt:lpstr>Raleway</vt:lpstr>
      <vt:lpstr>Georgia</vt:lpstr>
      <vt:lpstr>Swiss</vt:lpstr>
      <vt:lpstr>Think Good/ Viktor Frankl Coaching Program</vt:lpstr>
      <vt:lpstr>Week 15 </vt:lpstr>
      <vt:lpstr>PowerPoint Presentation</vt:lpstr>
      <vt:lpstr>7 Top Coaching Principles</vt:lpstr>
      <vt:lpstr>PowerPoint Presentation</vt:lpstr>
      <vt:lpstr>Helping People Fulfill a Meaning</vt:lpstr>
      <vt:lpstr>Sharing about your experience  on the program</vt:lpstr>
      <vt:lpstr>Graduation Ceremony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Good/ Viktor Frankl Coaching Program</dc:title>
  <dc:creator>Daniel Schonbuch</dc:creator>
  <cp:lastModifiedBy>Daniel Schonbuch</cp:lastModifiedBy>
  <cp:revision>3</cp:revision>
  <dcterms:modified xsi:type="dcterms:W3CDTF">2021-03-08T18:18:35Z</dcterms:modified>
</cp:coreProperties>
</file>