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aleway"/>
      <p:regular r:id="rId50"/>
      <p:bold r:id="rId51"/>
      <p:italic r:id="rId52"/>
      <p:boldItalic r:id="rId53"/>
    </p:embeddedFont>
    <p:embeddedFont>
      <p:font typeface="Proxima Nova"/>
      <p:regular r:id="rId54"/>
      <p:bold r:id="rId55"/>
      <p:italic r:id="rId56"/>
      <p:boldItalic r:id="rId57"/>
    </p:embeddedFont>
    <p:embeddedFont>
      <p:font typeface="DM Sans"/>
      <p:regular r:id="rId58"/>
      <p:bold r:id="rId59"/>
      <p:italic r:id="rId60"/>
      <p:boldItalic r:id="rId61"/>
    </p:embeddedFont>
    <p:embeddedFont>
      <p:font typeface="Alfa Slab One"/>
      <p:regular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lfaSlabOne-regular.fntdata"/><Relationship Id="rId61" Type="http://schemas.openxmlformats.org/officeDocument/2006/relationships/font" Target="fonts/DM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DM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6.xml"/><Relationship Id="rId55" Type="http://schemas.openxmlformats.org/officeDocument/2006/relationships/font" Target="fonts/ProximaNova-bold.fntdata"/><Relationship Id="rId10" Type="http://schemas.openxmlformats.org/officeDocument/2006/relationships/slide" Target="slides/slide5.xml"/><Relationship Id="rId54" Type="http://schemas.openxmlformats.org/officeDocument/2006/relationships/font" Target="fonts/ProximaNova-regular.fntdata"/><Relationship Id="rId13" Type="http://schemas.openxmlformats.org/officeDocument/2006/relationships/slide" Target="slides/slide8.xml"/><Relationship Id="rId57" Type="http://schemas.openxmlformats.org/officeDocument/2006/relationships/font" Target="fonts/ProximaNova-boldItalic.fntdata"/><Relationship Id="rId12" Type="http://schemas.openxmlformats.org/officeDocument/2006/relationships/slide" Target="slides/slide7.xml"/><Relationship Id="rId56" Type="http://schemas.openxmlformats.org/officeDocument/2006/relationships/font" Target="fonts/ProximaNova-italic.fntdata"/><Relationship Id="rId15" Type="http://schemas.openxmlformats.org/officeDocument/2006/relationships/slide" Target="slides/slide10.xml"/><Relationship Id="rId59" Type="http://schemas.openxmlformats.org/officeDocument/2006/relationships/font" Target="fonts/DMSans-bold.fntdata"/><Relationship Id="rId14" Type="http://schemas.openxmlformats.org/officeDocument/2006/relationships/slide" Target="slides/slide9.xml"/><Relationship Id="rId58" Type="http://schemas.openxmlformats.org/officeDocument/2006/relationships/font" Target="fonts/DM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cN8NRr_0sk"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e08b180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be08b180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99e7ef176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99e7ef17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99e7ef176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99e7ef17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e349d52a0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e349d52a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99e7ef176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99e7ef17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799e7ef176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99e7ef17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99e7ef176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99e7ef17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99e7ef176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99e7ef17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799e7ef176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99e7ef17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f74010f1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f74010f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https://youtu.be/gcN8NRr_0sk</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cdd42010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cdd4201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e349d52a0_0_3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be349d52a0_0_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e349d52a0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e349d52a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fc1c7017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fc1c701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bfc1c7017e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bfc1c701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1c851f5ed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c1c851f5e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1c851f5ed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1c851f5e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1c851f5e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c1c851f5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c1c851f5ed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c1c851f5e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1c851f5ed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1c851f5e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1c851f5ed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1c851f5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1c851f5ed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1c851f5e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d7e65e646_1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d7e65e646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c1c851f5ed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c1c851f5e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be349d52a0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be349d52a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be349d52a0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be349d52a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e349d52a0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e349d52a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1c851f5ed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c1c851f5e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be349d52a0_0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be349d52a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be349d52a0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be349d52a0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be349d52a0_0_2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be349d52a0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be349d52a0_0_2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be349d52a0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c1c851f5ed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c1c851f5e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d246b448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d246b44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c1c851f5ed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c1c851f5e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bfc1c7017e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bfc1c7017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cb2a7f073331bdb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cb2a7f073331bdb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cb2a7f073331bdb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cb2a7f073331bdb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bd64d6e29d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bd64d6e29d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99e7ef17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99e7ef1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99e7ef176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99e7ef17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99e7ef176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99e7ef17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cb2a7f073331bdb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cb2a7f073331bd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e349d52a0_0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e349d52a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https://www.youtube.com/watch?v=vsR4wydiIBI&amp;t=1s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52" name="Shape 52"/>
        <p:cNvGrpSpPr/>
        <p:nvPr/>
      </p:nvGrpSpPr>
      <p:grpSpPr>
        <a:xfrm>
          <a:off x="0" y="0"/>
          <a:ext cx="0" cy="0"/>
          <a:chOff x="0" y="0"/>
          <a:chExt cx="0" cy="0"/>
        </a:xfrm>
      </p:grpSpPr>
      <p:sp>
        <p:nvSpPr>
          <p:cNvPr id="53" name="Google Shape;53;p13"/>
          <p:cNvSpPr/>
          <p:nvPr/>
        </p:nvSpPr>
        <p:spPr>
          <a:xfrm>
            <a:off x="0" y="1583350"/>
            <a:ext cx="74043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2012775" y="2049850"/>
            <a:ext cx="5109300" cy="483000"/>
          </a:xfrm>
          <a:prstGeom prst="rect">
            <a:avLst/>
          </a:prstGeom>
        </p:spPr>
        <p:txBody>
          <a:bodyPr anchorCtr="0" anchor="b" bIns="91425" lIns="91425" spcFirstLastPara="1" rIns="91425" wrap="square" tIns="91425">
            <a:norm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p:txBody>
      </p:sp>
      <p:sp>
        <p:nvSpPr>
          <p:cNvPr id="55" name="Google Shape;55;p13"/>
          <p:cNvSpPr txBox="1"/>
          <p:nvPr>
            <p:ph idx="1" type="subTitle"/>
          </p:nvPr>
        </p:nvSpPr>
        <p:spPr>
          <a:xfrm>
            <a:off x="2012775" y="2553550"/>
            <a:ext cx="5109300" cy="303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p:txBody>
      </p:sp>
      <p:sp>
        <p:nvSpPr>
          <p:cNvPr id="56" name="Google Shape;56;p13"/>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5"/>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0" y="2946600"/>
            <a:ext cx="60960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ctrTitle"/>
          </p:nvPr>
        </p:nvSpPr>
        <p:spPr>
          <a:xfrm>
            <a:off x="244750" y="3059700"/>
            <a:ext cx="5647800" cy="15036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65" name="Shape 65"/>
        <p:cNvGrpSpPr/>
        <p:nvPr/>
      </p:nvGrpSpPr>
      <p:grpSpPr>
        <a:xfrm>
          <a:off x="0" y="0"/>
          <a:ext cx="0" cy="0"/>
          <a:chOff x="0" y="0"/>
          <a:chExt cx="0" cy="0"/>
        </a:xfrm>
      </p:grpSpPr>
      <p:sp>
        <p:nvSpPr>
          <p:cNvPr id="66" name="Google Shape;66;p16"/>
          <p:cNvSpPr/>
          <p:nvPr/>
        </p:nvSpPr>
        <p:spPr>
          <a:xfrm>
            <a:off x="0" y="1583350"/>
            <a:ext cx="7404300" cy="1739700"/>
          </a:xfrm>
          <a:prstGeom prst="rect">
            <a:avLst/>
          </a:prstGeom>
          <a:solidFill>
            <a:schemeClr val="lt1"/>
          </a:solidFill>
          <a:ln>
            <a:noFill/>
          </a:ln>
          <a:effectLst>
            <a:outerShdw blurRad="271463" rotWithShape="0" algn="bl" dist="66675">
              <a:schemeClr val="dk1">
                <a:alpha val="3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ctrTitle"/>
          </p:nvPr>
        </p:nvSpPr>
        <p:spPr>
          <a:xfrm>
            <a:off x="2012775" y="2049850"/>
            <a:ext cx="5109300" cy="483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3600"/>
              <a:buNone/>
              <a:defRPr sz="3600"/>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p:txBody>
      </p:sp>
      <p:sp>
        <p:nvSpPr>
          <p:cNvPr id="68" name="Google Shape;68;p16"/>
          <p:cNvSpPr txBox="1"/>
          <p:nvPr>
            <p:ph idx="1" type="subTitle"/>
          </p:nvPr>
        </p:nvSpPr>
        <p:spPr>
          <a:xfrm>
            <a:off x="2012775" y="2553550"/>
            <a:ext cx="5109300" cy="3030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p:txBody>
      </p:sp>
      <p:sp>
        <p:nvSpPr>
          <p:cNvPr id="69" name="Google Shape;69;p16"/>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7"/>
          <p:cNvSpPr/>
          <p:nvPr/>
        </p:nvSpPr>
        <p:spPr>
          <a:xfrm>
            <a:off x="43372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txBox="1"/>
          <p:nvPr>
            <p:ph idx="12" type="sldNum"/>
          </p:nvPr>
        </p:nvSpPr>
        <p:spPr>
          <a:xfrm>
            <a:off x="4337138"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3" name="Google Shape;73;p17"/>
          <p:cNvSpPr/>
          <p:nvPr/>
        </p:nvSpPr>
        <p:spPr>
          <a:xfrm>
            <a:off x="469875" y="469800"/>
            <a:ext cx="8204100" cy="42039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idx="1" type="body"/>
          </p:nvPr>
        </p:nvSpPr>
        <p:spPr>
          <a:xfrm>
            <a:off x="1346350" y="1385300"/>
            <a:ext cx="6451500" cy="819900"/>
          </a:xfrm>
          <a:prstGeom prst="rect">
            <a:avLst/>
          </a:prstGeom>
          <a:effectLst>
            <a:outerShdw blurRad="42863" rotWithShape="0" algn="bl" dir="5400000" dist="9525">
              <a:srgbClr val="1C4587">
                <a:alpha val="40000"/>
              </a:srgbClr>
            </a:outerShdw>
          </a:effectLst>
        </p:spPr>
        <p:txBody>
          <a:bodyPr anchorCtr="0" anchor="t" bIns="0" lIns="0" spcFirstLastPara="1" rIns="0" wrap="square" tIns="0">
            <a:noAutofit/>
          </a:bodyPr>
          <a:lstStyle>
            <a:lvl1pPr indent="-431800" lvl="0" marL="457200" rtl="0" algn="ctr">
              <a:spcBef>
                <a:spcPts val="600"/>
              </a:spcBef>
              <a:spcAft>
                <a:spcPts val="0"/>
              </a:spcAft>
              <a:buClr>
                <a:schemeClr val="lt1"/>
              </a:buClr>
              <a:buSzPts val="3200"/>
              <a:buChar char="▫"/>
              <a:defRPr b="1" sz="3200">
                <a:solidFill>
                  <a:schemeClr val="lt1"/>
                </a:solidFill>
              </a:defRPr>
            </a:lvl1pPr>
            <a:lvl2pPr indent="-431800" lvl="1" marL="914400" rtl="0" algn="ctr">
              <a:spcBef>
                <a:spcPts val="0"/>
              </a:spcBef>
              <a:spcAft>
                <a:spcPts val="0"/>
              </a:spcAft>
              <a:buClr>
                <a:schemeClr val="lt1"/>
              </a:buClr>
              <a:buSzPts val="3200"/>
              <a:buChar char="▫"/>
              <a:defRPr b="1" sz="3200">
                <a:solidFill>
                  <a:schemeClr val="lt1"/>
                </a:solidFill>
              </a:defRPr>
            </a:lvl2pPr>
            <a:lvl3pPr indent="-431800" lvl="2" marL="1371600" rtl="0" algn="ctr">
              <a:spcBef>
                <a:spcPts val="0"/>
              </a:spcBef>
              <a:spcAft>
                <a:spcPts val="0"/>
              </a:spcAft>
              <a:buClr>
                <a:schemeClr val="lt1"/>
              </a:buClr>
              <a:buSzPts val="3200"/>
              <a:buChar char="▫"/>
              <a:defRPr b="1" sz="3200">
                <a:solidFill>
                  <a:schemeClr val="lt1"/>
                </a:solidFill>
              </a:defRPr>
            </a:lvl3pPr>
            <a:lvl4pPr indent="-431800" lvl="3" marL="1828800" rtl="0" algn="ctr">
              <a:spcBef>
                <a:spcPts val="0"/>
              </a:spcBef>
              <a:spcAft>
                <a:spcPts val="0"/>
              </a:spcAft>
              <a:buClr>
                <a:schemeClr val="lt1"/>
              </a:buClr>
              <a:buSzPts val="3200"/>
              <a:buChar char="▫"/>
              <a:defRPr b="1" sz="3200">
                <a:solidFill>
                  <a:schemeClr val="lt1"/>
                </a:solidFill>
              </a:defRPr>
            </a:lvl4pPr>
            <a:lvl5pPr indent="-431800" lvl="4" marL="2286000" rtl="0" algn="ctr">
              <a:spcBef>
                <a:spcPts val="0"/>
              </a:spcBef>
              <a:spcAft>
                <a:spcPts val="0"/>
              </a:spcAft>
              <a:buClr>
                <a:schemeClr val="lt1"/>
              </a:buClr>
              <a:buSzPts val="3200"/>
              <a:buChar char="▫"/>
              <a:defRPr b="1" sz="3200">
                <a:solidFill>
                  <a:schemeClr val="lt1"/>
                </a:solidFill>
              </a:defRPr>
            </a:lvl5pPr>
            <a:lvl6pPr indent="-431800" lvl="5" marL="2743200" rtl="0" algn="ctr">
              <a:spcBef>
                <a:spcPts val="0"/>
              </a:spcBef>
              <a:spcAft>
                <a:spcPts val="0"/>
              </a:spcAft>
              <a:buClr>
                <a:schemeClr val="lt1"/>
              </a:buClr>
              <a:buSzPts val="3200"/>
              <a:buChar char="▫"/>
              <a:defRPr b="1" sz="3200">
                <a:solidFill>
                  <a:schemeClr val="lt1"/>
                </a:solidFill>
              </a:defRPr>
            </a:lvl6pPr>
            <a:lvl7pPr indent="-431800" lvl="6" marL="3200400" rtl="0" algn="ctr">
              <a:spcBef>
                <a:spcPts val="0"/>
              </a:spcBef>
              <a:spcAft>
                <a:spcPts val="0"/>
              </a:spcAft>
              <a:buClr>
                <a:schemeClr val="lt1"/>
              </a:buClr>
              <a:buSzPts val="3200"/>
              <a:buChar char="▫"/>
              <a:defRPr b="1" sz="3200">
                <a:solidFill>
                  <a:schemeClr val="lt1"/>
                </a:solidFill>
              </a:defRPr>
            </a:lvl7pPr>
            <a:lvl8pPr indent="-431800" lvl="7" marL="3657600" rtl="0" algn="ctr">
              <a:spcBef>
                <a:spcPts val="0"/>
              </a:spcBef>
              <a:spcAft>
                <a:spcPts val="0"/>
              </a:spcAft>
              <a:buClr>
                <a:schemeClr val="lt1"/>
              </a:buClr>
              <a:buSzPts val="3200"/>
              <a:buChar char="▫"/>
              <a:defRPr b="1" sz="3200">
                <a:solidFill>
                  <a:schemeClr val="lt1"/>
                </a:solidFill>
              </a:defRPr>
            </a:lvl8pPr>
            <a:lvl9pPr indent="-431800" lvl="8" marL="4114800" rtl="0" algn="ctr">
              <a:spcBef>
                <a:spcPts val="0"/>
              </a:spcBef>
              <a:spcAft>
                <a:spcPts val="0"/>
              </a:spcAft>
              <a:buClr>
                <a:schemeClr val="lt1"/>
              </a:buClr>
              <a:buSzPts val="3200"/>
              <a:buChar char="▫"/>
              <a:defRPr b="1" sz="3200">
                <a:solidFill>
                  <a:schemeClr val="lt1"/>
                </a:solidFill>
              </a:defRPr>
            </a:lvl9pPr>
          </a:lstStyle>
          <a:p/>
        </p:txBody>
      </p:sp>
      <p:sp>
        <p:nvSpPr>
          <p:cNvPr id="75" name="Google Shape;75;p17"/>
          <p:cNvSpPr txBox="1"/>
          <p:nvPr/>
        </p:nvSpPr>
        <p:spPr>
          <a:xfrm>
            <a:off x="3593400" y="4765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lt1"/>
                </a:solidFill>
              </a:rPr>
              <a:t>“</a:t>
            </a:r>
            <a:endParaRPr b="1" sz="9600">
              <a:solidFill>
                <a:schemeClr val="l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6" name="Shape 76"/>
        <p:cNvGrpSpPr/>
        <p:nvPr/>
      </p:nvGrpSpPr>
      <p:grpSpPr>
        <a:xfrm>
          <a:off x="0" y="0"/>
          <a:ext cx="0" cy="0"/>
          <a:chOff x="0" y="0"/>
          <a:chExt cx="0" cy="0"/>
        </a:xfrm>
      </p:grpSpPr>
      <p:sp>
        <p:nvSpPr>
          <p:cNvPr id="77" name="Google Shape;77;p18"/>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0" name="Google Shape;80;p18"/>
          <p:cNvSpPr txBox="1"/>
          <p:nvPr>
            <p:ph idx="1" type="body"/>
          </p:nvPr>
        </p:nvSpPr>
        <p:spPr>
          <a:xfrm>
            <a:off x="1136000" y="1200150"/>
            <a:ext cx="6872100" cy="34734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81" name="Google Shape;81;p18"/>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82" name="Shape 82"/>
        <p:cNvGrpSpPr/>
        <p:nvPr/>
      </p:nvGrpSpPr>
      <p:grpSpPr>
        <a:xfrm>
          <a:off x="0" y="0"/>
          <a:ext cx="0" cy="0"/>
          <a:chOff x="0" y="0"/>
          <a:chExt cx="0" cy="0"/>
        </a:xfrm>
      </p:grpSpPr>
      <p:sp>
        <p:nvSpPr>
          <p:cNvPr id="83" name="Google Shape;83;p19"/>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p:nvPr/>
        </p:nvSpPr>
        <p:spPr>
          <a:xfrm>
            <a:off x="6095875" y="-3600"/>
            <a:ext cx="3048000" cy="5150700"/>
          </a:xfrm>
          <a:prstGeom prst="rect">
            <a:avLst/>
          </a:prstGeom>
          <a:gradFill>
            <a:gsLst>
              <a:gs pos="0">
                <a:srgbClr val="05B3F1">
                  <a:alpha val="21568"/>
                </a:srgbClr>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p:nvPr/>
        </p:nvSpPr>
        <p:spPr>
          <a:xfrm>
            <a:off x="8674200" y="4673700"/>
            <a:ext cx="469800" cy="469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7" name="Google Shape;87;p19"/>
          <p:cNvSpPr txBox="1"/>
          <p:nvPr>
            <p:ph type="title"/>
          </p:nvPr>
        </p:nvSpPr>
        <p:spPr>
          <a:xfrm>
            <a:off x="304800" y="355075"/>
            <a:ext cx="44424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8" name="Google Shape;88;p19"/>
          <p:cNvSpPr txBox="1"/>
          <p:nvPr>
            <p:ph idx="1" type="body"/>
          </p:nvPr>
        </p:nvSpPr>
        <p:spPr>
          <a:xfrm>
            <a:off x="784150" y="1452350"/>
            <a:ext cx="3963000" cy="32214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9" name="Shape 89"/>
        <p:cNvGrpSpPr/>
        <p:nvPr/>
      </p:nvGrpSpPr>
      <p:grpSpPr>
        <a:xfrm>
          <a:off x="0" y="0"/>
          <a:ext cx="0" cy="0"/>
          <a:chOff x="0" y="0"/>
          <a:chExt cx="0" cy="0"/>
        </a:xfrm>
      </p:grpSpPr>
      <p:sp>
        <p:nvSpPr>
          <p:cNvPr id="90" name="Google Shape;90;p20"/>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3" name="Google Shape;93;p20"/>
          <p:cNvSpPr txBox="1"/>
          <p:nvPr>
            <p:ph idx="1" type="body"/>
          </p:nvPr>
        </p:nvSpPr>
        <p:spPr>
          <a:xfrm>
            <a:off x="1136000" y="1200150"/>
            <a:ext cx="3254700" cy="34734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4" name="Google Shape;94;p20"/>
          <p:cNvSpPr txBox="1"/>
          <p:nvPr>
            <p:ph idx="2" type="body"/>
          </p:nvPr>
        </p:nvSpPr>
        <p:spPr>
          <a:xfrm>
            <a:off x="4753180" y="1200150"/>
            <a:ext cx="3254700" cy="34734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95" name="Google Shape;95;p20"/>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6" name="Shape 96"/>
        <p:cNvGrpSpPr/>
        <p:nvPr/>
      </p:nvGrpSpPr>
      <p:grpSpPr>
        <a:xfrm>
          <a:off x="0" y="0"/>
          <a:ext cx="0" cy="0"/>
          <a:chOff x="0" y="0"/>
          <a:chExt cx="0" cy="0"/>
        </a:xfrm>
      </p:grpSpPr>
      <p:sp>
        <p:nvSpPr>
          <p:cNvPr id="97" name="Google Shape;97;p21"/>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1"/>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0" name="Google Shape;100;p21"/>
          <p:cNvSpPr txBox="1"/>
          <p:nvPr>
            <p:ph idx="1" type="body"/>
          </p:nvPr>
        </p:nvSpPr>
        <p:spPr>
          <a:xfrm>
            <a:off x="1136000"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1" name="Google Shape;101;p21"/>
          <p:cNvSpPr txBox="1"/>
          <p:nvPr>
            <p:ph idx="2" type="body"/>
          </p:nvPr>
        </p:nvSpPr>
        <p:spPr>
          <a:xfrm>
            <a:off x="3472501"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2" name="Google Shape;102;p21"/>
          <p:cNvSpPr txBox="1"/>
          <p:nvPr>
            <p:ph idx="3" type="body"/>
          </p:nvPr>
        </p:nvSpPr>
        <p:spPr>
          <a:xfrm>
            <a:off x="5809002" y="1200150"/>
            <a:ext cx="2134800" cy="347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3" name="Google Shape;103;p21"/>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2"/>
          <p:cNvSpPr/>
          <p:nvPr/>
        </p:nvSpPr>
        <p:spPr>
          <a:xfrm>
            <a:off x="-7000" y="3537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2"/>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txBox="1"/>
          <p:nvPr>
            <p:ph type="title"/>
          </p:nvPr>
        </p:nvSpPr>
        <p:spPr>
          <a:xfrm>
            <a:off x="304800" y="355075"/>
            <a:ext cx="8474700" cy="7083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8" name="Google Shape;108;p22"/>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3"/>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3"/>
          <p:cNvSpPr txBox="1"/>
          <p:nvPr>
            <p:ph idx="1" type="body"/>
          </p:nvPr>
        </p:nvSpPr>
        <p:spPr>
          <a:xfrm>
            <a:off x="264125" y="4435200"/>
            <a:ext cx="8422500" cy="708300"/>
          </a:xfrm>
          <a:prstGeom prst="rect">
            <a:avLst/>
          </a:prstGeom>
        </p:spPr>
        <p:txBody>
          <a:bodyPr anchorCtr="0" anchor="ctr"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112" name="Google Shape;112;p23"/>
          <p:cNvSpPr txBox="1"/>
          <p:nvPr>
            <p:ph idx="12" type="sldNum"/>
          </p:nvPr>
        </p:nvSpPr>
        <p:spPr>
          <a:xfrm>
            <a:off x="8674075"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13" name="Google Shape;113;p23"/>
          <p:cNvSpPr/>
          <p:nvPr/>
        </p:nvSpPr>
        <p:spPr>
          <a:xfrm>
            <a:off x="-7000" y="4435200"/>
            <a:ext cx="126300" cy="708300"/>
          </a:xfrm>
          <a:prstGeom prst="rect">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24"/>
          <p:cNvSpPr/>
          <p:nvPr/>
        </p:nvSpPr>
        <p:spPr>
          <a:xfrm>
            <a:off x="-7000" y="-25"/>
            <a:ext cx="9150900" cy="5143500"/>
          </a:xfrm>
          <a:prstGeom prst="frame">
            <a:avLst>
              <a:gd fmla="val 2453" name="adj1"/>
            </a:avLst>
          </a:prstGeom>
          <a:gradFill>
            <a:gsLst>
              <a:gs pos="0">
                <a:srgbClr val="05B3F1">
                  <a:alpha val="21568"/>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4"/>
          <p:cNvSpPr/>
          <p:nvPr/>
        </p:nvSpPr>
        <p:spPr>
          <a:xfrm>
            <a:off x="4337163"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4"/>
          <p:cNvSpPr txBox="1"/>
          <p:nvPr>
            <p:ph idx="12" type="sldNum"/>
          </p:nvPr>
        </p:nvSpPr>
        <p:spPr>
          <a:xfrm>
            <a:off x="4337038" y="4673650"/>
            <a:ext cx="469800" cy="469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FFFFF"/>
        </a:solidFill>
      </p:bgPr>
    </p:bg>
    <p:spTree>
      <p:nvGrpSpPr>
        <p:cNvPr id="118" name="Shape 118"/>
        <p:cNvGrpSpPr/>
        <p:nvPr/>
      </p:nvGrpSpPr>
      <p:grpSpPr>
        <a:xfrm>
          <a:off x="0" y="0"/>
          <a:ext cx="0" cy="0"/>
          <a:chOff x="0" y="0"/>
          <a:chExt cx="0" cy="0"/>
        </a:xfrm>
      </p:grpSpPr>
      <p:sp>
        <p:nvSpPr>
          <p:cNvPr id="119" name="Google Shape;119;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5"/>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5"/>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5"/>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5"/>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None/>
              <a:defRPr b="1" sz="5200">
                <a:solidFill>
                  <a:schemeClr val="dk1"/>
                </a:solidFill>
              </a:defRPr>
            </a:lvl1pPr>
            <a:lvl2pPr lvl="1" rtl="0" algn="l">
              <a:lnSpc>
                <a:spcPct val="100000"/>
              </a:lnSpc>
              <a:spcBef>
                <a:spcPts val="0"/>
              </a:spcBef>
              <a:spcAft>
                <a:spcPts val="0"/>
              </a:spcAft>
              <a:buClr>
                <a:schemeClr val="dk1"/>
              </a:buClr>
              <a:buSzPts val="5200"/>
              <a:buNone/>
              <a:defRPr b="1" sz="5200">
                <a:solidFill>
                  <a:schemeClr val="dk1"/>
                </a:solidFill>
              </a:defRPr>
            </a:lvl2pPr>
            <a:lvl3pPr lvl="2" rtl="0" algn="l">
              <a:lnSpc>
                <a:spcPct val="100000"/>
              </a:lnSpc>
              <a:spcBef>
                <a:spcPts val="0"/>
              </a:spcBef>
              <a:spcAft>
                <a:spcPts val="0"/>
              </a:spcAft>
              <a:buClr>
                <a:schemeClr val="dk1"/>
              </a:buClr>
              <a:buSzPts val="5200"/>
              <a:buNone/>
              <a:defRPr b="1" sz="5200">
                <a:solidFill>
                  <a:schemeClr val="dk1"/>
                </a:solidFill>
              </a:defRPr>
            </a:lvl3pPr>
            <a:lvl4pPr lvl="3" rtl="0" algn="l">
              <a:lnSpc>
                <a:spcPct val="100000"/>
              </a:lnSpc>
              <a:spcBef>
                <a:spcPts val="0"/>
              </a:spcBef>
              <a:spcAft>
                <a:spcPts val="0"/>
              </a:spcAft>
              <a:buClr>
                <a:schemeClr val="dk1"/>
              </a:buClr>
              <a:buSzPts val="5200"/>
              <a:buNone/>
              <a:defRPr b="1" sz="5200">
                <a:solidFill>
                  <a:schemeClr val="dk1"/>
                </a:solidFill>
              </a:defRPr>
            </a:lvl4pPr>
            <a:lvl5pPr lvl="4" rtl="0" algn="l">
              <a:lnSpc>
                <a:spcPct val="100000"/>
              </a:lnSpc>
              <a:spcBef>
                <a:spcPts val="0"/>
              </a:spcBef>
              <a:spcAft>
                <a:spcPts val="0"/>
              </a:spcAft>
              <a:buClr>
                <a:schemeClr val="dk1"/>
              </a:buClr>
              <a:buSzPts val="5200"/>
              <a:buNone/>
              <a:defRPr b="1" sz="5200">
                <a:solidFill>
                  <a:schemeClr val="dk1"/>
                </a:solidFill>
              </a:defRPr>
            </a:lvl5pPr>
            <a:lvl6pPr lvl="5" rtl="0" algn="l">
              <a:lnSpc>
                <a:spcPct val="100000"/>
              </a:lnSpc>
              <a:spcBef>
                <a:spcPts val="0"/>
              </a:spcBef>
              <a:spcAft>
                <a:spcPts val="0"/>
              </a:spcAft>
              <a:buClr>
                <a:schemeClr val="dk1"/>
              </a:buClr>
              <a:buSzPts val="5200"/>
              <a:buNone/>
              <a:defRPr b="1" sz="5200">
                <a:solidFill>
                  <a:schemeClr val="dk1"/>
                </a:solidFill>
              </a:defRPr>
            </a:lvl6pPr>
            <a:lvl7pPr lvl="6" rtl="0" algn="l">
              <a:lnSpc>
                <a:spcPct val="100000"/>
              </a:lnSpc>
              <a:spcBef>
                <a:spcPts val="0"/>
              </a:spcBef>
              <a:spcAft>
                <a:spcPts val="0"/>
              </a:spcAft>
              <a:buClr>
                <a:schemeClr val="dk1"/>
              </a:buClr>
              <a:buSzPts val="5200"/>
              <a:buNone/>
              <a:defRPr b="1" sz="5200">
                <a:solidFill>
                  <a:schemeClr val="dk1"/>
                </a:solidFill>
              </a:defRPr>
            </a:lvl7pPr>
            <a:lvl8pPr lvl="7" rtl="0" algn="l">
              <a:lnSpc>
                <a:spcPct val="100000"/>
              </a:lnSpc>
              <a:spcBef>
                <a:spcPts val="0"/>
              </a:spcBef>
              <a:spcAft>
                <a:spcPts val="0"/>
              </a:spcAft>
              <a:buClr>
                <a:schemeClr val="dk1"/>
              </a:buClr>
              <a:buSzPts val="5200"/>
              <a:buNone/>
              <a:defRPr b="1" sz="5200">
                <a:solidFill>
                  <a:schemeClr val="dk1"/>
                </a:solidFill>
              </a:defRPr>
            </a:lvl8pPr>
            <a:lvl9pPr lvl="8" rtl="0" algn="l">
              <a:lnSpc>
                <a:spcPct val="100000"/>
              </a:lnSpc>
              <a:spcBef>
                <a:spcPts val="0"/>
              </a:spcBef>
              <a:spcAft>
                <a:spcPts val="0"/>
              </a:spcAft>
              <a:buClr>
                <a:schemeClr val="dk1"/>
              </a:buClr>
              <a:buSzPts val="5200"/>
              <a:buNone/>
              <a:defRPr b="1" sz="5200">
                <a:solidFill>
                  <a:schemeClr val="dk1"/>
                </a:solidFill>
              </a:defRPr>
            </a:lvl9pPr>
          </a:lstStyle>
          <a:p/>
        </p:txBody>
      </p:sp>
      <p:sp>
        <p:nvSpPr>
          <p:cNvPr id="124" name="Google Shape;124;p25"/>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125" name="Google Shape;1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Clr>
                <a:schemeClr val="lt1"/>
              </a:buClr>
              <a:buSzPts val="1000"/>
              <a:buFont typeface="Arial"/>
              <a:buNone/>
              <a:defRPr sz="1000">
                <a:solidFill>
                  <a:schemeClr val="lt1"/>
                </a:solidFill>
              </a:defRPr>
            </a:lvl1pPr>
            <a:lvl2pPr indent="0" lvl="1" marL="0" rtl="0" algn="r">
              <a:lnSpc>
                <a:spcPct val="100000"/>
              </a:lnSpc>
              <a:spcBef>
                <a:spcPts val="0"/>
              </a:spcBef>
              <a:spcAft>
                <a:spcPts val="0"/>
              </a:spcAft>
              <a:buClr>
                <a:schemeClr val="lt1"/>
              </a:buClr>
              <a:buSzPts val="1000"/>
              <a:buFont typeface="Arial"/>
              <a:buNone/>
              <a:defRPr sz="1000">
                <a:solidFill>
                  <a:schemeClr val="lt1"/>
                </a:solidFill>
              </a:defRPr>
            </a:lvl2pPr>
            <a:lvl3pPr indent="0" lvl="2" marL="0" rtl="0" algn="r">
              <a:lnSpc>
                <a:spcPct val="100000"/>
              </a:lnSpc>
              <a:spcBef>
                <a:spcPts val="0"/>
              </a:spcBef>
              <a:spcAft>
                <a:spcPts val="0"/>
              </a:spcAft>
              <a:buClr>
                <a:schemeClr val="lt1"/>
              </a:buClr>
              <a:buSzPts val="1000"/>
              <a:buFont typeface="Arial"/>
              <a:buNone/>
              <a:defRPr sz="1000">
                <a:solidFill>
                  <a:schemeClr val="lt1"/>
                </a:solidFill>
              </a:defRPr>
            </a:lvl3pPr>
            <a:lvl4pPr indent="0" lvl="3" marL="0" rtl="0" algn="r">
              <a:lnSpc>
                <a:spcPct val="100000"/>
              </a:lnSpc>
              <a:spcBef>
                <a:spcPts val="0"/>
              </a:spcBef>
              <a:spcAft>
                <a:spcPts val="0"/>
              </a:spcAft>
              <a:buClr>
                <a:schemeClr val="lt1"/>
              </a:buClr>
              <a:buSzPts val="1000"/>
              <a:buFont typeface="Arial"/>
              <a:buNone/>
              <a:defRPr sz="1000">
                <a:solidFill>
                  <a:schemeClr val="lt1"/>
                </a:solidFill>
              </a:defRPr>
            </a:lvl4pPr>
            <a:lvl5pPr indent="0" lvl="4" marL="0" rtl="0" algn="r">
              <a:lnSpc>
                <a:spcPct val="100000"/>
              </a:lnSpc>
              <a:spcBef>
                <a:spcPts val="0"/>
              </a:spcBef>
              <a:spcAft>
                <a:spcPts val="0"/>
              </a:spcAft>
              <a:buClr>
                <a:schemeClr val="lt1"/>
              </a:buClr>
              <a:buSzPts val="1000"/>
              <a:buFont typeface="Arial"/>
              <a:buNone/>
              <a:defRPr sz="1000">
                <a:solidFill>
                  <a:schemeClr val="lt1"/>
                </a:solidFill>
              </a:defRPr>
            </a:lvl5pPr>
            <a:lvl6pPr indent="0" lvl="5" marL="0" rtl="0" algn="r">
              <a:lnSpc>
                <a:spcPct val="100000"/>
              </a:lnSpc>
              <a:spcBef>
                <a:spcPts val="0"/>
              </a:spcBef>
              <a:spcAft>
                <a:spcPts val="0"/>
              </a:spcAft>
              <a:buClr>
                <a:schemeClr val="lt1"/>
              </a:buClr>
              <a:buSzPts val="1000"/>
              <a:buFont typeface="Arial"/>
              <a:buNone/>
              <a:defRPr sz="1000">
                <a:solidFill>
                  <a:schemeClr val="lt1"/>
                </a:solidFill>
              </a:defRPr>
            </a:lvl6pPr>
            <a:lvl7pPr indent="0" lvl="6" marL="0" rtl="0" algn="r">
              <a:lnSpc>
                <a:spcPct val="100000"/>
              </a:lnSpc>
              <a:spcBef>
                <a:spcPts val="0"/>
              </a:spcBef>
              <a:spcAft>
                <a:spcPts val="0"/>
              </a:spcAft>
              <a:buClr>
                <a:schemeClr val="lt1"/>
              </a:buClr>
              <a:buSzPts val="1000"/>
              <a:buFont typeface="Arial"/>
              <a:buNone/>
              <a:defRPr sz="1000">
                <a:solidFill>
                  <a:schemeClr val="lt1"/>
                </a:solidFill>
              </a:defRPr>
            </a:lvl7pPr>
            <a:lvl8pPr indent="0" lvl="7" marL="0" rtl="0" algn="r">
              <a:lnSpc>
                <a:spcPct val="100000"/>
              </a:lnSpc>
              <a:spcBef>
                <a:spcPts val="0"/>
              </a:spcBef>
              <a:spcAft>
                <a:spcPts val="0"/>
              </a:spcAft>
              <a:buClr>
                <a:schemeClr val="lt1"/>
              </a:buClr>
              <a:buSzPts val="1000"/>
              <a:buFont typeface="Arial"/>
              <a:buNone/>
              <a:defRPr sz="1000">
                <a:solidFill>
                  <a:schemeClr val="lt1"/>
                </a:solidFill>
              </a:defRPr>
            </a:lvl8pPr>
            <a:lvl9pPr indent="0" lvl="8" marL="0" rtl="0" algn="r">
              <a:lnSpc>
                <a:spcPct val="100000"/>
              </a:lnSpc>
              <a:spcBef>
                <a:spcPts val="0"/>
              </a:spcBef>
              <a:spcAft>
                <a:spcPts val="0"/>
              </a:spcAft>
              <a:buClr>
                <a:schemeClr val="lt1"/>
              </a:buClr>
              <a:buSzPts val="1000"/>
              <a:buFont typeface="Arial"/>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6" name="Shape 126"/>
        <p:cNvGrpSpPr/>
        <p:nvPr/>
      </p:nvGrpSpPr>
      <p:grpSpPr>
        <a:xfrm>
          <a:off x="0" y="0"/>
          <a:ext cx="0" cy="0"/>
          <a:chOff x="0" y="0"/>
          <a:chExt cx="0" cy="0"/>
        </a:xfrm>
      </p:grpSpPr>
      <p:cxnSp>
        <p:nvCxnSpPr>
          <p:cNvPr id="127" name="Google Shape;127;p2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28" name="Google Shape;128;p26"/>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9" name="Google Shape;129;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30" name="Shape 130"/>
        <p:cNvGrpSpPr/>
        <p:nvPr/>
      </p:nvGrpSpPr>
      <p:grpSpPr>
        <a:xfrm>
          <a:off x="0" y="0"/>
          <a:ext cx="0" cy="0"/>
          <a:chOff x="0" y="0"/>
          <a:chExt cx="0" cy="0"/>
        </a:xfrm>
      </p:grpSpPr>
      <p:sp>
        <p:nvSpPr>
          <p:cNvPr id="131" name="Google Shape;131;p27"/>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2" name="Google Shape;132;p2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33" name="Google Shape;133;p27"/>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34" name="Google Shape;134;p27"/>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2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136" name="Google Shape;136;p2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chemeClr val="lt1"/>
              </a:buClr>
              <a:buSzPts val="1400"/>
              <a:buFont typeface="Arial"/>
              <a:buNone/>
              <a:defRPr>
                <a:solidFill>
                  <a:schemeClr val="lt1"/>
                </a:solidFill>
              </a:defRPr>
            </a:lvl1pPr>
            <a:lvl2pPr indent="0" lvl="1" marL="0" rtl="0" algn="l">
              <a:lnSpc>
                <a:spcPct val="100000"/>
              </a:lnSpc>
              <a:spcBef>
                <a:spcPts val="0"/>
              </a:spcBef>
              <a:spcAft>
                <a:spcPts val="0"/>
              </a:spcAft>
              <a:buClr>
                <a:schemeClr val="lt1"/>
              </a:buClr>
              <a:buSzPts val="1400"/>
              <a:buFont typeface="Arial"/>
              <a:buNone/>
              <a:defRPr>
                <a:solidFill>
                  <a:schemeClr val="lt1"/>
                </a:solidFill>
              </a:defRPr>
            </a:lvl2pPr>
            <a:lvl3pPr indent="0" lvl="2" marL="0" rtl="0" algn="l">
              <a:lnSpc>
                <a:spcPct val="100000"/>
              </a:lnSpc>
              <a:spcBef>
                <a:spcPts val="0"/>
              </a:spcBef>
              <a:spcAft>
                <a:spcPts val="0"/>
              </a:spcAft>
              <a:buClr>
                <a:schemeClr val="lt1"/>
              </a:buClr>
              <a:buSzPts val="1400"/>
              <a:buFont typeface="Arial"/>
              <a:buNone/>
              <a:defRPr>
                <a:solidFill>
                  <a:schemeClr val="lt1"/>
                </a:solidFill>
              </a:defRPr>
            </a:lvl3pPr>
            <a:lvl4pPr indent="0" lvl="3" marL="0" rtl="0" algn="l">
              <a:lnSpc>
                <a:spcPct val="100000"/>
              </a:lnSpc>
              <a:spcBef>
                <a:spcPts val="0"/>
              </a:spcBef>
              <a:spcAft>
                <a:spcPts val="0"/>
              </a:spcAft>
              <a:buClr>
                <a:schemeClr val="lt1"/>
              </a:buClr>
              <a:buSzPts val="1400"/>
              <a:buFont typeface="Arial"/>
              <a:buNone/>
              <a:defRPr>
                <a:solidFill>
                  <a:schemeClr val="lt1"/>
                </a:solidFill>
              </a:defRPr>
            </a:lvl4pPr>
            <a:lvl5pPr indent="0" lvl="4" marL="0" rtl="0" algn="l">
              <a:lnSpc>
                <a:spcPct val="100000"/>
              </a:lnSpc>
              <a:spcBef>
                <a:spcPts val="0"/>
              </a:spcBef>
              <a:spcAft>
                <a:spcPts val="0"/>
              </a:spcAft>
              <a:buClr>
                <a:schemeClr val="lt1"/>
              </a:buClr>
              <a:buSzPts val="1400"/>
              <a:buFont typeface="Arial"/>
              <a:buNone/>
              <a:defRPr>
                <a:solidFill>
                  <a:schemeClr val="lt1"/>
                </a:solidFill>
              </a:defRPr>
            </a:lvl5pPr>
            <a:lvl6pPr indent="0" lvl="5" marL="0" rtl="0" algn="l">
              <a:lnSpc>
                <a:spcPct val="100000"/>
              </a:lnSpc>
              <a:spcBef>
                <a:spcPts val="0"/>
              </a:spcBef>
              <a:spcAft>
                <a:spcPts val="0"/>
              </a:spcAft>
              <a:buClr>
                <a:schemeClr val="lt1"/>
              </a:buClr>
              <a:buSzPts val="1400"/>
              <a:buFont typeface="Arial"/>
              <a:buNone/>
              <a:defRPr>
                <a:solidFill>
                  <a:schemeClr val="lt1"/>
                </a:solidFill>
              </a:defRPr>
            </a:lvl6pPr>
            <a:lvl7pPr indent="0" lvl="6" marL="0" rtl="0" algn="l">
              <a:lnSpc>
                <a:spcPct val="100000"/>
              </a:lnSpc>
              <a:spcBef>
                <a:spcPts val="0"/>
              </a:spcBef>
              <a:spcAft>
                <a:spcPts val="0"/>
              </a:spcAft>
              <a:buClr>
                <a:schemeClr val="lt1"/>
              </a:buClr>
              <a:buSzPts val="1400"/>
              <a:buFont typeface="Arial"/>
              <a:buNone/>
              <a:defRPr>
                <a:solidFill>
                  <a:schemeClr val="lt1"/>
                </a:solidFill>
              </a:defRPr>
            </a:lvl7pPr>
            <a:lvl8pPr indent="0" lvl="7" marL="0" rtl="0" algn="l">
              <a:lnSpc>
                <a:spcPct val="100000"/>
              </a:lnSpc>
              <a:spcBef>
                <a:spcPts val="0"/>
              </a:spcBef>
              <a:spcAft>
                <a:spcPts val="0"/>
              </a:spcAft>
              <a:buClr>
                <a:schemeClr val="lt1"/>
              </a:buClr>
              <a:buSzPts val="1400"/>
              <a:buFont typeface="Arial"/>
              <a:buNone/>
              <a:defRPr>
                <a:solidFill>
                  <a:schemeClr val="lt1"/>
                </a:solidFill>
              </a:defRPr>
            </a:lvl8pPr>
            <a:lvl9pPr indent="0" lvl="8" marL="0" rtl="0" algn="l">
              <a:lnSpc>
                <a:spcPct val="100000"/>
              </a:lnSpc>
              <a:spcBef>
                <a:spcPts val="0"/>
              </a:spcBef>
              <a:spcAft>
                <a:spcPts val="0"/>
              </a:spcAft>
              <a:buClr>
                <a:schemeClr val="lt1"/>
              </a:buClr>
              <a:buSzPts val="1400"/>
              <a:buFont typeface="Arial"/>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37" name="Shape 137"/>
        <p:cNvGrpSpPr/>
        <p:nvPr/>
      </p:nvGrpSpPr>
      <p:grpSpPr>
        <a:xfrm>
          <a:off x="0" y="0"/>
          <a:ext cx="0" cy="0"/>
          <a:chOff x="0" y="0"/>
          <a:chExt cx="0" cy="0"/>
        </a:xfrm>
      </p:grpSpPr>
      <p:sp>
        <p:nvSpPr>
          <p:cNvPr id="138" name="Google Shape;138;p2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39" name="Google Shape;139;p2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Arial"/>
              <a:buNone/>
              <a:defRPr/>
            </a:lvl1pPr>
            <a:lvl2pPr lvl="1" rtl="0" algn="ctr">
              <a:spcBef>
                <a:spcPts val="560"/>
              </a:spcBef>
              <a:spcAft>
                <a:spcPts val="0"/>
              </a:spcAft>
              <a:buClr>
                <a:schemeClr val="dk1"/>
              </a:buClr>
              <a:buSzPts val="2800"/>
              <a:buFont typeface="Arial"/>
              <a:buNone/>
              <a:defRPr/>
            </a:lvl2pPr>
            <a:lvl3pPr lvl="2" rtl="0" algn="ctr">
              <a:spcBef>
                <a:spcPts val="480"/>
              </a:spcBef>
              <a:spcAft>
                <a:spcPts val="0"/>
              </a:spcAft>
              <a:buClr>
                <a:schemeClr val="dk1"/>
              </a:buClr>
              <a:buSzPts val="2400"/>
              <a:buFont typeface="Arial"/>
              <a:buNone/>
              <a:defRPr/>
            </a:lvl3pPr>
            <a:lvl4pPr lvl="3" rtl="0" algn="ctr">
              <a:spcBef>
                <a:spcPts val="400"/>
              </a:spcBef>
              <a:spcAft>
                <a:spcPts val="0"/>
              </a:spcAft>
              <a:buClr>
                <a:schemeClr val="dk1"/>
              </a:buClr>
              <a:buSzPts val="2000"/>
              <a:buFont typeface="Arial"/>
              <a:buNone/>
              <a:defRPr/>
            </a:lvl4pPr>
            <a:lvl5pPr lvl="4" rtl="0" algn="ctr">
              <a:spcBef>
                <a:spcPts val="400"/>
              </a:spcBef>
              <a:spcAft>
                <a:spcPts val="0"/>
              </a:spcAft>
              <a:buClr>
                <a:schemeClr val="dk1"/>
              </a:buClr>
              <a:buSzPts val="2000"/>
              <a:buFont typeface="Arial"/>
              <a:buNone/>
              <a:defRPr/>
            </a:lvl5pPr>
            <a:lvl6pPr lvl="5" rtl="0" algn="ctr">
              <a:spcBef>
                <a:spcPts val="400"/>
              </a:spcBef>
              <a:spcAft>
                <a:spcPts val="0"/>
              </a:spcAft>
              <a:buClr>
                <a:schemeClr val="dk1"/>
              </a:buClr>
              <a:buSzPts val="2000"/>
              <a:buFont typeface="Arial"/>
              <a:buNone/>
              <a:defRPr/>
            </a:lvl6pPr>
            <a:lvl7pPr lvl="6" rtl="0" algn="ctr">
              <a:spcBef>
                <a:spcPts val="400"/>
              </a:spcBef>
              <a:spcAft>
                <a:spcPts val="0"/>
              </a:spcAft>
              <a:buClr>
                <a:schemeClr val="dk1"/>
              </a:buClr>
              <a:buSzPts val="2000"/>
              <a:buFont typeface="Arial"/>
              <a:buNone/>
              <a:defRPr/>
            </a:lvl7pPr>
            <a:lvl8pPr lvl="7" rtl="0" algn="ctr">
              <a:spcBef>
                <a:spcPts val="400"/>
              </a:spcBef>
              <a:spcAft>
                <a:spcPts val="0"/>
              </a:spcAft>
              <a:buClr>
                <a:schemeClr val="dk1"/>
              </a:buClr>
              <a:buSzPts val="2000"/>
              <a:buFont typeface="Arial"/>
              <a:buNone/>
              <a:defRPr/>
            </a:lvl8pPr>
            <a:lvl9pPr lvl="8" rtl="0" algn="ctr">
              <a:spcBef>
                <a:spcPts val="400"/>
              </a:spcBef>
              <a:spcAft>
                <a:spcPts val="0"/>
              </a:spcAft>
              <a:buClr>
                <a:schemeClr val="dk1"/>
              </a:buClr>
              <a:buSzPts val="2000"/>
              <a:buFont typeface="Arial"/>
              <a:buNone/>
              <a:defRPr/>
            </a:lvl9pPr>
          </a:lstStyle>
          <a:p/>
        </p:txBody>
      </p:sp>
      <p:sp>
        <p:nvSpPr>
          <p:cNvPr id="140" name="Google Shape;140;p28"/>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p28"/>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28"/>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45" name="Google Shape;145;p2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6" name="Google Shape;146;p29"/>
          <p:cNvSpPr txBox="1"/>
          <p:nvPr>
            <p:ph idx="10" type="dt"/>
          </p:nvPr>
        </p:nvSpPr>
        <p:spPr>
          <a:xfrm>
            <a:off x="457200" y="4683919"/>
            <a:ext cx="2133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29"/>
          <p:cNvSpPr txBox="1"/>
          <p:nvPr>
            <p:ph idx="11" type="ftr"/>
          </p:nvPr>
        </p:nvSpPr>
        <p:spPr>
          <a:xfrm>
            <a:off x="3124200" y="4683919"/>
            <a:ext cx="2895600" cy="3573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9"/>
          <p:cNvSpPr txBox="1"/>
          <p:nvPr>
            <p:ph idx="12" type="sldNum"/>
          </p:nvPr>
        </p:nvSpPr>
        <p:spPr>
          <a:xfrm>
            <a:off x="6553200" y="4683919"/>
            <a:ext cx="2133600" cy="3573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b="1" sz="1100">
              <a:solidFill>
                <a:schemeClr val="accent1"/>
              </a:solidFill>
              <a:latin typeface="DM Sans"/>
              <a:ea typeface="DM Sans"/>
              <a:cs typeface="DM Sans"/>
              <a:sym typeface="DM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lvl="0" rtl="0" algn="ctr">
              <a:buNone/>
              <a:defRPr b="1" sz="1100">
                <a:solidFill>
                  <a:schemeClr val="accent1"/>
                </a:solidFill>
                <a:latin typeface="DM Sans"/>
                <a:ea typeface="DM Sans"/>
                <a:cs typeface="DM Sans"/>
                <a:sym typeface="DM Sans"/>
              </a:defRPr>
            </a:lvl1pPr>
            <a:lvl2pPr lvl="1" rtl="0" algn="ctr">
              <a:buNone/>
              <a:defRPr b="1" sz="1100">
                <a:solidFill>
                  <a:schemeClr val="accent1"/>
                </a:solidFill>
                <a:latin typeface="DM Sans"/>
                <a:ea typeface="DM Sans"/>
                <a:cs typeface="DM Sans"/>
                <a:sym typeface="DM Sans"/>
              </a:defRPr>
            </a:lvl2pPr>
            <a:lvl3pPr lvl="2" rtl="0" algn="ctr">
              <a:buNone/>
              <a:defRPr b="1" sz="1100">
                <a:solidFill>
                  <a:schemeClr val="accent1"/>
                </a:solidFill>
                <a:latin typeface="DM Sans"/>
                <a:ea typeface="DM Sans"/>
                <a:cs typeface="DM Sans"/>
                <a:sym typeface="DM Sans"/>
              </a:defRPr>
            </a:lvl3pPr>
            <a:lvl4pPr lvl="3" rtl="0" algn="ctr">
              <a:buNone/>
              <a:defRPr b="1" sz="1100">
                <a:solidFill>
                  <a:schemeClr val="accent1"/>
                </a:solidFill>
                <a:latin typeface="DM Sans"/>
                <a:ea typeface="DM Sans"/>
                <a:cs typeface="DM Sans"/>
                <a:sym typeface="DM Sans"/>
              </a:defRPr>
            </a:lvl4pPr>
            <a:lvl5pPr lvl="4" rtl="0" algn="ctr">
              <a:buNone/>
              <a:defRPr b="1" sz="1100">
                <a:solidFill>
                  <a:schemeClr val="accent1"/>
                </a:solidFill>
                <a:latin typeface="DM Sans"/>
                <a:ea typeface="DM Sans"/>
                <a:cs typeface="DM Sans"/>
                <a:sym typeface="DM Sans"/>
              </a:defRPr>
            </a:lvl5pPr>
            <a:lvl6pPr lvl="5" rtl="0" algn="ctr">
              <a:buNone/>
              <a:defRPr b="1" sz="1100">
                <a:solidFill>
                  <a:schemeClr val="accent1"/>
                </a:solidFill>
                <a:latin typeface="DM Sans"/>
                <a:ea typeface="DM Sans"/>
                <a:cs typeface="DM Sans"/>
                <a:sym typeface="DM Sans"/>
              </a:defRPr>
            </a:lvl6pPr>
            <a:lvl7pPr lvl="6" rtl="0" algn="ctr">
              <a:buNone/>
              <a:defRPr b="1" sz="1100">
                <a:solidFill>
                  <a:schemeClr val="accent1"/>
                </a:solidFill>
                <a:latin typeface="DM Sans"/>
                <a:ea typeface="DM Sans"/>
                <a:cs typeface="DM Sans"/>
                <a:sym typeface="DM Sans"/>
              </a:defRPr>
            </a:lvl7pPr>
            <a:lvl8pPr lvl="7" rtl="0" algn="ctr">
              <a:buNone/>
              <a:defRPr b="1" sz="1100">
                <a:solidFill>
                  <a:schemeClr val="accent1"/>
                </a:solidFill>
                <a:latin typeface="DM Sans"/>
                <a:ea typeface="DM Sans"/>
                <a:cs typeface="DM Sans"/>
                <a:sym typeface="DM Sans"/>
              </a:defRPr>
            </a:lvl8pPr>
            <a:lvl9pPr lvl="8" rtl="0" algn="ctr">
              <a:buNone/>
              <a:defRPr b="1" sz="1100">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sp>
        <p:nvSpPr>
          <p:cNvPr id="59" name="Google Shape;59;p14"/>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rtl="0">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sp>
        <p:nvSpPr>
          <p:cNvPr id="60" name="Google Shape;60;p14"/>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indent="-381000" lvl="1" marL="9144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indent="-381000" lvl="2" marL="13716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indent="-381000" lvl="3" marL="18288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indent="-381000" lvl="4" marL="22860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indent="-381000" lvl="5" marL="27432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indent="-381000" lvl="6" marL="32004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indent="-381000" lvl="7" marL="36576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indent="-381000" lvl="8" marL="4114800" rtl="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www.youtube.com/watch?v=ABeBPHyW9H0" TargetMode="Externa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s://en.wikipedia.org/wiki/Unconscious_mind" TargetMode="External"/><Relationship Id="rId4" Type="http://schemas.openxmlformats.org/officeDocument/2006/relationships/image" Target="../media/image27.png"/><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en.wikipedia.org/wiki/Conscious_mind" TargetMode="External"/><Relationship Id="rId4" Type="http://schemas.openxmlformats.org/officeDocument/2006/relationships/hyperlink" Target="https://en.wikipedia.org/wiki/Psychological_repression" TargetMode="External"/><Relationship Id="rId5" Type="http://schemas.openxmlformats.org/officeDocument/2006/relationships/hyperlink" Target="https://en.wikipedia.org/wiki/Awareness" TargetMode="External"/><Relationship Id="rId6"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en.wikipedia.org/wiki/Child_abuse" TargetMode="External"/><Relationship Id="rId4" Type="http://schemas.openxmlformats.org/officeDocument/2006/relationships/hyperlink" Target="https://en.wikipedia.org/wiki/Perfectionism_(psychology)" TargetMode="External"/><Relationship Id="rId5" Type="http://schemas.openxmlformats.org/officeDocument/2006/relationships/hyperlink" Target="https://en.wikipedia.org/wiki/Conscientiousness" TargetMode="External"/><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s://en.wikipedia.org/wiki/Aging" TargetMode="Externa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9.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eb.archive.org/web/20161210155501/http://www.healingbackpain.com/"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vsR4wydiIBI"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ctrTitle"/>
          </p:nvPr>
        </p:nvSpPr>
        <p:spPr>
          <a:xfrm>
            <a:off x="1860000" y="2447450"/>
            <a:ext cx="5424000" cy="419100"/>
          </a:xfrm>
          <a:prstGeom prst="rect">
            <a:avLst/>
          </a:prstGeom>
          <a:noFill/>
          <a:ln>
            <a:noFill/>
          </a:ln>
        </p:spPr>
        <p:txBody>
          <a:bodyPr anchorCtr="0" anchor="b" bIns="0" lIns="0" spcFirstLastPara="1" rIns="0" wrap="square" tIns="0">
            <a:normAutofit fontScale="90000"/>
          </a:bodyPr>
          <a:lstStyle/>
          <a:p>
            <a:pPr indent="0" lvl="0" marL="0" rtl="0" algn="l">
              <a:lnSpc>
                <a:spcPct val="80000"/>
              </a:lnSpc>
              <a:spcBef>
                <a:spcPts val="0"/>
              </a:spcBef>
              <a:spcAft>
                <a:spcPts val="0"/>
              </a:spcAft>
              <a:buSzPct val="105882"/>
              <a:buNone/>
            </a:pPr>
            <a:r>
              <a:rPr lang="en" sz="3400"/>
              <a:t>The Neuroscience of Trauma &amp; Movement</a:t>
            </a:r>
            <a:endParaRPr sz="3400"/>
          </a:p>
        </p:txBody>
      </p:sp>
      <p:sp>
        <p:nvSpPr>
          <p:cNvPr id="154" name="Google Shape;154;p30"/>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DM Sans"/>
                <a:ea typeface="DM Sans"/>
                <a:cs typeface="DM Sans"/>
                <a:sym typeface="DM Sans"/>
              </a:rPr>
              <a:t>2</a:t>
            </a:r>
            <a:endParaRPr b="1" i="0" sz="9600" u="none" cap="none" strike="noStrike">
              <a:solidFill>
                <a:schemeClr val="accent1"/>
              </a:solidFill>
              <a:latin typeface="DM Sans"/>
              <a:ea typeface="DM Sans"/>
              <a:cs typeface="DM Sans"/>
              <a:sym typeface="DM Sans"/>
            </a:endParaRPr>
          </a:p>
        </p:txBody>
      </p:sp>
      <p:pic>
        <p:nvPicPr>
          <p:cNvPr id="155" name="Google Shape;155;p30"/>
          <p:cNvPicPr preferRelativeResize="0"/>
          <p:nvPr/>
        </p:nvPicPr>
        <p:blipFill rotWithShape="1">
          <a:blip r:embed="rId3">
            <a:alphaModFix/>
          </a:blip>
          <a:srcRect b="0" l="0" r="0" t="0"/>
          <a:stretch/>
        </p:blipFill>
        <p:spPr>
          <a:xfrm>
            <a:off x="0" y="-7620"/>
            <a:ext cx="9144000" cy="5151120"/>
          </a:xfrm>
          <a:prstGeom prst="rect">
            <a:avLst/>
          </a:prstGeom>
          <a:noFill/>
          <a:ln>
            <a:noFill/>
          </a:ln>
        </p:spPr>
      </p:pic>
      <p:sp>
        <p:nvSpPr>
          <p:cNvPr id="156" name="Google Shape;156;p30"/>
          <p:cNvSpPr txBox="1"/>
          <p:nvPr/>
        </p:nvSpPr>
        <p:spPr>
          <a:xfrm>
            <a:off x="148371" y="2956483"/>
            <a:ext cx="6045300" cy="17433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Viktor Frankl</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accent1"/>
                </a:solidFill>
                <a:latin typeface="DM Sans"/>
                <a:ea typeface="DM Sans"/>
                <a:cs typeface="DM Sans"/>
                <a:sym typeface="DM Sans"/>
              </a:rPr>
              <a:t>Mind/Body &amp; Soul</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Trauma-Healing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accent1"/>
              </a:buClr>
              <a:buSzPts val="3600"/>
              <a:buFont typeface="DM Sans"/>
              <a:buNone/>
            </a:pPr>
            <a:r>
              <a:rPr b="1" i="0" lang="en" sz="2700" u="none" cap="none" strike="noStrike">
                <a:solidFill>
                  <a:schemeClr val="accent1"/>
                </a:solidFill>
                <a:latin typeface="DM Sans"/>
                <a:ea typeface="DM Sans"/>
                <a:cs typeface="DM Sans"/>
                <a:sym typeface="DM Sans"/>
              </a:rPr>
              <a:t>Life Coaching Program</a:t>
            </a:r>
            <a:br>
              <a:rPr b="1" i="0" lang="en" sz="2700" u="none" cap="none" strike="noStrike">
                <a:solidFill>
                  <a:schemeClr val="accent1"/>
                </a:solidFill>
                <a:latin typeface="DM Sans"/>
                <a:ea typeface="DM Sans"/>
                <a:cs typeface="DM Sans"/>
                <a:sym typeface="DM Sans"/>
              </a:rPr>
            </a:br>
            <a:r>
              <a:rPr b="1" i="0" lang="en" sz="2700" u="none" cap="none" strike="noStrike">
                <a:solidFill>
                  <a:schemeClr val="dk1"/>
                </a:solidFill>
                <a:latin typeface="DM Sans"/>
                <a:ea typeface="DM Sans"/>
                <a:cs typeface="DM Sans"/>
                <a:sym typeface="DM Sans"/>
              </a:rPr>
              <a:t>Week </a:t>
            </a:r>
            <a:r>
              <a:rPr b="1" lang="en" sz="2700">
                <a:solidFill>
                  <a:schemeClr val="dk1"/>
                </a:solidFill>
                <a:latin typeface="DM Sans"/>
                <a:ea typeface="DM Sans"/>
                <a:cs typeface="DM Sans"/>
                <a:sym typeface="DM Sans"/>
              </a:rPr>
              <a:t>9</a:t>
            </a:r>
            <a:endParaRPr b="0" i="0" sz="1400" u="none" cap="none" strike="noStrike">
              <a:solidFill>
                <a:srgbClr val="000000"/>
              </a:solidFill>
              <a:latin typeface="Arial"/>
              <a:ea typeface="Arial"/>
              <a:cs typeface="Arial"/>
              <a:sym typeface="Arial"/>
            </a:endParaRPr>
          </a:p>
        </p:txBody>
      </p:sp>
      <p:pic>
        <p:nvPicPr>
          <p:cNvPr id="157" name="Google Shape;157;p30"/>
          <p:cNvPicPr preferRelativeResize="0"/>
          <p:nvPr/>
        </p:nvPicPr>
        <p:blipFill rotWithShape="1">
          <a:blip r:embed="rId4">
            <a:alphaModFix/>
          </a:blip>
          <a:srcRect b="0" l="0" r="0" t="0"/>
          <a:stretch/>
        </p:blipFill>
        <p:spPr>
          <a:xfrm>
            <a:off x="4626529" y="816629"/>
            <a:ext cx="3799300" cy="22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36" name="Google Shape;236;p39"/>
          <p:cNvSpPr txBox="1"/>
          <p:nvPr/>
        </p:nvSpPr>
        <p:spPr>
          <a:xfrm>
            <a:off x="363625" y="681850"/>
            <a:ext cx="5159700" cy="4678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400">
                <a:solidFill>
                  <a:srgbClr val="0071CF"/>
                </a:solidFill>
                <a:highlight>
                  <a:schemeClr val="lt1"/>
                </a:highlight>
                <a:latin typeface="Raleway"/>
                <a:ea typeface="Raleway"/>
                <a:cs typeface="Raleway"/>
                <a:sym typeface="Raleway"/>
              </a:rPr>
              <a:t>1: It’s more than ‘just’ physical</a:t>
            </a:r>
            <a:endParaRPr b="1" sz="2400">
              <a:solidFill>
                <a:srgbClr val="0071CF"/>
              </a:solidFill>
              <a:highlight>
                <a:schemeClr val="lt1"/>
              </a:highlight>
              <a:latin typeface="Raleway"/>
              <a:ea typeface="Raleway"/>
              <a:cs typeface="Raleway"/>
              <a:sym typeface="Raleway"/>
            </a:endParaRPr>
          </a:p>
          <a:p>
            <a:pPr indent="-381000" lvl="0" marL="457200" rtl="0" algn="l">
              <a:lnSpc>
                <a:spcPct val="115000"/>
              </a:lnSpc>
              <a:spcBef>
                <a:spcPts val="140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Physical pain doesn’t necessarily have (only) physical causes. </a:t>
            </a:r>
            <a:br>
              <a:rPr lang="en" sz="2400">
                <a:solidFill>
                  <a:srgbClr val="262626"/>
                </a:solidFill>
                <a:highlight>
                  <a:schemeClr val="lt1"/>
                </a:highlight>
                <a:latin typeface="Raleway"/>
                <a:ea typeface="Raleway"/>
                <a:cs typeface="Raleway"/>
                <a:sym typeface="Raleway"/>
              </a:rPr>
            </a:br>
            <a:endParaRPr sz="2400">
              <a:solidFill>
                <a:srgbClr val="262626"/>
              </a:solidFill>
              <a:highlight>
                <a:schemeClr val="lt1"/>
              </a:highlight>
              <a:latin typeface="Raleway"/>
              <a:ea typeface="Raleway"/>
              <a:cs typeface="Raleway"/>
              <a:sym typeface="Raleway"/>
            </a:endParaRPr>
          </a:p>
          <a:p>
            <a:pPr indent="-381000" lvl="0" marL="457200" rtl="0" algn="l">
              <a:lnSpc>
                <a:spcPct val="115000"/>
              </a:lnSpc>
              <a:spcBef>
                <a:spcPts val="0"/>
              </a:spcBef>
              <a:spcAft>
                <a:spcPts val="0"/>
              </a:spcAft>
              <a:buClr>
                <a:srgbClr val="262626"/>
              </a:buClr>
              <a:buSzPts val="2400"/>
              <a:buFont typeface="Raleway"/>
              <a:buChar char="●"/>
            </a:pPr>
            <a:r>
              <a:rPr b="1" lang="en" sz="2400">
                <a:solidFill>
                  <a:srgbClr val="262626"/>
                </a:solidFill>
                <a:highlight>
                  <a:schemeClr val="lt1"/>
                </a:highlight>
                <a:latin typeface="Raleway"/>
                <a:ea typeface="Raleway"/>
                <a:cs typeface="Raleway"/>
                <a:sym typeface="Raleway"/>
              </a:rPr>
              <a:t>Emotional pain</a:t>
            </a:r>
            <a:r>
              <a:rPr lang="en" sz="2400">
                <a:solidFill>
                  <a:srgbClr val="262626"/>
                </a:solidFill>
                <a:highlight>
                  <a:schemeClr val="lt1"/>
                </a:highlight>
                <a:latin typeface="Raleway"/>
                <a:ea typeface="Raleway"/>
                <a:cs typeface="Raleway"/>
                <a:sym typeface="Raleway"/>
              </a:rPr>
              <a:t> could and does manifest as a variety of </a:t>
            </a:r>
            <a:r>
              <a:rPr b="1" lang="en" sz="2400">
                <a:solidFill>
                  <a:srgbClr val="262626"/>
                </a:solidFill>
                <a:highlight>
                  <a:schemeClr val="lt1"/>
                </a:highlight>
                <a:latin typeface="Raleway"/>
                <a:ea typeface="Raleway"/>
                <a:cs typeface="Raleway"/>
                <a:sym typeface="Raleway"/>
              </a:rPr>
              <a:t>physical symptoms.</a:t>
            </a:r>
            <a:endParaRPr b="1" sz="2400">
              <a:solidFill>
                <a:srgbClr val="262626"/>
              </a:solidFill>
              <a:highlight>
                <a:schemeClr val="lt1"/>
              </a:highlight>
              <a:latin typeface="Raleway"/>
              <a:ea typeface="Raleway"/>
              <a:cs typeface="Raleway"/>
              <a:sym typeface="Raleway"/>
            </a:endParaRPr>
          </a:p>
          <a:p>
            <a:pPr indent="0" lvl="0" marL="0" rtl="0" algn="l">
              <a:lnSpc>
                <a:spcPct val="115000"/>
              </a:lnSpc>
              <a:spcBef>
                <a:spcPts val="1500"/>
              </a:spcBef>
              <a:spcAft>
                <a:spcPts val="0"/>
              </a:spcAft>
              <a:buNone/>
            </a:pPr>
            <a:r>
              <a:t/>
            </a:r>
            <a:endParaRPr sz="1050">
              <a:solidFill>
                <a:srgbClr val="262626"/>
              </a:solidFill>
              <a:highlight>
                <a:schemeClr val="lt1"/>
              </a:highlight>
              <a:latin typeface="Raleway"/>
              <a:ea typeface="Raleway"/>
              <a:cs typeface="Raleway"/>
              <a:sym typeface="Raleway"/>
            </a:endParaRPr>
          </a:p>
          <a:p>
            <a:pPr indent="0" lvl="0" marL="0" rtl="0" algn="l">
              <a:spcBef>
                <a:spcPts val="1500"/>
              </a:spcBef>
              <a:spcAft>
                <a:spcPts val="0"/>
              </a:spcAft>
              <a:buNone/>
            </a:pPr>
            <a:r>
              <a:t/>
            </a:r>
            <a:endParaRPr>
              <a:latin typeface="DM Sans"/>
              <a:ea typeface="DM Sans"/>
              <a:cs typeface="DM Sans"/>
              <a:sym typeface="DM Sans"/>
            </a:endParaRPr>
          </a:p>
        </p:txBody>
      </p:sp>
      <p:pic>
        <p:nvPicPr>
          <p:cNvPr id="237" name="Google Shape;237;p39"/>
          <p:cNvPicPr preferRelativeResize="0"/>
          <p:nvPr/>
        </p:nvPicPr>
        <p:blipFill>
          <a:blip r:embed="rId3">
            <a:alphaModFix/>
          </a:blip>
          <a:stretch>
            <a:fillRect/>
          </a:stretch>
        </p:blipFill>
        <p:spPr>
          <a:xfrm>
            <a:off x="6008725" y="681850"/>
            <a:ext cx="2808474" cy="2808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43" name="Google Shape;243;p40"/>
          <p:cNvSpPr txBox="1"/>
          <p:nvPr/>
        </p:nvSpPr>
        <p:spPr>
          <a:xfrm>
            <a:off x="343375" y="314850"/>
            <a:ext cx="5230500" cy="448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71CF"/>
                </a:solidFill>
                <a:highlight>
                  <a:schemeClr val="lt1"/>
                </a:highlight>
                <a:latin typeface="Raleway"/>
                <a:ea typeface="Raleway"/>
                <a:cs typeface="Raleway"/>
                <a:sym typeface="Raleway"/>
              </a:rPr>
              <a:t>2: Squashed, stuffed, buried, ignored and repressed emotions</a:t>
            </a:r>
            <a:endParaRPr b="1" sz="2400">
              <a:solidFill>
                <a:srgbClr val="0071CF"/>
              </a:solidFill>
              <a:highlight>
                <a:schemeClr val="lt1"/>
              </a:highlight>
              <a:latin typeface="Raleway"/>
              <a:ea typeface="Raleway"/>
              <a:cs typeface="Raleway"/>
              <a:sym typeface="Raleway"/>
            </a:endParaRPr>
          </a:p>
          <a:p>
            <a:pPr indent="-374650" lvl="0" marL="457200" rtl="0" algn="l">
              <a:lnSpc>
                <a:spcPct val="115000"/>
              </a:lnSpc>
              <a:spcBef>
                <a:spcPts val="1500"/>
              </a:spcBef>
              <a:spcAft>
                <a:spcPts val="0"/>
              </a:spcAft>
              <a:buClr>
                <a:srgbClr val="262626"/>
              </a:buClr>
              <a:buSzPts val="2300"/>
              <a:buFont typeface="Raleway"/>
              <a:buChar char="●"/>
            </a:pPr>
            <a:r>
              <a:rPr lang="en" sz="2300">
                <a:solidFill>
                  <a:srgbClr val="262626"/>
                </a:solidFill>
                <a:highlight>
                  <a:schemeClr val="lt1"/>
                </a:highlight>
                <a:latin typeface="Raleway"/>
                <a:ea typeface="Raleway"/>
                <a:cs typeface="Raleway"/>
                <a:sym typeface="Raleway"/>
              </a:rPr>
              <a:t>Tendency is to repress unpleasant, painful or embarrassing emotions. </a:t>
            </a:r>
            <a:br>
              <a:rPr lang="en" sz="2300">
                <a:solidFill>
                  <a:srgbClr val="262626"/>
                </a:solidFill>
                <a:highlight>
                  <a:schemeClr val="lt1"/>
                </a:highlight>
                <a:latin typeface="Raleway"/>
                <a:ea typeface="Raleway"/>
                <a:cs typeface="Raleway"/>
                <a:sym typeface="Raleway"/>
              </a:rPr>
            </a:br>
            <a:endParaRPr sz="2300">
              <a:solidFill>
                <a:srgbClr val="262626"/>
              </a:solidFill>
              <a:highlight>
                <a:schemeClr val="lt1"/>
              </a:highlight>
              <a:latin typeface="Raleway"/>
              <a:ea typeface="Raleway"/>
              <a:cs typeface="Raleway"/>
              <a:sym typeface="Raleway"/>
            </a:endParaRPr>
          </a:p>
          <a:p>
            <a:pPr indent="-374650" lvl="0" marL="457200" rtl="0" algn="l">
              <a:lnSpc>
                <a:spcPct val="115000"/>
              </a:lnSpc>
              <a:spcBef>
                <a:spcPts val="0"/>
              </a:spcBef>
              <a:spcAft>
                <a:spcPts val="0"/>
              </a:spcAft>
              <a:buClr>
                <a:srgbClr val="262626"/>
              </a:buClr>
              <a:buSzPts val="2300"/>
              <a:buFont typeface="Raleway"/>
              <a:buChar char="●"/>
            </a:pPr>
            <a:r>
              <a:rPr lang="en" sz="2300">
                <a:solidFill>
                  <a:srgbClr val="262626"/>
                </a:solidFill>
                <a:highlight>
                  <a:schemeClr val="lt1"/>
                </a:highlight>
                <a:latin typeface="Raleway"/>
                <a:ea typeface="Raleway"/>
                <a:cs typeface="Raleway"/>
                <a:sym typeface="Raleway"/>
              </a:rPr>
              <a:t>When we repress these emotions, our bodies respond to the real and perceived threats</a:t>
            </a:r>
            <a:endParaRPr sz="2300">
              <a:solidFill>
                <a:srgbClr val="262626"/>
              </a:solidFill>
              <a:highlight>
                <a:schemeClr val="lt1"/>
              </a:highlight>
              <a:latin typeface="Raleway"/>
              <a:ea typeface="Raleway"/>
              <a:cs typeface="Raleway"/>
              <a:sym typeface="Raleway"/>
            </a:endParaRPr>
          </a:p>
          <a:p>
            <a:pPr indent="0" lvl="0" marL="0" rtl="0" algn="l">
              <a:spcBef>
                <a:spcPts val="1500"/>
              </a:spcBef>
              <a:spcAft>
                <a:spcPts val="0"/>
              </a:spcAft>
              <a:buNone/>
            </a:pPr>
            <a:r>
              <a:t/>
            </a:r>
            <a:endParaRPr>
              <a:latin typeface="DM Sans"/>
              <a:ea typeface="DM Sans"/>
              <a:cs typeface="DM Sans"/>
              <a:sym typeface="DM Sans"/>
            </a:endParaRPr>
          </a:p>
        </p:txBody>
      </p:sp>
      <p:pic>
        <p:nvPicPr>
          <p:cNvPr id="244" name="Google Shape;244;p40"/>
          <p:cNvPicPr preferRelativeResize="0"/>
          <p:nvPr/>
        </p:nvPicPr>
        <p:blipFill>
          <a:blip r:embed="rId3">
            <a:alphaModFix/>
          </a:blip>
          <a:stretch>
            <a:fillRect/>
          </a:stretch>
        </p:blipFill>
        <p:spPr>
          <a:xfrm>
            <a:off x="5573875" y="1123225"/>
            <a:ext cx="3149524" cy="2303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48" name="Shape 248"/>
        <p:cNvGrpSpPr/>
        <p:nvPr/>
      </p:nvGrpSpPr>
      <p:grpSpPr>
        <a:xfrm>
          <a:off x="0" y="0"/>
          <a:ext cx="0" cy="0"/>
          <a:chOff x="0" y="0"/>
          <a:chExt cx="0" cy="0"/>
        </a:xfrm>
      </p:grpSpPr>
      <p:sp>
        <p:nvSpPr>
          <p:cNvPr id="249" name="Google Shape;24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pic>
        <p:nvPicPr>
          <p:cNvPr id="250" name="Google Shape;250;p41"/>
          <p:cNvPicPr preferRelativeResize="0"/>
          <p:nvPr/>
        </p:nvPicPr>
        <p:blipFill>
          <a:blip r:embed="rId3">
            <a:alphaModFix/>
          </a:blip>
          <a:stretch>
            <a:fillRect/>
          </a:stretch>
        </p:blipFill>
        <p:spPr>
          <a:xfrm>
            <a:off x="1250100" y="304800"/>
            <a:ext cx="6308876" cy="4613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54" name="Shape 254"/>
        <p:cNvGrpSpPr/>
        <p:nvPr/>
      </p:nvGrpSpPr>
      <p:grpSpPr>
        <a:xfrm>
          <a:off x="0" y="0"/>
          <a:ext cx="0" cy="0"/>
          <a:chOff x="0" y="0"/>
          <a:chExt cx="0" cy="0"/>
        </a:xfrm>
      </p:grpSpPr>
      <p:sp>
        <p:nvSpPr>
          <p:cNvPr id="255" name="Google Shape;255;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56" name="Google Shape;256;p42"/>
          <p:cNvSpPr txBox="1"/>
          <p:nvPr/>
        </p:nvSpPr>
        <p:spPr>
          <a:xfrm>
            <a:off x="318600" y="473300"/>
            <a:ext cx="4941000" cy="4004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300">
                <a:solidFill>
                  <a:srgbClr val="0071CF"/>
                </a:solidFill>
                <a:latin typeface="Raleway"/>
                <a:ea typeface="Raleway"/>
                <a:cs typeface="Raleway"/>
                <a:sym typeface="Raleway"/>
              </a:rPr>
              <a:t>3: The role of oxygen deprivation</a:t>
            </a:r>
            <a:endParaRPr b="1" sz="2300">
              <a:solidFill>
                <a:srgbClr val="0071CF"/>
              </a:solidFill>
              <a:latin typeface="Raleway"/>
              <a:ea typeface="Raleway"/>
              <a:cs typeface="Raleway"/>
              <a:sym typeface="Raleway"/>
            </a:endParaRPr>
          </a:p>
          <a:p>
            <a:pPr indent="-368300" lvl="0" marL="457200" rtl="0" algn="l">
              <a:lnSpc>
                <a:spcPct val="150000"/>
              </a:lnSpc>
              <a:spcBef>
                <a:spcPts val="1400"/>
              </a:spcBef>
              <a:spcAft>
                <a:spcPts val="0"/>
              </a:spcAft>
              <a:buClr>
                <a:srgbClr val="262626"/>
              </a:buClr>
              <a:buSzPts val="2200"/>
              <a:buFont typeface="Raleway"/>
              <a:buChar char="●"/>
            </a:pPr>
            <a:r>
              <a:rPr lang="en" sz="2200">
                <a:solidFill>
                  <a:srgbClr val="262626"/>
                </a:solidFill>
                <a:latin typeface="Raleway"/>
                <a:ea typeface="Raleway"/>
                <a:cs typeface="Raleway"/>
                <a:sym typeface="Raleway"/>
              </a:rPr>
              <a:t>The autonomic nervous system activates our fight, flight or freeze response. </a:t>
            </a:r>
            <a:br>
              <a:rPr lang="en" sz="1000">
                <a:solidFill>
                  <a:srgbClr val="262626"/>
                </a:solidFill>
                <a:latin typeface="Raleway"/>
                <a:ea typeface="Raleway"/>
                <a:cs typeface="Raleway"/>
                <a:sym typeface="Raleway"/>
              </a:rPr>
            </a:br>
            <a:endParaRPr sz="1000">
              <a:solidFill>
                <a:srgbClr val="262626"/>
              </a:solidFill>
              <a:latin typeface="Raleway"/>
              <a:ea typeface="Raleway"/>
              <a:cs typeface="Raleway"/>
              <a:sym typeface="Raleway"/>
            </a:endParaRPr>
          </a:p>
          <a:p>
            <a:pPr indent="-368300" lvl="0" marL="457200" rtl="0" algn="l">
              <a:lnSpc>
                <a:spcPct val="150000"/>
              </a:lnSpc>
              <a:spcBef>
                <a:spcPts val="0"/>
              </a:spcBef>
              <a:spcAft>
                <a:spcPts val="0"/>
              </a:spcAft>
              <a:buClr>
                <a:srgbClr val="262626"/>
              </a:buClr>
              <a:buSzPts val="2200"/>
              <a:buFont typeface="Raleway"/>
              <a:buChar char="●"/>
            </a:pPr>
            <a:r>
              <a:rPr lang="en" sz="2200">
                <a:solidFill>
                  <a:srgbClr val="262626"/>
                </a:solidFill>
                <a:latin typeface="Raleway"/>
                <a:ea typeface="Raleway"/>
                <a:cs typeface="Raleway"/>
                <a:sym typeface="Raleway"/>
              </a:rPr>
              <a:t>The </a:t>
            </a:r>
            <a:r>
              <a:rPr b="1" lang="en" sz="2200">
                <a:solidFill>
                  <a:srgbClr val="262626"/>
                </a:solidFill>
                <a:latin typeface="Raleway"/>
                <a:ea typeface="Raleway"/>
                <a:cs typeface="Raleway"/>
                <a:sym typeface="Raleway"/>
              </a:rPr>
              <a:t>oxygen</a:t>
            </a:r>
            <a:r>
              <a:rPr lang="en" sz="2200">
                <a:solidFill>
                  <a:srgbClr val="262626"/>
                </a:solidFill>
                <a:latin typeface="Raleway"/>
                <a:ea typeface="Raleway"/>
                <a:cs typeface="Raleway"/>
                <a:sym typeface="Raleway"/>
              </a:rPr>
              <a:t> in our blood supply becomes limited to our muscles, nerves, tendons and ligaments. </a:t>
            </a:r>
            <a:endParaRPr b="1" sz="1350">
              <a:solidFill>
                <a:srgbClr val="0071CF"/>
              </a:solidFill>
              <a:latin typeface="Raleway"/>
              <a:ea typeface="Raleway"/>
              <a:cs typeface="Raleway"/>
              <a:sym typeface="Raleway"/>
            </a:endParaRPr>
          </a:p>
        </p:txBody>
      </p:sp>
      <p:pic>
        <p:nvPicPr>
          <p:cNvPr id="257" name="Google Shape;257;p42"/>
          <p:cNvPicPr preferRelativeResize="0"/>
          <p:nvPr/>
        </p:nvPicPr>
        <p:blipFill>
          <a:blip r:embed="rId3">
            <a:alphaModFix/>
          </a:blip>
          <a:stretch>
            <a:fillRect/>
          </a:stretch>
        </p:blipFill>
        <p:spPr>
          <a:xfrm>
            <a:off x="5542500" y="1083900"/>
            <a:ext cx="2855850" cy="1900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63" name="Google Shape;263;p43"/>
          <p:cNvSpPr txBox="1"/>
          <p:nvPr/>
        </p:nvSpPr>
        <p:spPr>
          <a:xfrm>
            <a:off x="398000" y="858325"/>
            <a:ext cx="5246400" cy="36810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rgbClr val="262626"/>
              </a:buClr>
              <a:buSzPts val="2300"/>
              <a:buFont typeface="Raleway"/>
              <a:buChar char="●"/>
            </a:pPr>
            <a:r>
              <a:rPr lang="en" sz="2300">
                <a:solidFill>
                  <a:srgbClr val="262626"/>
                </a:solidFill>
                <a:highlight>
                  <a:schemeClr val="lt1"/>
                </a:highlight>
                <a:latin typeface="Raleway"/>
                <a:ea typeface="Raleway"/>
                <a:cs typeface="Raleway"/>
                <a:sym typeface="Raleway"/>
              </a:rPr>
              <a:t>O</a:t>
            </a:r>
            <a:r>
              <a:rPr lang="en" sz="2300">
                <a:solidFill>
                  <a:srgbClr val="262626"/>
                </a:solidFill>
                <a:highlight>
                  <a:schemeClr val="lt1"/>
                </a:highlight>
                <a:latin typeface="Raleway"/>
                <a:ea typeface="Raleway"/>
                <a:cs typeface="Raleway"/>
                <a:sym typeface="Raleway"/>
              </a:rPr>
              <a:t>xygen deprivation means we experience tension, dysfunction and physical pain.</a:t>
            </a:r>
            <a:br>
              <a:rPr lang="en" sz="2300">
                <a:solidFill>
                  <a:srgbClr val="262626"/>
                </a:solidFill>
                <a:highlight>
                  <a:schemeClr val="lt1"/>
                </a:highlight>
                <a:latin typeface="Raleway"/>
                <a:ea typeface="Raleway"/>
                <a:cs typeface="Raleway"/>
                <a:sym typeface="Raleway"/>
              </a:rPr>
            </a:br>
            <a:endParaRPr sz="2300">
              <a:solidFill>
                <a:srgbClr val="262626"/>
              </a:solidFill>
              <a:highlight>
                <a:schemeClr val="lt1"/>
              </a:highlight>
              <a:latin typeface="Raleway"/>
              <a:ea typeface="Raleway"/>
              <a:cs typeface="Raleway"/>
              <a:sym typeface="Raleway"/>
            </a:endParaRPr>
          </a:p>
          <a:p>
            <a:pPr indent="-374650" lvl="0" marL="457200" rtl="0" algn="l">
              <a:lnSpc>
                <a:spcPct val="115000"/>
              </a:lnSpc>
              <a:spcBef>
                <a:spcPts val="0"/>
              </a:spcBef>
              <a:spcAft>
                <a:spcPts val="0"/>
              </a:spcAft>
              <a:buClr>
                <a:srgbClr val="262626"/>
              </a:buClr>
              <a:buSzPts val="2300"/>
              <a:buFont typeface="Raleway"/>
              <a:buChar char="●"/>
            </a:pPr>
            <a:r>
              <a:rPr lang="en" sz="2300">
                <a:solidFill>
                  <a:srgbClr val="262626"/>
                </a:solidFill>
                <a:highlight>
                  <a:schemeClr val="lt1"/>
                </a:highlight>
                <a:latin typeface="Raleway"/>
                <a:ea typeface="Raleway"/>
                <a:cs typeface="Raleway"/>
                <a:sym typeface="Raleway"/>
              </a:rPr>
              <a:t>Repressed, ignored and/or unresolved emotions can cause physical pain. </a:t>
            </a:r>
            <a:endParaRPr sz="2300">
              <a:solidFill>
                <a:srgbClr val="262626"/>
              </a:solidFill>
              <a:highlight>
                <a:schemeClr val="lt1"/>
              </a:highlight>
              <a:latin typeface="Raleway"/>
              <a:ea typeface="Raleway"/>
              <a:cs typeface="Raleway"/>
              <a:sym typeface="Raleway"/>
            </a:endParaRPr>
          </a:p>
          <a:p>
            <a:pPr indent="0" lvl="0" marL="0" rtl="0" algn="l">
              <a:spcBef>
                <a:spcPts val="1500"/>
              </a:spcBef>
              <a:spcAft>
                <a:spcPts val="0"/>
              </a:spcAft>
              <a:buNone/>
            </a:pPr>
            <a:r>
              <a:t/>
            </a:r>
            <a:endParaRPr b="1" sz="1050">
              <a:solidFill>
                <a:srgbClr val="0071CF"/>
              </a:solidFill>
              <a:highlight>
                <a:schemeClr val="lt1"/>
              </a:highlight>
              <a:latin typeface="Raleway"/>
              <a:ea typeface="Raleway"/>
              <a:cs typeface="Raleway"/>
              <a:sym typeface="Raleway"/>
            </a:endParaRPr>
          </a:p>
          <a:p>
            <a:pPr indent="0" lvl="0" marL="0" rtl="0" algn="l">
              <a:lnSpc>
                <a:spcPct val="115000"/>
              </a:lnSpc>
              <a:spcBef>
                <a:spcPts val="0"/>
              </a:spcBef>
              <a:spcAft>
                <a:spcPts val="1500"/>
              </a:spcAft>
              <a:buNone/>
            </a:pPr>
            <a:r>
              <a:t/>
            </a:r>
            <a:endParaRPr b="1" sz="1900">
              <a:solidFill>
                <a:srgbClr val="0071CF"/>
              </a:solidFill>
              <a:highlight>
                <a:schemeClr val="lt1"/>
              </a:highlight>
              <a:latin typeface="Raleway"/>
              <a:ea typeface="Raleway"/>
              <a:cs typeface="Raleway"/>
              <a:sym typeface="Raleway"/>
            </a:endParaRPr>
          </a:p>
        </p:txBody>
      </p:sp>
      <p:pic>
        <p:nvPicPr>
          <p:cNvPr id="264" name="Google Shape;264;p43"/>
          <p:cNvPicPr preferRelativeResize="0"/>
          <p:nvPr/>
        </p:nvPicPr>
        <p:blipFill>
          <a:blip r:embed="rId3">
            <a:alphaModFix/>
          </a:blip>
          <a:stretch>
            <a:fillRect/>
          </a:stretch>
        </p:blipFill>
        <p:spPr>
          <a:xfrm>
            <a:off x="5644400" y="1053004"/>
            <a:ext cx="2748825" cy="2748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68" name="Shape 268"/>
        <p:cNvGrpSpPr/>
        <p:nvPr/>
      </p:nvGrpSpPr>
      <p:grpSpPr>
        <a:xfrm>
          <a:off x="0" y="0"/>
          <a:ext cx="0" cy="0"/>
          <a:chOff x="0" y="0"/>
          <a:chExt cx="0" cy="0"/>
        </a:xfrm>
      </p:grpSpPr>
      <p:sp>
        <p:nvSpPr>
          <p:cNvPr id="269" name="Google Shape;26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70" name="Google Shape;270;p44"/>
          <p:cNvSpPr txBox="1"/>
          <p:nvPr/>
        </p:nvSpPr>
        <p:spPr>
          <a:xfrm>
            <a:off x="368700" y="393625"/>
            <a:ext cx="5962800" cy="4176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400">
                <a:solidFill>
                  <a:srgbClr val="0071CF"/>
                </a:solidFill>
                <a:highlight>
                  <a:schemeClr val="lt1"/>
                </a:highlight>
                <a:latin typeface="Raleway"/>
                <a:ea typeface="Raleway"/>
                <a:cs typeface="Raleway"/>
                <a:sym typeface="Raleway"/>
              </a:rPr>
              <a:t>4: The unconscious mind: a complicating factor</a:t>
            </a:r>
            <a:endParaRPr b="1" sz="2400">
              <a:solidFill>
                <a:srgbClr val="0071CF"/>
              </a:solidFill>
              <a:highlight>
                <a:schemeClr val="lt1"/>
              </a:highlight>
              <a:latin typeface="Raleway"/>
              <a:ea typeface="Raleway"/>
              <a:cs typeface="Raleway"/>
              <a:sym typeface="Raleway"/>
            </a:endParaRPr>
          </a:p>
          <a:p>
            <a:pPr indent="-361950" lvl="0" marL="457200" rtl="0" algn="l">
              <a:lnSpc>
                <a:spcPct val="115000"/>
              </a:lnSpc>
              <a:spcBef>
                <a:spcPts val="1400"/>
              </a:spcBef>
              <a:spcAft>
                <a:spcPts val="0"/>
              </a:spcAft>
              <a:buClr>
                <a:srgbClr val="262626"/>
              </a:buClr>
              <a:buSzPts val="2100"/>
              <a:buFont typeface="Raleway"/>
              <a:buChar char="●"/>
            </a:pPr>
            <a:r>
              <a:rPr lang="en" sz="2100">
                <a:solidFill>
                  <a:srgbClr val="262626"/>
                </a:solidFill>
                <a:highlight>
                  <a:schemeClr val="lt1"/>
                </a:highlight>
                <a:latin typeface="Raleway"/>
                <a:ea typeface="Raleway"/>
                <a:cs typeface="Raleway"/>
                <a:sym typeface="Raleway"/>
              </a:rPr>
              <a:t>We aren’t even aware that we’re repressing our emotions. </a:t>
            </a:r>
            <a:endParaRPr sz="1500">
              <a:solidFill>
                <a:srgbClr val="262626"/>
              </a:solidFill>
              <a:highlight>
                <a:schemeClr val="lt1"/>
              </a:highlight>
              <a:latin typeface="Raleway"/>
              <a:ea typeface="Raleway"/>
              <a:cs typeface="Raleway"/>
              <a:sym typeface="Raleway"/>
            </a:endParaRPr>
          </a:p>
          <a:p>
            <a:pPr indent="0" lvl="0" marL="457200" rtl="0" algn="l">
              <a:lnSpc>
                <a:spcPct val="115000"/>
              </a:lnSpc>
              <a:spcBef>
                <a:spcPts val="1500"/>
              </a:spcBef>
              <a:spcAft>
                <a:spcPts val="0"/>
              </a:spcAft>
              <a:buNone/>
            </a:pPr>
            <a:r>
              <a:t/>
            </a:r>
            <a:endParaRPr sz="600">
              <a:solidFill>
                <a:srgbClr val="262626"/>
              </a:solidFill>
              <a:highlight>
                <a:schemeClr val="lt1"/>
              </a:highlight>
              <a:latin typeface="Raleway"/>
              <a:ea typeface="Raleway"/>
              <a:cs typeface="Raleway"/>
              <a:sym typeface="Raleway"/>
            </a:endParaRPr>
          </a:p>
          <a:p>
            <a:pPr indent="-361950" lvl="0" marL="457200" rtl="0" algn="l">
              <a:lnSpc>
                <a:spcPct val="115000"/>
              </a:lnSpc>
              <a:spcBef>
                <a:spcPts val="1500"/>
              </a:spcBef>
              <a:spcAft>
                <a:spcPts val="0"/>
              </a:spcAft>
              <a:buClr>
                <a:srgbClr val="262626"/>
              </a:buClr>
              <a:buSzPts val="2100"/>
              <a:buFont typeface="Raleway"/>
              <a:buChar char="●"/>
            </a:pPr>
            <a:r>
              <a:rPr lang="en" sz="2100">
                <a:solidFill>
                  <a:srgbClr val="262626"/>
                </a:solidFill>
                <a:highlight>
                  <a:schemeClr val="lt1"/>
                </a:highlight>
                <a:latin typeface="Raleway"/>
                <a:ea typeface="Raleway"/>
                <a:cs typeface="Raleway"/>
                <a:sym typeface="Raleway"/>
              </a:rPr>
              <a:t>Controlling, hiding from and/or ignoring our emotions and we don’t even realize we have emotions.</a:t>
            </a:r>
            <a:endParaRPr sz="2100">
              <a:solidFill>
                <a:srgbClr val="262626"/>
              </a:solidFill>
              <a:highlight>
                <a:schemeClr val="lt1"/>
              </a:highlight>
              <a:latin typeface="Raleway"/>
              <a:ea typeface="Raleway"/>
              <a:cs typeface="Raleway"/>
              <a:sym typeface="Raleway"/>
            </a:endParaRPr>
          </a:p>
          <a:p>
            <a:pPr indent="0" lvl="0" marL="0" rtl="0" algn="l">
              <a:spcBef>
                <a:spcPts val="1500"/>
              </a:spcBef>
              <a:spcAft>
                <a:spcPts val="0"/>
              </a:spcAft>
              <a:buNone/>
            </a:pPr>
            <a:r>
              <a:t/>
            </a:r>
            <a:endParaRPr b="1" sz="1050">
              <a:solidFill>
                <a:srgbClr val="0071CF"/>
              </a:solidFill>
              <a:highlight>
                <a:schemeClr val="lt1"/>
              </a:highlight>
              <a:latin typeface="Raleway"/>
              <a:ea typeface="Raleway"/>
              <a:cs typeface="Raleway"/>
              <a:sym typeface="Raleway"/>
            </a:endParaRPr>
          </a:p>
        </p:txBody>
      </p:sp>
      <p:pic>
        <p:nvPicPr>
          <p:cNvPr id="271" name="Google Shape;271;p44"/>
          <p:cNvPicPr preferRelativeResize="0"/>
          <p:nvPr/>
        </p:nvPicPr>
        <p:blipFill>
          <a:blip r:embed="rId3">
            <a:alphaModFix/>
          </a:blip>
          <a:stretch>
            <a:fillRect/>
          </a:stretch>
        </p:blipFill>
        <p:spPr>
          <a:xfrm>
            <a:off x="6493150" y="739950"/>
            <a:ext cx="2423250" cy="1357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nvSpPr>
        <p:spPr>
          <a:xfrm>
            <a:off x="643925" y="663450"/>
            <a:ext cx="5393700" cy="39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0000FF"/>
                </a:solidFill>
                <a:highlight>
                  <a:schemeClr val="lt1"/>
                </a:highlight>
                <a:latin typeface="Raleway"/>
                <a:ea typeface="Raleway"/>
                <a:cs typeface="Raleway"/>
                <a:sym typeface="Raleway"/>
              </a:rPr>
              <a:t>As Dr Sarno explains:</a:t>
            </a:r>
            <a:endParaRPr b="1" sz="2400">
              <a:solidFill>
                <a:srgbClr val="0000FF"/>
              </a:solidFill>
              <a:highlight>
                <a:schemeClr val="lt1"/>
              </a:highlight>
              <a:latin typeface="Raleway"/>
              <a:ea typeface="Raleway"/>
              <a:cs typeface="Raleway"/>
              <a:sym typeface="Raleway"/>
            </a:endParaRPr>
          </a:p>
          <a:p>
            <a:pPr indent="0" lvl="0" marL="0" rtl="0" algn="l">
              <a:lnSpc>
                <a:spcPct val="115000"/>
              </a:lnSpc>
              <a:spcBef>
                <a:spcPts val="1500"/>
              </a:spcBef>
              <a:spcAft>
                <a:spcPts val="0"/>
              </a:spcAft>
              <a:buNone/>
            </a:pPr>
            <a:r>
              <a:rPr i="1" lang="en" sz="1700">
                <a:solidFill>
                  <a:srgbClr val="262626"/>
                </a:solidFill>
                <a:highlight>
                  <a:schemeClr val="lt1"/>
                </a:highlight>
                <a:latin typeface="Raleway"/>
                <a:ea typeface="Raleway"/>
                <a:cs typeface="Raleway"/>
                <a:sym typeface="Raleway"/>
              </a:rPr>
              <a:t>“The overwhelming majority of emotional and mental activity occurs </a:t>
            </a:r>
            <a:r>
              <a:rPr b="1" i="1" lang="en" sz="1700">
                <a:solidFill>
                  <a:srgbClr val="262626"/>
                </a:solidFill>
                <a:highlight>
                  <a:schemeClr val="lt1"/>
                </a:highlight>
                <a:latin typeface="Raleway"/>
                <a:ea typeface="Raleway"/>
                <a:cs typeface="Raleway"/>
                <a:sym typeface="Raleway"/>
              </a:rPr>
              <a:t>below the level of consciousness</a:t>
            </a:r>
            <a:r>
              <a:rPr i="1" lang="en" sz="1700">
                <a:solidFill>
                  <a:srgbClr val="262626"/>
                </a:solidFill>
                <a:highlight>
                  <a:schemeClr val="lt1"/>
                </a:highlight>
                <a:latin typeface="Raleway"/>
                <a:ea typeface="Raleway"/>
                <a:cs typeface="Raleway"/>
                <a:sym typeface="Raleway"/>
              </a:rPr>
              <a:t>. </a:t>
            </a:r>
            <a:endParaRPr i="1" sz="1700">
              <a:solidFill>
                <a:srgbClr val="262626"/>
              </a:solidFill>
              <a:highlight>
                <a:schemeClr val="lt1"/>
              </a:highlight>
              <a:latin typeface="Raleway"/>
              <a:ea typeface="Raleway"/>
              <a:cs typeface="Raleway"/>
              <a:sym typeface="Raleway"/>
            </a:endParaRPr>
          </a:p>
          <a:p>
            <a:pPr indent="0" lvl="0" marL="0" rtl="0" algn="l">
              <a:lnSpc>
                <a:spcPct val="115000"/>
              </a:lnSpc>
              <a:spcBef>
                <a:spcPts val="1500"/>
              </a:spcBef>
              <a:spcAft>
                <a:spcPts val="0"/>
              </a:spcAft>
              <a:buNone/>
            </a:pPr>
            <a:r>
              <a:rPr i="1" lang="en" sz="1700">
                <a:solidFill>
                  <a:srgbClr val="262626"/>
                </a:solidFill>
                <a:highlight>
                  <a:schemeClr val="lt1"/>
                </a:highlight>
                <a:latin typeface="Raleway"/>
                <a:ea typeface="Raleway"/>
                <a:cs typeface="Raleway"/>
                <a:sym typeface="Raleway"/>
              </a:rPr>
              <a:t>The human mind is something like an iceberg. The part that we are aware of, the conscious mind, represents a very small part of the total. It is in the </a:t>
            </a:r>
            <a:r>
              <a:rPr b="1" i="1" lang="en" sz="1700">
                <a:solidFill>
                  <a:srgbClr val="262626"/>
                </a:solidFill>
                <a:highlight>
                  <a:schemeClr val="lt1"/>
                </a:highlight>
                <a:latin typeface="Raleway"/>
                <a:ea typeface="Raleway"/>
                <a:cs typeface="Raleway"/>
                <a:sym typeface="Raleway"/>
              </a:rPr>
              <a:t>subconscious mind that all of the complicated processing goes on</a:t>
            </a:r>
            <a:r>
              <a:rPr i="1" lang="en" sz="1700">
                <a:solidFill>
                  <a:srgbClr val="262626"/>
                </a:solidFill>
                <a:highlight>
                  <a:schemeClr val="lt1"/>
                </a:highlight>
                <a:latin typeface="Raleway"/>
                <a:ea typeface="Raleway"/>
                <a:cs typeface="Raleway"/>
                <a:sym typeface="Raleway"/>
              </a:rPr>
              <a:t>…</a:t>
            </a:r>
            <a:endParaRPr i="1" sz="1700">
              <a:solidFill>
                <a:srgbClr val="262626"/>
              </a:solidFill>
              <a:highlight>
                <a:schemeClr val="lt1"/>
              </a:highlight>
              <a:latin typeface="Raleway"/>
              <a:ea typeface="Raleway"/>
              <a:cs typeface="Raleway"/>
              <a:sym typeface="Raleway"/>
            </a:endParaRPr>
          </a:p>
          <a:p>
            <a:pPr indent="0" lvl="0" marL="0" rtl="0" algn="l">
              <a:lnSpc>
                <a:spcPct val="115000"/>
              </a:lnSpc>
              <a:spcBef>
                <a:spcPts val="1500"/>
              </a:spcBef>
              <a:spcAft>
                <a:spcPts val="0"/>
              </a:spcAft>
              <a:buNone/>
            </a:pPr>
            <a:r>
              <a:rPr i="1" lang="en" sz="1700">
                <a:solidFill>
                  <a:srgbClr val="262626"/>
                </a:solidFill>
                <a:highlight>
                  <a:schemeClr val="lt1"/>
                </a:highlight>
                <a:latin typeface="Raleway"/>
                <a:ea typeface="Raleway"/>
                <a:cs typeface="Raleway"/>
                <a:sym typeface="Raleway"/>
              </a:rPr>
              <a:t>… This condition begins and ends in the unconscious.”</a:t>
            </a:r>
            <a:endParaRPr i="1" sz="1700">
              <a:solidFill>
                <a:srgbClr val="262626"/>
              </a:solidFill>
              <a:highlight>
                <a:schemeClr val="lt1"/>
              </a:highlight>
              <a:latin typeface="Raleway"/>
              <a:ea typeface="Raleway"/>
              <a:cs typeface="Raleway"/>
              <a:sym typeface="Raleway"/>
            </a:endParaRPr>
          </a:p>
          <a:p>
            <a:pPr indent="0" lvl="0" marL="0" rtl="0" algn="l">
              <a:spcBef>
                <a:spcPts val="1500"/>
              </a:spcBef>
              <a:spcAft>
                <a:spcPts val="0"/>
              </a:spcAft>
              <a:buNone/>
            </a:pPr>
            <a:r>
              <a:t/>
            </a:r>
            <a:endParaRPr b="1" sz="1050">
              <a:solidFill>
                <a:srgbClr val="0071CF"/>
              </a:solidFill>
              <a:highlight>
                <a:schemeClr val="lt1"/>
              </a:highlight>
              <a:latin typeface="Raleway"/>
              <a:ea typeface="Raleway"/>
              <a:cs typeface="Raleway"/>
              <a:sym typeface="Raleway"/>
            </a:endParaRPr>
          </a:p>
        </p:txBody>
      </p:sp>
      <p:pic>
        <p:nvPicPr>
          <p:cNvPr id="277" name="Google Shape;277;p45"/>
          <p:cNvPicPr preferRelativeResize="0"/>
          <p:nvPr/>
        </p:nvPicPr>
        <p:blipFill>
          <a:blip r:embed="rId3">
            <a:alphaModFix/>
          </a:blip>
          <a:stretch>
            <a:fillRect/>
          </a:stretch>
        </p:blipFill>
        <p:spPr>
          <a:xfrm>
            <a:off x="6478450" y="901650"/>
            <a:ext cx="1899650" cy="232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81" name="Shape 281"/>
        <p:cNvGrpSpPr/>
        <p:nvPr/>
      </p:nvGrpSpPr>
      <p:grpSpPr>
        <a:xfrm>
          <a:off x="0" y="0"/>
          <a:ext cx="0" cy="0"/>
          <a:chOff x="0" y="0"/>
          <a:chExt cx="0" cy="0"/>
        </a:xfrm>
      </p:grpSpPr>
      <p:sp>
        <p:nvSpPr>
          <p:cNvPr id="282" name="Google Shape;282;p46"/>
          <p:cNvSpPr txBox="1"/>
          <p:nvPr/>
        </p:nvSpPr>
        <p:spPr>
          <a:xfrm>
            <a:off x="312775" y="459200"/>
            <a:ext cx="5754300" cy="3960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300">
                <a:solidFill>
                  <a:srgbClr val="0071CF"/>
                </a:solidFill>
                <a:highlight>
                  <a:schemeClr val="lt1"/>
                </a:highlight>
                <a:latin typeface="Raleway"/>
                <a:ea typeface="Raleway"/>
                <a:cs typeface="Raleway"/>
                <a:sym typeface="Raleway"/>
              </a:rPr>
              <a:t>5: The power of distraction</a:t>
            </a:r>
            <a:endParaRPr b="1" sz="2300">
              <a:solidFill>
                <a:srgbClr val="0071CF"/>
              </a:solidFill>
              <a:highlight>
                <a:schemeClr val="lt1"/>
              </a:highlight>
              <a:latin typeface="Raleway"/>
              <a:ea typeface="Raleway"/>
              <a:cs typeface="Raleway"/>
              <a:sym typeface="Raleway"/>
            </a:endParaRPr>
          </a:p>
          <a:p>
            <a:pPr indent="-368300" lvl="0" marL="457200" rtl="0" algn="l">
              <a:lnSpc>
                <a:spcPct val="115000"/>
              </a:lnSpc>
              <a:spcBef>
                <a:spcPts val="1400"/>
              </a:spcBef>
              <a:spcAft>
                <a:spcPts val="0"/>
              </a:spcAft>
              <a:buClr>
                <a:srgbClr val="262626"/>
              </a:buClr>
              <a:buSzPts val="2200"/>
              <a:buFont typeface="Raleway"/>
              <a:buChar char="●"/>
            </a:pPr>
            <a:r>
              <a:rPr lang="en" sz="2200">
                <a:solidFill>
                  <a:srgbClr val="262626"/>
                </a:solidFill>
                <a:highlight>
                  <a:schemeClr val="lt1"/>
                </a:highlight>
                <a:latin typeface="Raleway"/>
                <a:ea typeface="Raleway"/>
                <a:cs typeface="Raleway"/>
                <a:sym typeface="Raleway"/>
              </a:rPr>
              <a:t>Conflict between conscious and unconscious. Pain purposefully works to distract you from figuring out what’s going on in your emotional world. </a:t>
            </a:r>
            <a:br>
              <a:rPr lang="en" sz="2200">
                <a:solidFill>
                  <a:srgbClr val="262626"/>
                </a:solidFill>
                <a:highlight>
                  <a:schemeClr val="lt1"/>
                </a:highlight>
                <a:latin typeface="Raleway"/>
                <a:ea typeface="Raleway"/>
                <a:cs typeface="Raleway"/>
                <a:sym typeface="Raleway"/>
              </a:rPr>
            </a:br>
            <a:endParaRPr sz="2200">
              <a:solidFill>
                <a:srgbClr val="262626"/>
              </a:solidFill>
              <a:highlight>
                <a:schemeClr val="lt1"/>
              </a:highlight>
              <a:latin typeface="Raleway"/>
              <a:ea typeface="Raleway"/>
              <a:cs typeface="Raleway"/>
              <a:sym typeface="Raleway"/>
            </a:endParaRPr>
          </a:p>
          <a:p>
            <a:pPr indent="-368300" lvl="0" marL="457200" rtl="0" algn="l">
              <a:lnSpc>
                <a:spcPct val="115000"/>
              </a:lnSpc>
              <a:spcBef>
                <a:spcPts val="0"/>
              </a:spcBef>
              <a:spcAft>
                <a:spcPts val="0"/>
              </a:spcAft>
              <a:buClr>
                <a:srgbClr val="262626"/>
              </a:buClr>
              <a:buSzPts val="2200"/>
              <a:buFont typeface="Raleway"/>
              <a:buChar char="●"/>
            </a:pPr>
            <a:r>
              <a:rPr lang="en" sz="2200">
                <a:solidFill>
                  <a:srgbClr val="262626"/>
                </a:solidFill>
                <a:highlight>
                  <a:schemeClr val="lt1"/>
                </a:highlight>
                <a:latin typeface="Raleway"/>
                <a:ea typeface="Raleway"/>
                <a:cs typeface="Raleway"/>
                <a:sym typeface="Raleway"/>
              </a:rPr>
              <a:t>Pain has </a:t>
            </a:r>
            <a:r>
              <a:rPr i="1" lang="en" sz="2200">
                <a:solidFill>
                  <a:srgbClr val="262626"/>
                </a:solidFill>
                <a:highlight>
                  <a:schemeClr val="lt1"/>
                </a:highlight>
                <a:latin typeface="Raleway"/>
                <a:ea typeface="Raleway"/>
                <a:cs typeface="Raleway"/>
                <a:sym typeface="Raleway"/>
              </a:rPr>
              <a:t>the ability “to really grab one’s attention, particularly if they are painful, frightening and disabling</a:t>
            </a:r>
            <a:r>
              <a:rPr lang="en" sz="2200">
                <a:solidFill>
                  <a:srgbClr val="262626"/>
                </a:solidFill>
                <a:highlight>
                  <a:schemeClr val="lt1"/>
                </a:highlight>
                <a:latin typeface="Raleway"/>
                <a:ea typeface="Raleway"/>
                <a:cs typeface="Raleway"/>
                <a:sym typeface="Raleway"/>
              </a:rPr>
              <a:t>”.</a:t>
            </a:r>
            <a:endParaRPr b="1" sz="1350">
              <a:solidFill>
                <a:srgbClr val="0071CF"/>
              </a:solidFill>
              <a:highlight>
                <a:schemeClr val="lt1"/>
              </a:highlight>
              <a:latin typeface="Raleway"/>
              <a:ea typeface="Raleway"/>
              <a:cs typeface="Raleway"/>
              <a:sym typeface="Raleway"/>
            </a:endParaRPr>
          </a:p>
        </p:txBody>
      </p:sp>
      <p:pic>
        <p:nvPicPr>
          <p:cNvPr id="283" name="Google Shape;283;p46"/>
          <p:cNvPicPr preferRelativeResize="0"/>
          <p:nvPr/>
        </p:nvPicPr>
        <p:blipFill>
          <a:blip r:embed="rId3">
            <a:alphaModFix/>
          </a:blip>
          <a:stretch>
            <a:fillRect/>
          </a:stretch>
        </p:blipFill>
        <p:spPr>
          <a:xfrm>
            <a:off x="6204800" y="681450"/>
            <a:ext cx="2581050" cy="17175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87" name="Shape 287"/>
        <p:cNvGrpSpPr/>
        <p:nvPr/>
      </p:nvGrpSpPr>
      <p:grpSpPr>
        <a:xfrm>
          <a:off x="0" y="0"/>
          <a:ext cx="0" cy="0"/>
          <a:chOff x="0" y="0"/>
          <a:chExt cx="0" cy="0"/>
        </a:xfrm>
      </p:grpSpPr>
      <p:sp>
        <p:nvSpPr>
          <p:cNvPr id="288" name="Google Shape;288;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pic>
        <p:nvPicPr>
          <p:cNvPr descr="Many people suffer from chronic back pain, but one doctor says he's been able to cure plenty of people -- and their problems have nothing to do with their backs." id="289" name="Google Shape;289;p47" title="Back Pain A Mental Problem?">
            <a:hlinkClick r:id="rId3"/>
          </p:cNvPr>
          <p:cNvPicPr preferRelativeResize="0"/>
          <p:nvPr/>
        </p:nvPicPr>
        <p:blipFill>
          <a:blip r:embed="rId4">
            <a:alphaModFix/>
          </a:blip>
          <a:stretch>
            <a:fillRect/>
          </a:stretch>
        </p:blipFill>
        <p:spPr>
          <a:xfrm>
            <a:off x="2286000" y="1234225"/>
            <a:ext cx="4572000" cy="3429000"/>
          </a:xfrm>
          <a:prstGeom prst="rect">
            <a:avLst/>
          </a:prstGeom>
          <a:noFill/>
          <a:ln>
            <a:noFill/>
          </a:ln>
        </p:spPr>
      </p:pic>
      <p:sp>
        <p:nvSpPr>
          <p:cNvPr id="290" name="Google Shape;290;p47"/>
          <p:cNvSpPr txBox="1"/>
          <p:nvPr/>
        </p:nvSpPr>
        <p:spPr>
          <a:xfrm>
            <a:off x="1905100" y="281050"/>
            <a:ext cx="583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0000FF"/>
                </a:solidFill>
                <a:latin typeface="DM Sans"/>
                <a:ea typeface="DM Sans"/>
                <a:cs typeface="DM Sans"/>
                <a:sym typeface="DM Sans"/>
              </a:rPr>
              <a:t>Is Back Pain a Mental Problem?</a:t>
            </a:r>
            <a:endParaRPr b="1" sz="2700">
              <a:solidFill>
                <a:srgbClr val="0000FF"/>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94" name="Shape 294"/>
        <p:cNvGrpSpPr/>
        <p:nvPr/>
      </p:nvGrpSpPr>
      <p:grpSpPr>
        <a:xfrm>
          <a:off x="0" y="0"/>
          <a:ext cx="0" cy="0"/>
          <a:chOff x="0" y="0"/>
          <a:chExt cx="0" cy="0"/>
        </a:xfrm>
      </p:grpSpPr>
      <p:pic>
        <p:nvPicPr>
          <p:cNvPr id="295" name="Google Shape;295;p48"/>
          <p:cNvPicPr preferRelativeResize="0"/>
          <p:nvPr/>
        </p:nvPicPr>
        <p:blipFill rotWithShape="1">
          <a:blip r:embed="rId3">
            <a:alphaModFix/>
          </a:blip>
          <a:srcRect b="16923" l="25430" r="26323" t="23084"/>
          <a:stretch/>
        </p:blipFill>
        <p:spPr>
          <a:xfrm>
            <a:off x="309467" y="376150"/>
            <a:ext cx="6277901" cy="4391199"/>
          </a:xfrm>
          <a:prstGeom prst="rect">
            <a:avLst/>
          </a:prstGeom>
          <a:noFill/>
          <a:ln>
            <a:noFill/>
          </a:ln>
        </p:spPr>
      </p:pic>
      <p:sp>
        <p:nvSpPr>
          <p:cNvPr id="296" name="Google Shape;296;p48"/>
          <p:cNvSpPr txBox="1"/>
          <p:nvPr/>
        </p:nvSpPr>
        <p:spPr>
          <a:xfrm>
            <a:off x="6464900" y="569392"/>
            <a:ext cx="20658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accent4"/>
                </a:solidFill>
                <a:latin typeface="DM Sans"/>
                <a:ea typeface="DM Sans"/>
                <a:cs typeface="DM Sans"/>
                <a:sym typeface="DM Sans"/>
              </a:rPr>
              <a:t>Rational Thoughts</a:t>
            </a:r>
            <a:endParaRPr sz="2600">
              <a:solidFill>
                <a:schemeClr val="accent4"/>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solidFill>
                  <a:srgbClr val="FFD966"/>
                </a:solidFill>
                <a:latin typeface="DM Sans"/>
                <a:ea typeface="DM Sans"/>
                <a:cs typeface="DM Sans"/>
                <a:sym typeface="DM Sans"/>
              </a:rPr>
              <a:t>Raw Emotions</a:t>
            </a:r>
            <a:endParaRPr sz="2600">
              <a:solidFill>
                <a:srgbClr val="FFD966"/>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solidFill>
                  <a:srgbClr val="FF0000"/>
                </a:solidFill>
                <a:latin typeface="DM Sans"/>
                <a:ea typeface="DM Sans"/>
                <a:cs typeface="DM Sans"/>
                <a:sym typeface="DM Sans"/>
              </a:rPr>
              <a:t>Instinctual Sensations</a:t>
            </a:r>
            <a:endParaRPr sz="2600">
              <a:solidFill>
                <a:srgbClr val="FF0000"/>
              </a:solidFill>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297" name="Google Shape;297;p48"/>
          <p:cNvSpPr/>
          <p:nvPr/>
        </p:nvSpPr>
        <p:spPr>
          <a:xfrm>
            <a:off x="8654525" y="774900"/>
            <a:ext cx="123600" cy="35040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ctrTitle"/>
          </p:nvPr>
        </p:nvSpPr>
        <p:spPr>
          <a:xfrm>
            <a:off x="1883850" y="2034575"/>
            <a:ext cx="5376300" cy="6459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 sz="3400"/>
              <a:t>The Sarno Method </a:t>
            </a:r>
            <a:endParaRPr sz="3400"/>
          </a:p>
        </p:txBody>
      </p:sp>
      <p:sp>
        <p:nvSpPr>
          <p:cNvPr id="163" name="Google Shape;163;p31"/>
          <p:cNvSpPr txBox="1"/>
          <p:nvPr/>
        </p:nvSpPr>
        <p:spPr>
          <a:xfrm>
            <a:off x="0" y="15887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lang="en" sz="9600">
                <a:solidFill>
                  <a:schemeClr val="accent1"/>
                </a:solidFill>
                <a:latin typeface="DM Sans"/>
                <a:ea typeface="DM Sans"/>
                <a:cs typeface="DM Sans"/>
                <a:sym typeface="DM Sans"/>
              </a:rPr>
              <a:t>9</a:t>
            </a:r>
            <a:endParaRPr b="1" i="0" sz="9600" u="none" cap="none" strike="noStrike">
              <a:solidFill>
                <a:schemeClr val="accent1"/>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1" name="Shape 301"/>
        <p:cNvGrpSpPr/>
        <p:nvPr/>
      </p:nvGrpSpPr>
      <p:grpSpPr>
        <a:xfrm>
          <a:off x="0" y="0"/>
          <a:ext cx="0" cy="0"/>
          <a:chOff x="0" y="0"/>
          <a:chExt cx="0" cy="0"/>
        </a:xfrm>
      </p:grpSpPr>
      <p:pic>
        <p:nvPicPr>
          <p:cNvPr id="302" name="Google Shape;302;p49"/>
          <p:cNvPicPr preferRelativeResize="0"/>
          <p:nvPr/>
        </p:nvPicPr>
        <p:blipFill>
          <a:blip r:embed="rId3">
            <a:alphaModFix/>
          </a:blip>
          <a:stretch>
            <a:fillRect/>
          </a:stretch>
        </p:blipFill>
        <p:spPr>
          <a:xfrm rot="10800000">
            <a:off x="569194" y="904062"/>
            <a:ext cx="2034600" cy="3201275"/>
          </a:xfrm>
          <a:prstGeom prst="rect">
            <a:avLst/>
          </a:prstGeom>
          <a:noFill/>
          <a:ln>
            <a:noFill/>
          </a:ln>
        </p:spPr>
      </p:pic>
      <p:sp>
        <p:nvSpPr>
          <p:cNvPr id="303" name="Google Shape;303;p49"/>
          <p:cNvSpPr txBox="1"/>
          <p:nvPr/>
        </p:nvSpPr>
        <p:spPr>
          <a:xfrm>
            <a:off x="2958050" y="832867"/>
            <a:ext cx="20658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DM Sans"/>
                <a:ea typeface="DM Sans"/>
                <a:cs typeface="DM Sans"/>
                <a:sym typeface="DM Sans"/>
              </a:rPr>
              <a:t>Rational Thoughts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Raw Emotions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Instinctual Sensations</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p:txBody>
      </p:sp>
      <p:sp>
        <p:nvSpPr>
          <p:cNvPr id="304" name="Google Shape;304;p49"/>
          <p:cNvSpPr/>
          <p:nvPr/>
        </p:nvSpPr>
        <p:spPr>
          <a:xfrm>
            <a:off x="5023850" y="1163125"/>
            <a:ext cx="224700" cy="29760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9"/>
          <p:cNvSpPr txBox="1"/>
          <p:nvPr/>
        </p:nvSpPr>
        <p:spPr>
          <a:xfrm>
            <a:off x="5640300" y="547200"/>
            <a:ext cx="3277500" cy="3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t/>
            </a:r>
            <a:endParaRPr sz="28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FEAR (Levine)</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CONTROL(Glasser)</a:t>
            </a:r>
            <a:endParaRPr sz="2600">
              <a:latin typeface="DM Sans"/>
              <a:ea typeface="DM Sans"/>
              <a:cs typeface="DM Sans"/>
              <a:sym typeface="DM Sans"/>
            </a:endParaRPr>
          </a:p>
          <a:p>
            <a:pPr indent="0" lvl="0" marL="0" rtl="0" algn="l">
              <a:spcBef>
                <a:spcPts val="0"/>
              </a:spcBef>
              <a:spcAft>
                <a:spcPts val="0"/>
              </a:spcAft>
              <a:buNone/>
            </a:pPr>
            <a:r>
              <a:t/>
            </a:r>
            <a:endParaRPr sz="2600">
              <a:latin typeface="DM Sans"/>
              <a:ea typeface="DM Sans"/>
              <a:cs typeface="DM Sans"/>
              <a:sym typeface="DM Sans"/>
            </a:endParaRPr>
          </a:p>
          <a:p>
            <a:pPr indent="0" lvl="0" marL="0" rtl="0" algn="l">
              <a:spcBef>
                <a:spcPts val="0"/>
              </a:spcBef>
              <a:spcAft>
                <a:spcPts val="0"/>
              </a:spcAft>
              <a:buNone/>
            </a:pPr>
            <a:r>
              <a:rPr lang="en" sz="2600">
                <a:latin typeface="DM Sans"/>
                <a:ea typeface="DM Sans"/>
                <a:cs typeface="DM Sans"/>
                <a:sym typeface="DM Sans"/>
              </a:rPr>
              <a:t>ANGER (Sarno)</a:t>
            </a:r>
            <a:endParaRPr sz="26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09" name="Shape 309"/>
        <p:cNvGrpSpPr/>
        <p:nvPr/>
      </p:nvGrpSpPr>
      <p:grpSpPr>
        <a:xfrm>
          <a:off x="0" y="0"/>
          <a:ext cx="0" cy="0"/>
          <a:chOff x="0" y="0"/>
          <a:chExt cx="0" cy="0"/>
        </a:xfrm>
      </p:grpSpPr>
      <p:sp>
        <p:nvSpPr>
          <p:cNvPr id="310" name="Google Shape;310;p50"/>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11" name="Google Shape;311;p50"/>
          <p:cNvSpPr txBox="1"/>
          <p:nvPr/>
        </p:nvSpPr>
        <p:spPr>
          <a:xfrm>
            <a:off x="-342475" y="958875"/>
            <a:ext cx="5754300" cy="30093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700">
                <a:highlight>
                  <a:schemeClr val="lt1"/>
                </a:highlight>
                <a:latin typeface="Raleway"/>
                <a:ea typeface="Raleway"/>
                <a:cs typeface="Raleway"/>
                <a:sym typeface="Raleway"/>
              </a:rPr>
              <a:t>Conscious (“Don’t feel rage”)</a:t>
            </a:r>
            <a:endParaRPr b="1" sz="2700">
              <a:highlight>
                <a:schemeClr val="lt1"/>
              </a:highlight>
              <a:latin typeface="Raleway"/>
              <a:ea typeface="Raleway"/>
              <a:cs typeface="Raleway"/>
              <a:sym typeface="Raleway"/>
            </a:endParaRPr>
          </a:p>
          <a:p>
            <a:pPr indent="0" lvl="0" marL="0" rtl="0" algn="ctr">
              <a:lnSpc>
                <a:spcPct val="150000"/>
              </a:lnSpc>
              <a:spcBef>
                <a:spcPts val="1400"/>
              </a:spcBef>
              <a:spcAft>
                <a:spcPts val="0"/>
              </a:spcAft>
              <a:buNone/>
            </a:pPr>
            <a:r>
              <a:t/>
            </a:r>
            <a:endParaRPr b="1" sz="2700">
              <a:highlight>
                <a:schemeClr val="lt1"/>
              </a:highlight>
              <a:latin typeface="Raleway"/>
              <a:ea typeface="Raleway"/>
              <a:cs typeface="Raleway"/>
              <a:sym typeface="Raleway"/>
            </a:endParaRPr>
          </a:p>
          <a:p>
            <a:pPr indent="0" lvl="0" marL="0" rtl="0" algn="ctr">
              <a:lnSpc>
                <a:spcPct val="150000"/>
              </a:lnSpc>
              <a:spcBef>
                <a:spcPts val="1400"/>
              </a:spcBef>
              <a:spcAft>
                <a:spcPts val="0"/>
              </a:spcAft>
              <a:buNone/>
            </a:pPr>
            <a:r>
              <a:t/>
            </a:r>
            <a:endParaRPr b="1" sz="2700">
              <a:highlight>
                <a:schemeClr val="lt1"/>
              </a:highlight>
              <a:latin typeface="Raleway"/>
              <a:ea typeface="Raleway"/>
              <a:cs typeface="Raleway"/>
              <a:sym typeface="Raleway"/>
            </a:endParaRPr>
          </a:p>
          <a:p>
            <a:pPr indent="0" lvl="0" marL="0" rtl="0" algn="ctr">
              <a:lnSpc>
                <a:spcPct val="150000"/>
              </a:lnSpc>
              <a:spcBef>
                <a:spcPts val="1400"/>
              </a:spcBef>
              <a:spcAft>
                <a:spcPts val="1400"/>
              </a:spcAft>
              <a:buNone/>
            </a:pPr>
            <a:r>
              <a:rPr b="1" lang="en" sz="2700">
                <a:highlight>
                  <a:schemeClr val="lt1"/>
                </a:highlight>
                <a:latin typeface="Raleway"/>
                <a:ea typeface="Raleway"/>
                <a:cs typeface="Raleway"/>
                <a:sym typeface="Raleway"/>
              </a:rPr>
              <a:t>Unconscious (“Feel rage”)</a:t>
            </a:r>
            <a:endParaRPr b="1" sz="2350">
              <a:highlight>
                <a:schemeClr val="lt1"/>
              </a:highlight>
              <a:latin typeface="Raleway"/>
              <a:ea typeface="Raleway"/>
              <a:cs typeface="Raleway"/>
              <a:sym typeface="Raleway"/>
            </a:endParaRPr>
          </a:p>
        </p:txBody>
      </p:sp>
      <p:sp>
        <p:nvSpPr>
          <p:cNvPr id="312" name="Google Shape;312;p50"/>
          <p:cNvSpPr txBox="1"/>
          <p:nvPr/>
        </p:nvSpPr>
        <p:spPr>
          <a:xfrm>
            <a:off x="5332200" y="1822275"/>
            <a:ext cx="27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13" name="Google Shape;313;p50"/>
          <p:cNvSpPr txBox="1"/>
          <p:nvPr/>
        </p:nvSpPr>
        <p:spPr>
          <a:xfrm>
            <a:off x="6514075" y="3067625"/>
            <a:ext cx="367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0000"/>
                </a:solidFill>
                <a:latin typeface="Raleway"/>
                <a:ea typeface="Raleway"/>
                <a:cs typeface="Raleway"/>
                <a:sym typeface="Raleway"/>
              </a:rPr>
              <a:t>PAIN </a:t>
            </a:r>
            <a:endParaRPr b="1" sz="3600">
              <a:solidFill>
                <a:srgbClr val="FF0000"/>
              </a:solidFill>
              <a:latin typeface="Raleway"/>
              <a:ea typeface="Raleway"/>
              <a:cs typeface="Raleway"/>
              <a:sym typeface="Raleway"/>
            </a:endParaRPr>
          </a:p>
        </p:txBody>
      </p:sp>
      <p:sp>
        <p:nvSpPr>
          <p:cNvPr id="314" name="Google Shape;314;p50"/>
          <p:cNvSpPr/>
          <p:nvPr/>
        </p:nvSpPr>
        <p:spPr>
          <a:xfrm>
            <a:off x="3798550" y="2263425"/>
            <a:ext cx="1425300" cy="400200"/>
          </a:xfrm>
          <a:prstGeom prst="notchedRightArrow">
            <a:avLst>
              <a:gd fmla="val 50000" name="adj1"/>
              <a:gd fmla="val 50000"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315" name="Google Shape;315;p50"/>
          <p:cNvPicPr preferRelativeResize="0"/>
          <p:nvPr/>
        </p:nvPicPr>
        <p:blipFill>
          <a:blip r:embed="rId3">
            <a:alphaModFix/>
          </a:blip>
          <a:stretch>
            <a:fillRect/>
          </a:stretch>
        </p:blipFill>
        <p:spPr>
          <a:xfrm>
            <a:off x="5411825" y="1590575"/>
            <a:ext cx="3359300" cy="1289897"/>
          </a:xfrm>
          <a:prstGeom prst="rect">
            <a:avLst/>
          </a:prstGeom>
          <a:noFill/>
          <a:ln>
            <a:noFill/>
          </a:ln>
        </p:spPr>
      </p:pic>
      <p:sp>
        <p:nvSpPr>
          <p:cNvPr id="316" name="Google Shape;316;p50"/>
          <p:cNvSpPr/>
          <p:nvPr/>
        </p:nvSpPr>
        <p:spPr>
          <a:xfrm>
            <a:off x="2025550" y="1652925"/>
            <a:ext cx="338100" cy="738900"/>
          </a:xfrm>
          <a:prstGeom prst="down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0"/>
          <p:cNvSpPr/>
          <p:nvPr/>
        </p:nvSpPr>
        <p:spPr>
          <a:xfrm>
            <a:off x="2025550" y="2601100"/>
            <a:ext cx="338100" cy="7389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nvSpPr>
        <p:spPr>
          <a:xfrm>
            <a:off x="312775" y="687800"/>
            <a:ext cx="5283900" cy="41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650">
                <a:solidFill>
                  <a:srgbClr val="202122"/>
                </a:solidFill>
                <a:highlight>
                  <a:srgbClr val="FFFFFF"/>
                </a:highlight>
              </a:rPr>
              <a:t>Pain is a defense mechanism against </a:t>
            </a:r>
            <a:r>
              <a:rPr lang="en" sz="2650">
                <a:solidFill>
                  <a:srgbClr val="0645AD"/>
                </a:solidFill>
                <a:highlight>
                  <a:srgbClr val="FFFFFF"/>
                </a:highlight>
                <a:uFill>
                  <a:noFill/>
                </a:uFill>
                <a:hlinkClick r:id="rId3">
                  <a:extLst>
                    <a:ext uri="{A12FA001-AC4F-418D-AE19-62706E023703}">
                      <ahyp:hlinkClr val="tx"/>
                    </a:ext>
                  </a:extLst>
                </a:hlinkClick>
              </a:rPr>
              <a:t>unconscious</a:t>
            </a:r>
            <a:r>
              <a:rPr lang="en" sz="2650">
                <a:solidFill>
                  <a:srgbClr val="202122"/>
                </a:solidFill>
                <a:highlight>
                  <a:srgbClr val="FFFFFF"/>
                </a:highlight>
              </a:rPr>
              <a:t> mental stress and emotions such as:</a:t>
            </a:r>
            <a:endParaRPr sz="2650">
              <a:solidFill>
                <a:srgbClr val="202122"/>
              </a:solidFill>
              <a:highlight>
                <a:srgbClr val="FFFFFF"/>
              </a:highlight>
            </a:endParaRPr>
          </a:p>
          <a:p>
            <a:pPr indent="-396875" lvl="0" marL="457200" rtl="0" algn="l">
              <a:lnSpc>
                <a:spcPct val="150000"/>
              </a:lnSpc>
              <a:spcBef>
                <a:spcPts val="1500"/>
              </a:spcBef>
              <a:spcAft>
                <a:spcPts val="0"/>
              </a:spcAft>
              <a:buClr>
                <a:srgbClr val="202122"/>
              </a:buClr>
              <a:buSzPts val="2650"/>
              <a:buChar char="●"/>
            </a:pPr>
            <a:r>
              <a:rPr lang="en" sz="2650">
                <a:solidFill>
                  <a:srgbClr val="202122"/>
                </a:solidFill>
                <a:highlight>
                  <a:srgbClr val="FFFFFF"/>
                </a:highlight>
              </a:rPr>
              <a:t>Anxiety</a:t>
            </a:r>
            <a:endParaRPr sz="2650">
              <a:solidFill>
                <a:srgbClr val="202122"/>
              </a:solidFill>
              <a:highlight>
                <a:srgbClr val="FFFFFF"/>
              </a:highlight>
            </a:endParaRPr>
          </a:p>
          <a:p>
            <a:pPr indent="-396875" lvl="0" marL="457200" rtl="0" algn="l">
              <a:lnSpc>
                <a:spcPct val="150000"/>
              </a:lnSpc>
              <a:spcBef>
                <a:spcPts val="0"/>
              </a:spcBef>
              <a:spcAft>
                <a:spcPts val="0"/>
              </a:spcAft>
              <a:buClr>
                <a:srgbClr val="202122"/>
              </a:buClr>
              <a:buSzPts val="2650"/>
              <a:buChar char="●"/>
            </a:pPr>
            <a:r>
              <a:rPr lang="en" sz="2650">
                <a:solidFill>
                  <a:srgbClr val="202122"/>
                </a:solidFill>
                <a:highlight>
                  <a:srgbClr val="FFFFFF"/>
                </a:highlight>
              </a:rPr>
              <a:t>Narcissistic rage</a:t>
            </a:r>
            <a:br>
              <a:rPr lang="en" sz="2250">
                <a:solidFill>
                  <a:srgbClr val="202122"/>
                </a:solidFill>
                <a:highlight>
                  <a:srgbClr val="FFFFFF"/>
                </a:highlight>
              </a:rPr>
            </a:br>
            <a:r>
              <a:rPr lang="en" sz="2250">
                <a:solidFill>
                  <a:srgbClr val="202122"/>
                </a:solidFill>
                <a:highlight>
                  <a:srgbClr val="FFFFFF"/>
                </a:highlight>
              </a:rPr>
              <a:t> </a:t>
            </a:r>
            <a:endParaRPr sz="2250">
              <a:solidFill>
                <a:srgbClr val="202122"/>
              </a:solidFill>
              <a:highlight>
                <a:srgbClr val="FFFFFF"/>
              </a:highlight>
            </a:endParaRPr>
          </a:p>
          <a:p>
            <a:pPr indent="0" lvl="0" marL="457200" rtl="0" algn="l">
              <a:lnSpc>
                <a:spcPct val="115000"/>
              </a:lnSpc>
              <a:spcBef>
                <a:spcPts val="1500"/>
              </a:spcBef>
              <a:spcAft>
                <a:spcPts val="1500"/>
              </a:spcAft>
              <a:buNone/>
            </a:pPr>
            <a:r>
              <a:t/>
            </a:r>
            <a:endParaRPr b="1" sz="2550">
              <a:solidFill>
                <a:srgbClr val="0071CF"/>
              </a:solidFill>
              <a:highlight>
                <a:schemeClr val="lt1"/>
              </a:highlight>
              <a:latin typeface="Raleway"/>
              <a:ea typeface="Raleway"/>
              <a:cs typeface="Raleway"/>
              <a:sym typeface="Raleway"/>
            </a:endParaRPr>
          </a:p>
        </p:txBody>
      </p:sp>
      <p:pic>
        <p:nvPicPr>
          <p:cNvPr id="323" name="Google Shape;323;p51"/>
          <p:cNvPicPr preferRelativeResize="0"/>
          <p:nvPr/>
        </p:nvPicPr>
        <p:blipFill>
          <a:blip r:embed="rId4">
            <a:alphaModFix/>
          </a:blip>
          <a:stretch>
            <a:fillRect/>
          </a:stretch>
        </p:blipFill>
        <p:spPr>
          <a:xfrm>
            <a:off x="6067075" y="2874722"/>
            <a:ext cx="2619375" cy="1743075"/>
          </a:xfrm>
          <a:prstGeom prst="rect">
            <a:avLst/>
          </a:prstGeom>
          <a:noFill/>
          <a:ln>
            <a:noFill/>
          </a:ln>
        </p:spPr>
      </p:pic>
      <p:pic>
        <p:nvPicPr>
          <p:cNvPr id="324" name="Google Shape;324;p51"/>
          <p:cNvPicPr preferRelativeResize="0"/>
          <p:nvPr/>
        </p:nvPicPr>
        <p:blipFill>
          <a:blip r:embed="rId5">
            <a:alphaModFix/>
          </a:blip>
          <a:stretch>
            <a:fillRect/>
          </a:stretch>
        </p:blipFill>
        <p:spPr>
          <a:xfrm>
            <a:off x="6557388" y="459200"/>
            <a:ext cx="1638754" cy="21878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2"/>
          <p:cNvSpPr txBox="1"/>
          <p:nvPr/>
        </p:nvSpPr>
        <p:spPr>
          <a:xfrm>
            <a:off x="298075" y="690700"/>
            <a:ext cx="5283900" cy="5234100"/>
          </a:xfrm>
          <a:prstGeom prst="rect">
            <a:avLst/>
          </a:prstGeom>
          <a:noFill/>
          <a:ln>
            <a:noFill/>
          </a:ln>
        </p:spPr>
        <p:txBody>
          <a:bodyPr anchorCtr="0" anchor="t" bIns="91425" lIns="91425" spcFirstLastPara="1" rIns="91425" wrap="square" tIns="91425">
            <a:spAutoFit/>
          </a:bodyPr>
          <a:lstStyle/>
          <a:p>
            <a:pPr indent="-396875" lvl="0" marL="457200" rtl="0" algn="l">
              <a:lnSpc>
                <a:spcPct val="115000"/>
              </a:lnSpc>
              <a:spcBef>
                <a:spcPts val="0"/>
              </a:spcBef>
              <a:spcAft>
                <a:spcPts val="0"/>
              </a:spcAft>
              <a:buSzPts val="2650"/>
              <a:buChar char="●"/>
            </a:pPr>
            <a:r>
              <a:rPr lang="en" sz="2650">
                <a:solidFill>
                  <a:srgbClr val="202122"/>
                </a:solidFill>
                <a:highlight>
                  <a:schemeClr val="lt1"/>
                </a:highlight>
              </a:rPr>
              <a:t>The </a:t>
            </a:r>
            <a:r>
              <a:rPr lang="en" sz="2650">
                <a:solidFill>
                  <a:srgbClr val="0645AD"/>
                </a:solidFill>
                <a:highlight>
                  <a:schemeClr val="lt1"/>
                </a:highlight>
                <a:uFill>
                  <a:noFill/>
                </a:uFill>
                <a:hlinkClick r:id="rId3">
                  <a:extLst>
                    <a:ext uri="{A12FA001-AC4F-418D-AE19-62706E023703}">
                      <ahyp:hlinkClr val="tx"/>
                    </a:ext>
                  </a:extLst>
                </a:hlinkClick>
              </a:rPr>
              <a:t>conscious mind</a:t>
            </a:r>
            <a:r>
              <a:rPr lang="en" sz="2650">
                <a:solidFill>
                  <a:srgbClr val="202122"/>
                </a:solidFill>
                <a:highlight>
                  <a:schemeClr val="lt1"/>
                </a:highlight>
              </a:rPr>
              <a:t> is distracted by the physical pain.</a:t>
            </a:r>
            <a:br>
              <a:rPr lang="en" sz="2650">
                <a:solidFill>
                  <a:srgbClr val="202122"/>
                </a:solidFill>
                <a:highlight>
                  <a:schemeClr val="lt1"/>
                </a:highlight>
              </a:rPr>
            </a:br>
            <a:endParaRPr sz="2650">
              <a:solidFill>
                <a:srgbClr val="202122"/>
              </a:solidFill>
              <a:highlight>
                <a:schemeClr val="lt1"/>
              </a:highlight>
            </a:endParaRPr>
          </a:p>
          <a:p>
            <a:pPr indent="-396875" lvl="0" marL="457200" rtl="0" algn="l">
              <a:lnSpc>
                <a:spcPct val="115000"/>
              </a:lnSpc>
              <a:spcBef>
                <a:spcPts val="0"/>
              </a:spcBef>
              <a:spcAft>
                <a:spcPts val="0"/>
              </a:spcAft>
              <a:buSzPts val="2650"/>
              <a:buChar char="●"/>
            </a:pPr>
            <a:r>
              <a:rPr lang="en" sz="2650">
                <a:solidFill>
                  <a:srgbClr val="202122"/>
                </a:solidFill>
                <a:highlight>
                  <a:schemeClr val="lt1"/>
                </a:highlight>
              </a:rPr>
              <a:t>The </a:t>
            </a:r>
            <a:r>
              <a:rPr lang="en" sz="2650">
                <a:solidFill>
                  <a:srgbClr val="0645AD"/>
                </a:solidFill>
                <a:highlight>
                  <a:schemeClr val="lt1"/>
                </a:highlight>
                <a:uFill>
                  <a:noFill/>
                </a:uFill>
                <a:hlinkClick r:id="rId4">
                  <a:extLst>
                    <a:ext uri="{A12FA001-AC4F-418D-AE19-62706E023703}">
                      <ahyp:hlinkClr val="tx"/>
                    </a:ext>
                  </a:extLst>
                </a:hlinkClick>
              </a:rPr>
              <a:t>psychological repression</a:t>
            </a:r>
            <a:r>
              <a:rPr lang="en" sz="2650">
                <a:solidFill>
                  <a:srgbClr val="202122"/>
                </a:solidFill>
                <a:highlight>
                  <a:schemeClr val="lt1"/>
                </a:highlight>
              </a:rPr>
              <a:t> process keeps the anger/rage contained in the unconscious and thereby prevented from entering conscious </a:t>
            </a:r>
            <a:r>
              <a:rPr lang="en" sz="2650">
                <a:solidFill>
                  <a:srgbClr val="0645AD"/>
                </a:solidFill>
                <a:highlight>
                  <a:schemeClr val="lt1"/>
                </a:highlight>
                <a:uFill>
                  <a:noFill/>
                </a:uFill>
                <a:hlinkClick r:id="rId5">
                  <a:extLst>
                    <a:ext uri="{A12FA001-AC4F-418D-AE19-62706E023703}">
                      <ahyp:hlinkClr val="tx"/>
                    </a:ext>
                  </a:extLst>
                </a:hlinkClick>
              </a:rPr>
              <a:t>awareness</a:t>
            </a:r>
            <a:r>
              <a:rPr lang="en" sz="2650">
                <a:solidFill>
                  <a:srgbClr val="202122"/>
                </a:solidFill>
                <a:highlight>
                  <a:schemeClr val="lt1"/>
                </a:highlight>
              </a:rPr>
              <a:t>.</a:t>
            </a:r>
            <a:endParaRPr b="1" sz="2950">
              <a:solidFill>
                <a:srgbClr val="0071CF"/>
              </a:solidFill>
              <a:highlight>
                <a:schemeClr val="lt1"/>
              </a:highlight>
              <a:latin typeface="Raleway"/>
              <a:ea typeface="Raleway"/>
              <a:cs typeface="Raleway"/>
              <a:sym typeface="Raleway"/>
            </a:endParaRPr>
          </a:p>
          <a:p>
            <a:pPr indent="0" lvl="0" marL="914400" rtl="0" algn="l">
              <a:lnSpc>
                <a:spcPct val="150000"/>
              </a:lnSpc>
              <a:spcBef>
                <a:spcPts val="1500"/>
              </a:spcBef>
              <a:spcAft>
                <a:spcPts val="0"/>
              </a:spcAft>
              <a:buNone/>
            </a:pPr>
            <a:r>
              <a:rPr lang="en" sz="2250">
                <a:solidFill>
                  <a:srgbClr val="202122"/>
                </a:solidFill>
                <a:highlight>
                  <a:srgbClr val="FFFFFF"/>
                </a:highlight>
              </a:rPr>
              <a:t> </a:t>
            </a:r>
            <a:endParaRPr sz="2250">
              <a:solidFill>
                <a:srgbClr val="202122"/>
              </a:solidFill>
              <a:highlight>
                <a:srgbClr val="FFFFFF"/>
              </a:highlight>
            </a:endParaRPr>
          </a:p>
          <a:p>
            <a:pPr indent="0" lvl="0" marL="457200" rtl="0" algn="l">
              <a:lnSpc>
                <a:spcPct val="115000"/>
              </a:lnSpc>
              <a:spcBef>
                <a:spcPts val="1500"/>
              </a:spcBef>
              <a:spcAft>
                <a:spcPts val="1500"/>
              </a:spcAft>
              <a:buNone/>
            </a:pPr>
            <a:r>
              <a:t/>
            </a:r>
            <a:endParaRPr b="1" sz="2550">
              <a:solidFill>
                <a:srgbClr val="0071CF"/>
              </a:solidFill>
              <a:highlight>
                <a:schemeClr val="lt1"/>
              </a:highlight>
              <a:latin typeface="Raleway"/>
              <a:ea typeface="Raleway"/>
              <a:cs typeface="Raleway"/>
              <a:sym typeface="Raleway"/>
            </a:endParaRPr>
          </a:p>
        </p:txBody>
      </p:sp>
      <p:pic>
        <p:nvPicPr>
          <p:cNvPr id="330" name="Google Shape;330;p52"/>
          <p:cNvPicPr preferRelativeResize="0"/>
          <p:nvPr/>
        </p:nvPicPr>
        <p:blipFill>
          <a:blip r:embed="rId6">
            <a:alphaModFix/>
          </a:blip>
          <a:stretch>
            <a:fillRect/>
          </a:stretch>
        </p:blipFill>
        <p:spPr>
          <a:xfrm>
            <a:off x="5764377" y="690700"/>
            <a:ext cx="2971025" cy="2168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txBox="1"/>
          <p:nvPr/>
        </p:nvSpPr>
        <p:spPr>
          <a:xfrm>
            <a:off x="591975" y="749500"/>
            <a:ext cx="5283900" cy="352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550">
                <a:solidFill>
                  <a:srgbClr val="0000FF"/>
                </a:solidFill>
                <a:highlight>
                  <a:schemeClr val="lt1"/>
                </a:highlight>
              </a:rPr>
              <a:t>Personality Types &amp; Pain</a:t>
            </a:r>
            <a:endParaRPr sz="3550">
              <a:solidFill>
                <a:srgbClr val="0000FF"/>
              </a:solidFill>
              <a:highlight>
                <a:schemeClr val="lt1"/>
              </a:highlight>
            </a:endParaRPr>
          </a:p>
          <a:p>
            <a:pPr indent="-396875" lvl="0" marL="457200" rtl="0" algn="l">
              <a:lnSpc>
                <a:spcPct val="150000"/>
              </a:lnSpc>
              <a:spcBef>
                <a:spcPts val="1500"/>
              </a:spcBef>
              <a:spcAft>
                <a:spcPts val="0"/>
              </a:spcAft>
              <a:buClr>
                <a:srgbClr val="202122"/>
              </a:buClr>
              <a:buSzPts val="2650"/>
              <a:buChar char="●"/>
            </a:pPr>
            <a:r>
              <a:rPr lang="en" sz="2650">
                <a:solidFill>
                  <a:srgbClr val="202122"/>
                </a:solidFill>
                <a:highlight>
                  <a:schemeClr val="lt1"/>
                </a:highlight>
              </a:rPr>
              <a:t>Perfectionists</a:t>
            </a:r>
            <a:endParaRPr sz="2650">
              <a:solidFill>
                <a:srgbClr val="202122"/>
              </a:solidFill>
              <a:highlight>
                <a:schemeClr val="lt1"/>
              </a:highlight>
            </a:endParaRPr>
          </a:p>
          <a:p>
            <a:pPr indent="-396875" lvl="0" marL="457200" rtl="0" algn="l">
              <a:lnSpc>
                <a:spcPct val="150000"/>
              </a:lnSpc>
              <a:spcBef>
                <a:spcPts val="0"/>
              </a:spcBef>
              <a:spcAft>
                <a:spcPts val="0"/>
              </a:spcAft>
              <a:buClr>
                <a:srgbClr val="202122"/>
              </a:buClr>
              <a:buSzPts val="2650"/>
              <a:buChar char="●"/>
            </a:pPr>
            <a:r>
              <a:rPr lang="en" sz="2650">
                <a:solidFill>
                  <a:srgbClr val="202122"/>
                </a:solidFill>
                <a:highlight>
                  <a:schemeClr val="lt1"/>
                </a:highlight>
              </a:rPr>
              <a:t>Goodists</a:t>
            </a:r>
            <a:endParaRPr sz="2650">
              <a:solidFill>
                <a:srgbClr val="202122"/>
              </a:solidFill>
              <a:highlight>
                <a:schemeClr val="lt1"/>
              </a:highlight>
            </a:endParaRPr>
          </a:p>
          <a:p>
            <a:pPr indent="0" lvl="0" marL="914400" rtl="0" algn="l">
              <a:lnSpc>
                <a:spcPct val="150000"/>
              </a:lnSpc>
              <a:spcBef>
                <a:spcPts val="1500"/>
              </a:spcBef>
              <a:spcAft>
                <a:spcPts val="0"/>
              </a:spcAft>
              <a:buNone/>
            </a:pPr>
            <a:r>
              <a:rPr lang="en" sz="2250">
                <a:solidFill>
                  <a:srgbClr val="202122"/>
                </a:solidFill>
                <a:highlight>
                  <a:srgbClr val="FFFFFF"/>
                </a:highlight>
              </a:rPr>
              <a:t> </a:t>
            </a:r>
            <a:endParaRPr sz="2250">
              <a:solidFill>
                <a:srgbClr val="202122"/>
              </a:solidFill>
              <a:highlight>
                <a:srgbClr val="FFFFFF"/>
              </a:highlight>
            </a:endParaRPr>
          </a:p>
          <a:p>
            <a:pPr indent="0" lvl="0" marL="457200" rtl="0" algn="l">
              <a:lnSpc>
                <a:spcPct val="115000"/>
              </a:lnSpc>
              <a:spcBef>
                <a:spcPts val="1500"/>
              </a:spcBef>
              <a:spcAft>
                <a:spcPts val="1500"/>
              </a:spcAft>
              <a:buNone/>
            </a:pPr>
            <a:r>
              <a:t/>
            </a:r>
            <a:endParaRPr b="1" sz="2550">
              <a:solidFill>
                <a:srgbClr val="0071CF"/>
              </a:solidFill>
              <a:highlight>
                <a:schemeClr val="lt1"/>
              </a:highlight>
              <a:latin typeface="Raleway"/>
              <a:ea typeface="Raleway"/>
              <a:cs typeface="Raleway"/>
              <a:sym typeface="Raleway"/>
            </a:endParaRPr>
          </a:p>
        </p:txBody>
      </p:sp>
      <p:pic>
        <p:nvPicPr>
          <p:cNvPr id="336" name="Google Shape;336;p53"/>
          <p:cNvPicPr preferRelativeResize="0"/>
          <p:nvPr/>
        </p:nvPicPr>
        <p:blipFill>
          <a:blip r:embed="rId3">
            <a:alphaModFix/>
          </a:blip>
          <a:stretch>
            <a:fillRect/>
          </a:stretch>
        </p:blipFill>
        <p:spPr>
          <a:xfrm>
            <a:off x="3794550" y="1704694"/>
            <a:ext cx="4644050" cy="26337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340" name="Shape 340"/>
        <p:cNvGrpSpPr/>
        <p:nvPr/>
      </p:nvGrpSpPr>
      <p:grpSpPr>
        <a:xfrm>
          <a:off x="0" y="0"/>
          <a:ext cx="0" cy="0"/>
          <a:chOff x="0" y="0"/>
          <a:chExt cx="0" cy="0"/>
        </a:xfrm>
      </p:grpSpPr>
      <p:sp>
        <p:nvSpPr>
          <p:cNvPr id="341" name="Google Shape;341;p54"/>
          <p:cNvSpPr txBox="1"/>
          <p:nvPr/>
        </p:nvSpPr>
        <p:spPr>
          <a:xfrm>
            <a:off x="312775" y="459200"/>
            <a:ext cx="5225100" cy="443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3450">
                <a:solidFill>
                  <a:srgbClr val="0000FF"/>
                </a:solidFill>
              </a:rPr>
              <a:t>Perfectionists</a:t>
            </a:r>
            <a:endParaRPr sz="3450">
              <a:solidFill>
                <a:srgbClr val="0000FF"/>
              </a:solidFill>
            </a:endParaRPr>
          </a:p>
          <a:p>
            <a:pPr indent="-371475" lvl="0" marL="457200" rtl="0" algn="l">
              <a:lnSpc>
                <a:spcPct val="115000"/>
              </a:lnSpc>
              <a:spcBef>
                <a:spcPts val="1200"/>
              </a:spcBef>
              <a:spcAft>
                <a:spcPts val="0"/>
              </a:spcAft>
              <a:buSzPts val="2250"/>
              <a:buChar char="●"/>
            </a:pPr>
            <a:r>
              <a:rPr lang="en" sz="2250">
                <a:solidFill>
                  <a:srgbClr val="202122"/>
                </a:solidFill>
              </a:rPr>
              <a:t>Strong desire to have everything they do be perfect.</a:t>
            </a:r>
            <a:br>
              <a:rPr lang="en" sz="550">
                <a:solidFill>
                  <a:srgbClr val="202122"/>
                </a:solidFill>
              </a:rPr>
            </a:br>
            <a:endParaRPr sz="550">
              <a:solidFill>
                <a:srgbClr val="202122"/>
              </a:solidFill>
            </a:endParaRPr>
          </a:p>
          <a:p>
            <a:pPr indent="-371475" lvl="0" marL="457200" rtl="0" algn="l">
              <a:lnSpc>
                <a:spcPct val="115000"/>
              </a:lnSpc>
              <a:spcBef>
                <a:spcPts val="0"/>
              </a:spcBef>
              <a:spcAft>
                <a:spcPts val="0"/>
              </a:spcAft>
              <a:buSzPts val="2250"/>
              <a:buChar char="●"/>
            </a:pPr>
            <a:r>
              <a:rPr lang="en" sz="2250">
                <a:solidFill>
                  <a:srgbClr val="202122"/>
                </a:solidFill>
              </a:rPr>
              <a:t>Tend to put too much on their plate at once and try to accomplish too many things.</a:t>
            </a:r>
            <a:br>
              <a:rPr lang="en" sz="2250">
                <a:solidFill>
                  <a:srgbClr val="202122"/>
                </a:solidFill>
              </a:rPr>
            </a:br>
            <a:br>
              <a:rPr lang="en" sz="350">
                <a:solidFill>
                  <a:srgbClr val="202122"/>
                </a:solidFill>
              </a:rPr>
            </a:br>
            <a:endParaRPr sz="100">
              <a:solidFill>
                <a:srgbClr val="202122"/>
              </a:solidFill>
            </a:endParaRPr>
          </a:p>
          <a:p>
            <a:pPr indent="-371475" lvl="0" marL="457200" rtl="0" algn="l">
              <a:lnSpc>
                <a:spcPct val="115000"/>
              </a:lnSpc>
              <a:spcBef>
                <a:spcPts val="0"/>
              </a:spcBef>
              <a:spcAft>
                <a:spcPts val="0"/>
              </a:spcAft>
              <a:buSzPts val="2250"/>
              <a:buChar char="●"/>
            </a:pPr>
            <a:r>
              <a:rPr lang="en" sz="2250">
                <a:solidFill>
                  <a:srgbClr val="202122"/>
                </a:solidFill>
              </a:rPr>
              <a:t>Ignore their own needs and repress their feelings.</a:t>
            </a:r>
            <a:endParaRPr sz="2250">
              <a:solidFill>
                <a:srgbClr val="202122"/>
              </a:solidFill>
            </a:endParaRPr>
          </a:p>
          <a:p>
            <a:pPr indent="0" lvl="0" marL="457200" rtl="0" algn="l">
              <a:lnSpc>
                <a:spcPct val="115000"/>
              </a:lnSpc>
              <a:spcBef>
                <a:spcPts val="1200"/>
              </a:spcBef>
              <a:spcAft>
                <a:spcPts val="1500"/>
              </a:spcAft>
              <a:buNone/>
            </a:pPr>
            <a:r>
              <a:t/>
            </a:r>
            <a:endParaRPr sz="2250">
              <a:solidFill>
                <a:srgbClr val="202122"/>
              </a:solidFill>
              <a:highlight>
                <a:srgbClr val="FFFFFF"/>
              </a:highlight>
            </a:endParaRPr>
          </a:p>
        </p:txBody>
      </p:sp>
      <p:pic>
        <p:nvPicPr>
          <p:cNvPr id="342" name="Google Shape;342;p54"/>
          <p:cNvPicPr preferRelativeResize="0"/>
          <p:nvPr/>
        </p:nvPicPr>
        <p:blipFill>
          <a:blip r:embed="rId3">
            <a:alphaModFix/>
          </a:blip>
          <a:stretch>
            <a:fillRect/>
          </a:stretch>
        </p:blipFill>
        <p:spPr>
          <a:xfrm>
            <a:off x="5444075" y="940523"/>
            <a:ext cx="3344950" cy="174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46" name="Shape 346"/>
        <p:cNvGrpSpPr/>
        <p:nvPr/>
      </p:nvGrpSpPr>
      <p:grpSpPr>
        <a:xfrm>
          <a:off x="0" y="0"/>
          <a:ext cx="0" cy="0"/>
          <a:chOff x="0" y="0"/>
          <a:chExt cx="0" cy="0"/>
        </a:xfrm>
      </p:grpSpPr>
      <p:sp>
        <p:nvSpPr>
          <p:cNvPr id="347" name="Google Shape;347;p55"/>
          <p:cNvSpPr txBox="1"/>
          <p:nvPr/>
        </p:nvSpPr>
        <p:spPr>
          <a:xfrm>
            <a:off x="254000" y="327300"/>
            <a:ext cx="5107500" cy="448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3450">
                <a:solidFill>
                  <a:srgbClr val="0000FF"/>
                </a:solidFill>
                <a:highlight>
                  <a:srgbClr val="FFFFFF"/>
                </a:highlight>
              </a:rPr>
              <a:t>Goodism/People Pleasing</a:t>
            </a:r>
            <a:endParaRPr sz="3450">
              <a:solidFill>
                <a:srgbClr val="0000FF"/>
              </a:solidFill>
              <a:highlight>
                <a:srgbClr val="FFFFFF"/>
              </a:highlight>
            </a:endParaRPr>
          </a:p>
          <a:p>
            <a:pPr indent="-371475" lvl="0" marL="457200" rtl="0" algn="l">
              <a:lnSpc>
                <a:spcPct val="115000"/>
              </a:lnSpc>
              <a:spcBef>
                <a:spcPts val="1200"/>
              </a:spcBef>
              <a:spcAft>
                <a:spcPts val="0"/>
              </a:spcAft>
              <a:buSzPts val="2250"/>
              <a:buChar char="●"/>
            </a:pPr>
            <a:r>
              <a:rPr lang="en" sz="2250">
                <a:solidFill>
                  <a:srgbClr val="202122"/>
                </a:solidFill>
                <a:highlight>
                  <a:srgbClr val="FFFFFF"/>
                </a:highlight>
              </a:rPr>
              <a:t>Put the needs and desires of others before their own.</a:t>
            </a:r>
            <a:br>
              <a:rPr lang="en" sz="1250">
                <a:solidFill>
                  <a:srgbClr val="202122"/>
                </a:solidFill>
                <a:highlight>
                  <a:srgbClr val="FFFFFF"/>
                </a:highlight>
              </a:rPr>
            </a:br>
            <a:endParaRPr sz="1250">
              <a:solidFill>
                <a:srgbClr val="202122"/>
              </a:solidFill>
              <a:highlight>
                <a:srgbClr val="FFFFFF"/>
              </a:highlight>
            </a:endParaRPr>
          </a:p>
          <a:p>
            <a:pPr indent="-371475" lvl="0" marL="457200" rtl="0" algn="l">
              <a:lnSpc>
                <a:spcPct val="115000"/>
              </a:lnSpc>
              <a:spcBef>
                <a:spcPts val="0"/>
              </a:spcBef>
              <a:spcAft>
                <a:spcPts val="0"/>
              </a:spcAft>
              <a:buSzPts val="2250"/>
              <a:buChar char="●"/>
            </a:pPr>
            <a:r>
              <a:rPr lang="en" sz="2250">
                <a:solidFill>
                  <a:srgbClr val="202122"/>
                </a:solidFill>
                <a:highlight>
                  <a:srgbClr val="FFFFFF"/>
                </a:highlight>
              </a:rPr>
              <a:t>Have a strong need for other people to like them.</a:t>
            </a:r>
            <a:endParaRPr sz="350">
              <a:solidFill>
                <a:srgbClr val="202122"/>
              </a:solidFill>
              <a:highlight>
                <a:srgbClr val="FFFFFF"/>
              </a:highlight>
            </a:endParaRPr>
          </a:p>
          <a:p>
            <a:pPr indent="0" lvl="0" marL="457200" rtl="0" algn="l">
              <a:lnSpc>
                <a:spcPct val="115000"/>
              </a:lnSpc>
              <a:spcBef>
                <a:spcPts val="1200"/>
              </a:spcBef>
              <a:spcAft>
                <a:spcPts val="0"/>
              </a:spcAft>
              <a:buNone/>
            </a:pPr>
            <a:r>
              <a:t/>
            </a:r>
            <a:endParaRPr sz="350">
              <a:solidFill>
                <a:srgbClr val="202122"/>
              </a:solidFill>
              <a:highlight>
                <a:srgbClr val="FFFFFF"/>
              </a:highlight>
            </a:endParaRPr>
          </a:p>
          <a:p>
            <a:pPr indent="-371475" lvl="0" marL="457200" rtl="0" algn="l">
              <a:lnSpc>
                <a:spcPct val="115000"/>
              </a:lnSpc>
              <a:spcBef>
                <a:spcPts val="1200"/>
              </a:spcBef>
              <a:spcAft>
                <a:spcPts val="0"/>
              </a:spcAft>
              <a:buSzPts val="2250"/>
              <a:buChar char="●"/>
            </a:pPr>
            <a:r>
              <a:rPr lang="en" sz="2250">
                <a:solidFill>
                  <a:srgbClr val="202122"/>
                </a:solidFill>
                <a:highlight>
                  <a:srgbClr val="FFFFFF"/>
                </a:highlight>
              </a:rPr>
              <a:t>Routinely change their plans to help out others.</a:t>
            </a:r>
            <a:endParaRPr sz="2250">
              <a:solidFill>
                <a:srgbClr val="202122"/>
              </a:solidFill>
              <a:highlight>
                <a:srgbClr val="FFFFFF"/>
              </a:highlight>
            </a:endParaRPr>
          </a:p>
        </p:txBody>
      </p:sp>
      <p:pic>
        <p:nvPicPr>
          <p:cNvPr id="348" name="Google Shape;348;p55"/>
          <p:cNvPicPr preferRelativeResize="0"/>
          <p:nvPr/>
        </p:nvPicPr>
        <p:blipFill>
          <a:blip r:embed="rId3">
            <a:alphaModFix/>
          </a:blip>
          <a:stretch>
            <a:fillRect/>
          </a:stretch>
        </p:blipFill>
        <p:spPr>
          <a:xfrm>
            <a:off x="5087725" y="1203925"/>
            <a:ext cx="3524250" cy="129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352" name="Shape 352"/>
        <p:cNvGrpSpPr/>
        <p:nvPr/>
      </p:nvGrpSpPr>
      <p:grpSpPr>
        <a:xfrm>
          <a:off x="0" y="0"/>
          <a:ext cx="0" cy="0"/>
          <a:chOff x="0" y="0"/>
          <a:chExt cx="0" cy="0"/>
        </a:xfrm>
      </p:grpSpPr>
      <p:sp>
        <p:nvSpPr>
          <p:cNvPr id="353" name="Google Shape;353;p56"/>
          <p:cNvSpPr txBox="1"/>
          <p:nvPr/>
        </p:nvSpPr>
        <p:spPr>
          <a:xfrm>
            <a:off x="312775" y="459200"/>
            <a:ext cx="5254500" cy="479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3450">
                <a:solidFill>
                  <a:srgbClr val="0000FF"/>
                </a:solidFill>
              </a:rPr>
              <a:t>Goodism/People Pleasing</a:t>
            </a:r>
            <a:endParaRPr sz="3450">
              <a:solidFill>
                <a:srgbClr val="0000FF"/>
              </a:solidFill>
            </a:endParaRPr>
          </a:p>
          <a:p>
            <a:pPr indent="-371475" lvl="0" marL="457200" rtl="0" algn="l">
              <a:lnSpc>
                <a:spcPct val="115000"/>
              </a:lnSpc>
              <a:spcBef>
                <a:spcPts val="1200"/>
              </a:spcBef>
              <a:spcAft>
                <a:spcPts val="0"/>
              </a:spcAft>
              <a:buSzPts val="2250"/>
              <a:buChar char="●"/>
            </a:pPr>
            <a:r>
              <a:rPr lang="en" sz="2250">
                <a:solidFill>
                  <a:srgbClr val="202122"/>
                </a:solidFill>
              </a:rPr>
              <a:t>Fail to address their own needs, repressing their emotions, desires and feelings.</a:t>
            </a:r>
            <a:br>
              <a:rPr lang="en" sz="350">
                <a:solidFill>
                  <a:srgbClr val="202122"/>
                </a:solidFill>
              </a:rPr>
            </a:br>
            <a:endParaRPr sz="350">
              <a:solidFill>
                <a:srgbClr val="202122"/>
              </a:solidFill>
            </a:endParaRPr>
          </a:p>
          <a:p>
            <a:pPr indent="-371475" lvl="0" marL="457200" rtl="0" algn="l">
              <a:lnSpc>
                <a:spcPct val="115000"/>
              </a:lnSpc>
              <a:spcBef>
                <a:spcPts val="0"/>
              </a:spcBef>
              <a:spcAft>
                <a:spcPts val="0"/>
              </a:spcAft>
              <a:buSzPts val="2250"/>
              <a:buChar char="●"/>
            </a:pPr>
            <a:r>
              <a:rPr lang="en" sz="2250">
                <a:solidFill>
                  <a:srgbClr val="202122"/>
                </a:solidFill>
              </a:rPr>
              <a:t>Deep-seated feelings of inadequacy and low self-worth.</a:t>
            </a:r>
            <a:br>
              <a:rPr lang="en" sz="550">
                <a:solidFill>
                  <a:srgbClr val="202122"/>
                </a:solidFill>
              </a:rPr>
            </a:br>
            <a:endParaRPr sz="550">
              <a:solidFill>
                <a:srgbClr val="202122"/>
              </a:solidFill>
            </a:endParaRPr>
          </a:p>
          <a:p>
            <a:pPr indent="-371475" lvl="0" marL="457200" rtl="0" algn="l">
              <a:lnSpc>
                <a:spcPct val="115000"/>
              </a:lnSpc>
              <a:spcBef>
                <a:spcPts val="0"/>
              </a:spcBef>
              <a:spcAft>
                <a:spcPts val="0"/>
              </a:spcAft>
              <a:buSzPts val="2250"/>
              <a:buChar char="●"/>
            </a:pPr>
            <a:r>
              <a:rPr lang="en" sz="2250">
                <a:solidFill>
                  <a:srgbClr val="202122"/>
                </a:solidFill>
              </a:rPr>
              <a:t>Infuriates the unconscious mind, causing it to act out by creating TMS symptoms. </a:t>
            </a:r>
            <a:endParaRPr sz="2250">
              <a:solidFill>
                <a:srgbClr val="202122"/>
              </a:solidFill>
            </a:endParaRPr>
          </a:p>
          <a:p>
            <a:pPr indent="0" lvl="0" marL="457200" rtl="0" algn="l">
              <a:lnSpc>
                <a:spcPct val="115000"/>
              </a:lnSpc>
              <a:spcBef>
                <a:spcPts val="1200"/>
              </a:spcBef>
              <a:spcAft>
                <a:spcPts val="1200"/>
              </a:spcAft>
              <a:buNone/>
            </a:pPr>
            <a:r>
              <a:t/>
            </a:r>
            <a:endParaRPr sz="2250">
              <a:solidFill>
                <a:srgbClr val="202122"/>
              </a:solidFill>
              <a:highlight>
                <a:srgbClr val="FFFFFF"/>
              </a:highlight>
            </a:endParaRPr>
          </a:p>
        </p:txBody>
      </p:sp>
      <p:pic>
        <p:nvPicPr>
          <p:cNvPr id="354" name="Google Shape;354;p56"/>
          <p:cNvPicPr preferRelativeResize="0"/>
          <p:nvPr/>
        </p:nvPicPr>
        <p:blipFill>
          <a:blip r:embed="rId3">
            <a:alphaModFix/>
          </a:blip>
          <a:stretch>
            <a:fillRect/>
          </a:stretch>
        </p:blipFill>
        <p:spPr>
          <a:xfrm>
            <a:off x="5778600" y="1445675"/>
            <a:ext cx="2705100" cy="1695450"/>
          </a:xfrm>
          <a:prstGeom prst="rect">
            <a:avLst/>
          </a:prstGeom>
          <a:noFill/>
          <a:ln>
            <a:noFill/>
          </a:ln>
        </p:spPr>
      </p:pic>
      <p:sp>
        <p:nvSpPr>
          <p:cNvPr id="355" name="Google Shape;355;p56"/>
          <p:cNvSpPr/>
          <p:nvPr/>
        </p:nvSpPr>
        <p:spPr>
          <a:xfrm>
            <a:off x="6728325" y="2880425"/>
            <a:ext cx="925800" cy="2607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59" name="Shape 359"/>
        <p:cNvGrpSpPr/>
        <p:nvPr/>
      </p:nvGrpSpPr>
      <p:grpSpPr>
        <a:xfrm>
          <a:off x="0" y="0"/>
          <a:ext cx="0" cy="0"/>
          <a:chOff x="0" y="0"/>
          <a:chExt cx="0" cy="0"/>
        </a:xfrm>
      </p:grpSpPr>
      <p:sp>
        <p:nvSpPr>
          <p:cNvPr id="360" name="Google Shape;360;p57"/>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61" name="Google Shape;361;p57"/>
          <p:cNvSpPr txBox="1"/>
          <p:nvPr/>
        </p:nvSpPr>
        <p:spPr>
          <a:xfrm>
            <a:off x="283400" y="503325"/>
            <a:ext cx="5656800" cy="4107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3500">
                <a:solidFill>
                  <a:srgbClr val="0071CF"/>
                </a:solidFill>
                <a:highlight>
                  <a:schemeClr val="lt1"/>
                </a:highlight>
                <a:latin typeface="Raleway"/>
                <a:ea typeface="Raleway"/>
                <a:cs typeface="Raleway"/>
                <a:sym typeface="Raleway"/>
              </a:rPr>
              <a:t>Sarno Method Lecture</a:t>
            </a:r>
            <a:endParaRPr sz="3500"/>
          </a:p>
          <a:p>
            <a:pPr indent="-400050" lvl="0" marL="457200" rtl="0" algn="l">
              <a:lnSpc>
                <a:spcPct val="200000"/>
              </a:lnSpc>
              <a:spcBef>
                <a:spcPts val="1400"/>
              </a:spcBef>
              <a:spcAft>
                <a:spcPts val="0"/>
              </a:spcAft>
              <a:buSzPts val="2700"/>
              <a:buAutoNum type="arabicPeriod"/>
            </a:pPr>
            <a:r>
              <a:rPr lang="en" sz="2700"/>
              <a:t>Repudiate structural explanation</a:t>
            </a:r>
            <a:endParaRPr sz="2700"/>
          </a:p>
          <a:p>
            <a:pPr indent="-400050" lvl="0" marL="457200" rtl="0" algn="l">
              <a:lnSpc>
                <a:spcPct val="200000"/>
              </a:lnSpc>
              <a:spcBef>
                <a:spcPts val="0"/>
              </a:spcBef>
              <a:spcAft>
                <a:spcPts val="0"/>
              </a:spcAft>
              <a:buSzPts val="2700"/>
              <a:buAutoNum type="arabicPeriod"/>
            </a:pPr>
            <a:r>
              <a:rPr lang="en" sz="2700"/>
              <a:t>Attribute to TMS</a:t>
            </a:r>
            <a:endParaRPr sz="2700"/>
          </a:p>
          <a:p>
            <a:pPr indent="-400050" lvl="0" marL="457200" rtl="0" algn="l">
              <a:lnSpc>
                <a:spcPct val="200000"/>
              </a:lnSpc>
              <a:spcBef>
                <a:spcPts val="0"/>
              </a:spcBef>
              <a:spcAft>
                <a:spcPts val="0"/>
              </a:spcAft>
              <a:buSzPts val="2700"/>
              <a:buAutoNum type="arabicPeriod"/>
            </a:pPr>
            <a:r>
              <a:rPr lang="en" sz="2700"/>
              <a:t>Think psychological, not physical</a:t>
            </a:r>
            <a:endParaRPr sz="2700"/>
          </a:p>
          <a:p>
            <a:pPr indent="0" lvl="0" marL="457200" rtl="0" algn="l">
              <a:lnSpc>
                <a:spcPct val="115000"/>
              </a:lnSpc>
              <a:spcBef>
                <a:spcPts val="1400"/>
              </a:spcBef>
              <a:spcAft>
                <a:spcPts val="1500"/>
              </a:spcAft>
              <a:buNone/>
            </a:pPr>
            <a:r>
              <a:t/>
            </a:r>
            <a:endParaRPr sz="1700">
              <a:solidFill>
                <a:srgbClr val="262626"/>
              </a:solidFill>
              <a:highlight>
                <a:schemeClr val="lt1"/>
              </a:highlight>
              <a:latin typeface="Raleway"/>
              <a:ea typeface="Raleway"/>
              <a:cs typeface="Raleway"/>
              <a:sym typeface="Raleway"/>
            </a:endParaRPr>
          </a:p>
        </p:txBody>
      </p:sp>
      <p:pic>
        <p:nvPicPr>
          <p:cNvPr id="362" name="Google Shape;362;p57"/>
          <p:cNvPicPr preferRelativeResize="0"/>
          <p:nvPr/>
        </p:nvPicPr>
        <p:blipFill>
          <a:blip r:embed="rId3">
            <a:alphaModFix/>
          </a:blip>
          <a:stretch>
            <a:fillRect/>
          </a:stretch>
        </p:blipFill>
        <p:spPr>
          <a:xfrm>
            <a:off x="6072475" y="976100"/>
            <a:ext cx="2630600" cy="1750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66" name="Shape 366"/>
        <p:cNvGrpSpPr/>
        <p:nvPr/>
      </p:nvGrpSpPr>
      <p:grpSpPr>
        <a:xfrm>
          <a:off x="0" y="0"/>
          <a:ext cx="0" cy="0"/>
          <a:chOff x="0" y="0"/>
          <a:chExt cx="0" cy="0"/>
        </a:xfrm>
      </p:grpSpPr>
      <p:sp>
        <p:nvSpPr>
          <p:cNvPr id="367" name="Google Shape;367;p58"/>
          <p:cNvSpPr txBox="1"/>
          <p:nvPr/>
        </p:nvSpPr>
        <p:spPr>
          <a:xfrm>
            <a:off x="411200" y="1300750"/>
            <a:ext cx="5199900" cy="298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2050">
                <a:solidFill>
                  <a:srgbClr val="202122"/>
                </a:solidFill>
              </a:rPr>
              <a:t>List out all issues that might contribute to the patient's repressed emotions::</a:t>
            </a:r>
            <a:endParaRPr sz="2050">
              <a:solidFill>
                <a:srgbClr val="202122"/>
              </a:solidFill>
            </a:endParaRPr>
          </a:p>
          <a:p>
            <a:pPr indent="0" lvl="0" marL="0" rtl="0" algn="l">
              <a:lnSpc>
                <a:spcPct val="115000"/>
              </a:lnSpc>
              <a:spcBef>
                <a:spcPts val="1200"/>
              </a:spcBef>
              <a:spcAft>
                <a:spcPts val="0"/>
              </a:spcAft>
              <a:buNone/>
            </a:pPr>
            <a:r>
              <a:rPr lang="en" sz="2050">
                <a:solidFill>
                  <a:srgbClr val="202122"/>
                </a:solidFill>
              </a:rPr>
              <a:t>(a) certain childhood experiences, such as </a:t>
            </a:r>
            <a:r>
              <a:rPr lang="en" sz="2050">
                <a:solidFill>
                  <a:srgbClr val="0645AD"/>
                </a:solidFill>
                <a:uFill>
                  <a:noFill/>
                </a:uFill>
                <a:hlinkClick r:id="rId3">
                  <a:extLst>
                    <a:ext uri="{A12FA001-AC4F-418D-AE19-62706E023703}">
                      <ahyp:hlinkClr val="tx"/>
                    </a:ext>
                  </a:extLst>
                </a:hlinkClick>
              </a:rPr>
              <a:t>abuse</a:t>
            </a:r>
            <a:r>
              <a:rPr lang="en" sz="2050">
                <a:solidFill>
                  <a:srgbClr val="202122"/>
                </a:solidFill>
              </a:rPr>
              <a:t> or lack of love,</a:t>
            </a:r>
            <a:endParaRPr sz="2050">
              <a:solidFill>
                <a:srgbClr val="202122"/>
              </a:solidFill>
            </a:endParaRPr>
          </a:p>
          <a:p>
            <a:pPr indent="0" lvl="0" marL="0" rtl="0" algn="l">
              <a:lnSpc>
                <a:spcPct val="115000"/>
              </a:lnSpc>
              <a:spcBef>
                <a:spcPts val="1200"/>
              </a:spcBef>
              <a:spcAft>
                <a:spcPts val="200"/>
              </a:spcAft>
              <a:buNone/>
            </a:pPr>
            <a:r>
              <a:rPr lang="en" sz="2050">
                <a:solidFill>
                  <a:srgbClr val="202122"/>
                </a:solidFill>
              </a:rPr>
              <a:t>(b) personality traits such as </a:t>
            </a:r>
            <a:r>
              <a:rPr lang="en" sz="2050">
                <a:solidFill>
                  <a:srgbClr val="0645AD"/>
                </a:solidFill>
                <a:uFill>
                  <a:noFill/>
                </a:uFill>
                <a:hlinkClick r:id="rId4">
                  <a:extLst>
                    <a:ext uri="{A12FA001-AC4F-418D-AE19-62706E023703}">
                      <ahyp:hlinkClr val="tx"/>
                    </a:ext>
                  </a:extLst>
                </a:hlinkClick>
              </a:rPr>
              <a:t>perfectionism</a:t>
            </a:r>
            <a:r>
              <a:rPr lang="en" sz="2050">
                <a:solidFill>
                  <a:srgbClr val="202122"/>
                </a:solidFill>
              </a:rPr>
              <a:t>, </a:t>
            </a:r>
            <a:r>
              <a:rPr lang="en" sz="2050">
                <a:solidFill>
                  <a:srgbClr val="0645AD"/>
                </a:solidFill>
                <a:uFill>
                  <a:noFill/>
                </a:uFill>
                <a:hlinkClick r:id="rId5">
                  <a:extLst>
                    <a:ext uri="{A12FA001-AC4F-418D-AE19-62706E023703}">
                      <ahyp:hlinkClr val="tx"/>
                    </a:ext>
                  </a:extLst>
                </a:hlinkClick>
              </a:rPr>
              <a:t>conscientiousness</a:t>
            </a:r>
            <a:r>
              <a:rPr lang="en" sz="2050">
                <a:solidFill>
                  <a:srgbClr val="202122"/>
                </a:solidFill>
              </a:rPr>
              <a:t> and a strong need to be liked, approved or validated by everyone.</a:t>
            </a:r>
            <a:endParaRPr sz="1500">
              <a:latin typeface="Proxima Nova"/>
              <a:ea typeface="Proxima Nova"/>
              <a:cs typeface="Proxima Nova"/>
              <a:sym typeface="Proxima Nova"/>
            </a:endParaRPr>
          </a:p>
        </p:txBody>
      </p:sp>
      <p:sp>
        <p:nvSpPr>
          <p:cNvPr id="368" name="Google Shape;368;p58"/>
          <p:cNvSpPr txBox="1"/>
          <p:nvPr/>
        </p:nvSpPr>
        <p:spPr>
          <a:xfrm>
            <a:off x="411200" y="5022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The Sarno Method</a:t>
            </a:r>
            <a:endParaRPr b="1" sz="3300">
              <a:solidFill>
                <a:srgbClr val="0000FF"/>
              </a:solidFill>
              <a:latin typeface="DM Sans"/>
              <a:ea typeface="DM Sans"/>
              <a:cs typeface="DM Sans"/>
              <a:sym typeface="DM Sans"/>
            </a:endParaRPr>
          </a:p>
        </p:txBody>
      </p:sp>
      <p:pic>
        <p:nvPicPr>
          <p:cNvPr id="369" name="Google Shape;369;p58"/>
          <p:cNvPicPr preferRelativeResize="0"/>
          <p:nvPr/>
        </p:nvPicPr>
        <p:blipFill>
          <a:blip r:embed="rId6">
            <a:alphaModFix/>
          </a:blip>
          <a:stretch>
            <a:fillRect/>
          </a:stretch>
        </p:blipFill>
        <p:spPr>
          <a:xfrm>
            <a:off x="6098600" y="1194951"/>
            <a:ext cx="2659447" cy="176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7" name="Shape 167"/>
        <p:cNvGrpSpPr/>
        <p:nvPr/>
      </p:nvGrpSpPr>
      <p:grpSpPr>
        <a:xfrm>
          <a:off x="0" y="0"/>
          <a:ext cx="0" cy="0"/>
          <a:chOff x="0" y="0"/>
          <a:chExt cx="0" cy="0"/>
        </a:xfrm>
      </p:grpSpPr>
      <p:grpSp>
        <p:nvGrpSpPr>
          <p:cNvPr id="168" name="Google Shape;168;p32"/>
          <p:cNvGrpSpPr/>
          <p:nvPr/>
        </p:nvGrpSpPr>
        <p:grpSpPr>
          <a:xfrm>
            <a:off x="5619074" y="417731"/>
            <a:ext cx="2120985" cy="4361089"/>
            <a:chOff x="5160100" y="1609475"/>
            <a:chExt cx="975300" cy="2005375"/>
          </a:xfrm>
        </p:grpSpPr>
        <p:sp>
          <p:nvSpPr>
            <p:cNvPr id="169" name="Google Shape;169;p32"/>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32"/>
          <p:cNvSpPr/>
          <p:nvPr/>
        </p:nvSpPr>
        <p:spPr>
          <a:xfrm flipH="1" rot="-2700000">
            <a:off x="7057481" y="3007202"/>
            <a:ext cx="669489" cy="669489"/>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2"/>
          <p:cNvSpPr txBox="1"/>
          <p:nvPr>
            <p:ph idx="4294967295" type="ctrTitle"/>
          </p:nvPr>
        </p:nvSpPr>
        <p:spPr>
          <a:xfrm>
            <a:off x="631875" y="3492550"/>
            <a:ext cx="4987200" cy="1866300"/>
          </a:xfrm>
          <a:prstGeom prst="rect">
            <a:avLst/>
          </a:prstGeom>
        </p:spPr>
        <p:txBody>
          <a:bodyPr anchorCtr="0" anchor="b" bIns="91425" lIns="91425" spcFirstLastPara="1" rIns="91425" wrap="square" tIns="91425">
            <a:normAutofit fontScale="90000"/>
          </a:bodyPr>
          <a:lstStyle/>
          <a:p>
            <a:pPr indent="0" lvl="0" marL="457200" rtl="0" algn="l">
              <a:spcBef>
                <a:spcPts val="0"/>
              </a:spcBef>
              <a:spcAft>
                <a:spcPts val="0"/>
              </a:spcAft>
              <a:buNone/>
            </a:pPr>
            <a:r>
              <a:t/>
            </a:r>
            <a:endParaRPr b="1" sz="4200">
              <a:latin typeface="DM Sans"/>
              <a:ea typeface="DM Sans"/>
              <a:cs typeface="DM Sans"/>
              <a:sym typeface="DM Sans"/>
            </a:endParaRPr>
          </a:p>
          <a:p>
            <a:pPr indent="-468630" lvl="0" marL="457200" rtl="0" algn="l">
              <a:lnSpc>
                <a:spcPct val="150000"/>
              </a:lnSpc>
              <a:spcBef>
                <a:spcPts val="0"/>
              </a:spcBef>
              <a:spcAft>
                <a:spcPts val="0"/>
              </a:spcAft>
              <a:buSzPct val="100000"/>
              <a:buFont typeface="DM Sans"/>
              <a:buAutoNum type="arabicPeriod"/>
            </a:pPr>
            <a:r>
              <a:rPr b="1" lang="en" sz="4200">
                <a:latin typeface="DM Sans"/>
                <a:ea typeface="DM Sans"/>
                <a:cs typeface="DM Sans"/>
                <a:sym typeface="DM Sans"/>
              </a:rPr>
              <a:t>Dr Sarno</a:t>
            </a:r>
            <a:endParaRPr b="1" sz="4200">
              <a:latin typeface="DM Sans"/>
              <a:ea typeface="DM Sans"/>
              <a:cs typeface="DM Sans"/>
              <a:sym typeface="DM Sans"/>
            </a:endParaRPr>
          </a:p>
          <a:p>
            <a:pPr indent="-468630" lvl="0" marL="457200" rtl="0" algn="l">
              <a:lnSpc>
                <a:spcPct val="115000"/>
              </a:lnSpc>
              <a:spcBef>
                <a:spcPts val="0"/>
              </a:spcBef>
              <a:spcAft>
                <a:spcPts val="0"/>
              </a:spcAft>
              <a:buSzPct val="100000"/>
              <a:buFont typeface="DM Sans"/>
              <a:buAutoNum type="arabicPeriod"/>
            </a:pPr>
            <a:r>
              <a:rPr b="1" lang="en" sz="4200">
                <a:latin typeface="DM Sans"/>
                <a:ea typeface="DM Sans"/>
                <a:cs typeface="DM Sans"/>
                <a:sym typeface="DM Sans"/>
              </a:rPr>
              <a:t>Mind/Body Connection with Pain</a:t>
            </a:r>
            <a:endParaRPr b="1" sz="4200">
              <a:latin typeface="DM Sans"/>
              <a:ea typeface="DM Sans"/>
              <a:cs typeface="DM Sans"/>
              <a:sym typeface="DM Sans"/>
            </a:endParaRPr>
          </a:p>
          <a:p>
            <a:pPr indent="-468630" lvl="0" marL="457200" rtl="0" algn="l">
              <a:lnSpc>
                <a:spcPct val="115000"/>
              </a:lnSpc>
              <a:spcBef>
                <a:spcPts val="0"/>
              </a:spcBef>
              <a:spcAft>
                <a:spcPts val="0"/>
              </a:spcAft>
              <a:buSzPct val="100000"/>
              <a:buFont typeface="DM Sans"/>
              <a:buAutoNum type="arabicPeriod"/>
            </a:pPr>
            <a:r>
              <a:rPr b="1" lang="en" sz="4200">
                <a:latin typeface="DM Sans"/>
                <a:ea typeface="DM Sans"/>
                <a:cs typeface="DM Sans"/>
                <a:sym typeface="DM Sans"/>
              </a:rPr>
              <a:t>TMS</a:t>
            </a:r>
            <a:endParaRPr b="1" sz="4200">
              <a:latin typeface="DM Sans"/>
              <a:ea typeface="DM Sans"/>
              <a:cs typeface="DM Sans"/>
              <a:sym typeface="DM Sans"/>
            </a:endParaRPr>
          </a:p>
          <a:p>
            <a:pPr indent="0" lvl="0" marL="0" rtl="0" algn="l">
              <a:spcBef>
                <a:spcPts val="0"/>
              </a:spcBef>
              <a:spcAft>
                <a:spcPts val="0"/>
              </a:spcAft>
              <a:buNone/>
            </a:pPr>
            <a:r>
              <a:t/>
            </a:r>
            <a:endParaRPr sz="4700"/>
          </a:p>
          <a:p>
            <a:pPr indent="0" lvl="0" marL="0" rtl="0" algn="l">
              <a:lnSpc>
                <a:spcPct val="80000"/>
              </a:lnSpc>
              <a:spcBef>
                <a:spcPts val="0"/>
              </a:spcBef>
              <a:spcAft>
                <a:spcPts val="0"/>
              </a:spcAft>
              <a:buNone/>
            </a:pPr>
            <a:r>
              <a:t/>
            </a:r>
            <a:endParaRPr sz="4700"/>
          </a:p>
        </p:txBody>
      </p:sp>
      <p:sp>
        <p:nvSpPr>
          <p:cNvPr id="173" name="Google Shape;17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174" name="Google Shape;174;p32"/>
          <p:cNvSpPr/>
          <p:nvPr/>
        </p:nvSpPr>
        <p:spPr>
          <a:xfrm rot="4499367">
            <a:off x="7137857" y="360028"/>
            <a:ext cx="881478" cy="864587"/>
          </a:xfrm>
          <a:prstGeom prst="wedgeEllipseCallout">
            <a:avLst>
              <a:gd fmla="val -20833" name="adj1"/>
              <a:gd fmla="val 62500" name="adj2"/>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2"/>
          <p:cNvSpPr/>
          <p:nvPr/>
        </p:nvSpPr>
        <p:spPr>
          <a:xfrm rot="2700000">
            <a:off x="5350706" y="1072527"/>
            <a:ext cx="669489" cy="669489"/>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2"/>
          <p:cNvSpPr/>
          <p:nvPr/>
        </p:nvSpPr>
        <p:spPr>
          <a:xfrm>
            <a:off x="6780750" y="1536450"/>
            <a:ext cx="176100" cy="154200"/>
          </a:xfrm>
          <a:prstGeom prst="hear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32"/>
          <p:cNvGrpSpPr/>
          <p:nvPr/>
        </p:nvGrpSpPr>
        <p:grpSpPr>
          <a:xfrm>
            <a:off x="7427996" y="641718"/>
            <a:ext cx="301203" cy="301203"/>
            <a:chOff x="8762414" y="2939573"/>
            <a:chExt cx="457200" cy="457200"/>
          </a:xfrm>
        </p:grpSpPr>
        <p:sp>
          <p:nvSpPr>
            <p:cNvPr id="178" name="Google Shape;178;p32"/>
            <p:cNvSpPr/>
            <p:nvPr/>
          </p:nvSpPr>
          <p:spPr>
            <a:xfrm>
              <a:off x="9010064" y="3034823"/>
              <a:ext cx="209550" cy="66675"/>
            </a:xfrm>
            <a:custGeom>
              <a:rect b="b" l="l" r="r" t="t"/>
              <a:pathLst>
                <a:path extrusionOk="0" h="66675" w="209550">
                  <a:moveTo>
                    <a:pt x="200025" y="0"/>
                  </a:moveTo>
                  <a:lnTo>
                    <a:pt x="9525" y="0"/>
                  </a:lnTo>
                  <a:cubicBezTo>
                    <a:pt x="3810" y="0"/>
                    <a:pt x="0" y="3810"/>
                    <a:pt x="0" y="9525"/>
                  </a:cubicBezTo>
                  <a:lnTo>
                    <a:pt x="0" y="57150"/>
                  </a:lnTo>
                  <a:cubicBezTo>
                    <a:pt x="0" y="62865"/>
                    <a:pt x="3810" y="66675"/>
                    <a:pt x="9525" y="66675"/>
                  </a:cubicBezTo>
                  <a:lnTo>
                    <a:pt x="200025" y="66675"/>
                  </a:lnTo>
                  <a:cubicBezTo>
                    <a:pt x="205740" y="66675"/>
                    <a:pt x="209550" y="62865"/>
                    <a:pt x="209550" y="57150"/>
                  </a:cubicBezTo>
                  <a:lnTo>
                    <a:pt x="209550" y="9525"/>
                  </a:lnTo>
                  <a:cubicBezTo>
                    <a:pt x="209550" y="3810"/>
                    <a:pt x="205740" y="0"/>
                    <a:pt x="2000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32"/>
            <p:cNvSpPr/>
            <p:nvPr/>
          </p:nvSpPr>
          <p:spPr>
            <a:xfrm>
              <a:off x="9029114" y="3120548"/>
              <a:ext cx="171450" cy="276225"/>
            </a:xfrm>
            <a:custGeom>
              <a:rect b="b" l="l" r="r" t="t"/>
              <a:pathLst>
                <a:path extrusionOk="0" h="276225" w="171450">
                  <a:moveTo>
                    <a:pt x="0" y="266700"/>
                  </a:moveTo>
                  <a:cubicBezTo>
                    <a:pt x="0" y="272415"/>
                    <a:pt x="3810" y="276225"/>
                    <a:pt x="9525" y="276225"/>
                  </a:cubicBezTo>
                  <a:lnTo>
                    <a:pt x="161925" y="276225"/>
                  </a:lnTo>
                  <a:cubicBezTo>
                    <a:pt x="167640" y="276225"/>
                    <a:pt x="171450" y="272415"/>
                    <a:pt x="171450" y="266700"/>
                  </a:cubicBezTo>
                  <a:lnTo>
                    <a:pt x="171450" y="0"/>
                  </a:lnTo>
                  <a:lnTo>
                    <a:pt x="0" y="0"/>
                  </a:lnTo>
                  <a:lnTo>
                    <a:pt x="0" y="266700"/>
                  </a:lnTo>
                  <a:close/>
                  <a:moveTo>
                    <a:pt x="28575" y="57150"/>
                  </a:moveTo>
                  <a:cubicBezTo>
                    <a:pt x="28575" y="51435"/>
                    <a:pt x="32385" y="47625"/>
                    <a:pt x="38100" y="47625"/>
                  </a:cubicBezTo>
                  <a:lnTo>
                    <a:pt x="133350" y="47625"/>
                  </a:lnTo>
                  <a:cubicBezTo>
                    <a:pt x="139065" y="47625"/>
                    <a:pt x="142875" y="51435"/>
                    <a:pt x="142875" y="57150"/>
                  </a:cubicBezTo>
                  <a:lnTo>
                    <a:pt x="142875" y="123825"/>
                  </a:lnTo>
                  <a:cubicBezTo>
                    <a:pt x="142875" y="129540"/>
                    <a:pt x="139065" y="133350"/>
                    <a:pt x="133350" y="133350"/>
                  </a:cubicBezTo>
                  <a:lnTo>
                    <a:pt x="38100" y="133350"/>
                  </a:lnTo>
                  <a:cubicBezTo>
                    <a:pt x="32385" y="133350"/>
                    <a:pt x="28575" y="129540"/>
                    <a:pt x="28575" y="123825"/>
                  </a:cubicBezTo>
                  <a:lnTo>
                    <a:pt x="28575" y="57150"/>
                  </a:lnTo>
                  <a:close/>
                  <a:moveTo>
                    <a:pt x="38100" y="161925"/>
                  </a:moveTo>
                  <a:lnTo>
                    <a:pt x="133350" y="161925"/>
                  </a:lnTo>
                  <a:cubicBezTo>
                    <a:pt x="139065" y="161925"/>
                    <a:pt x="142875" y="165735"/>
                    <a:pt x="142875" y="171450"/>
                  </a:cubicBezTo>
                  <a:cubicBezTo>
                    <a:pt x="142875" y="177165"/>
                    <a:pt x="139065" y="180975"/>
                    <a:pt x="133350" y="180975"/>
                  </a:cubicBezTo>
                  <a:lnTo>
                    <a:pt x="38100" y="180975"/>
                  </a:lnTo>
                  <a:cubicBezTo>
                    <a:pt x="32385" y="180975"/>
                    <a:pt x="28575" y="177165"/>
                    <a:pt x="28575" y="171450"/>
                  </a:cubicBezTo>
                  <a:cubicBezTo>
                    <a:pt x="28575" y="165735"/>
                    <a:pt x="32385" y="161925"/>
                    <a:pt x="38100" y="16192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32"/>
            <p:cNvSpPr/>
            <p:nvPr/>
          </p:nvSpPr>
          <p:spPr>
            <a:xfrm>
              <a:off x="8762414" y="2939573"/>
              <a:ext cx="200025" cy="457200"/>
            </a:xfrm>
            <a:custGeom>
              <a:rect b="b" l="l" r="r" t="t"/>
              <a:pathLst>
                <a:path extrusionOk="0" h="457200" w="200025">
                  <a:moveTo>
                    <a:pt x="185738" y="76200"/>
                  </a:moveTo>
                  <a:lnTo>
                    <a:pt x="133350" y="76200"/>
                  </a:lnTo>
                  <a:lnTo>
                    <a:pt x="133350" y="28575"/>
                  </a:lnTo>
                  <a:lnTo>
                    <a:pt x="157163" y="28575"/>
                  </a:lnTo>
                  <a:cubicBezTo>
                    <a:pt x="164783" y="28575"/>
                    <a:pt x="171450" y="21908"/>
                    <a:pt x="171450" y="14288"/>
                  </a:cubicBezTo>
                  <a:cubicBezTo>
                    <a:pt x="171450" y="6668"/>
                    <a:pt x="164783" y="0"/>
                    <a:pt x="157163" y="0"/>
                  </a:cubicBezTo>
                  <a:lnTo>
                    <a:pt x="42863" y="0"/>
                  </a:lnTo>
                  <a:cubicBezTo>
                    <a:pt x="35243" y="0"/>
                    <a:pt x="28575" y="6668"/>
                    <a:pt x="28575" y="14288"/>
                  </a:cubicBezTo>
                  <a:cubicBezTo>
                    <a:pt x="28575" y="21908"/>
                    <a:pt x="35243" y="28575"/>
                    <a:pt x="42863" y="28575"/>
                  </a:cubicBezTo>
                  <a:lnTo>
                    <a:pt x="66675" y="28575"/>
                  </a:lnTo>
                  <a:lnTo>
                    <a:pt x="66675" y="76200"/>
                  </a:lnTo>
                  <a:lnTo>
                    <a:pt x="14288" y="76200"/>
                  </a:lnTo>
                  <a:cubicBezTo>
                    <a:pt x="6668" y="76200"/>
                    <a:pt x="0" y="82868"/>
                    <a:pt x="0" y="90488"/>
                  </a:cubicBezTo>
                  <a:cubicBezTo>
                    <a:pt x="0" y="98108"/>
                    <a:pt x="6668" y="104775"/>
                    <a:pt x="14288" y="104775"/>
                  </a:cubicBezTo>
                  <a:lnTo>
                    <a:pt x="47625" y="104775"/>
                  </a:lnTo>
                  <a:lnTo>
                    <a:pt x="47625" y="323850"/>
                  </a:lnTo>
                  <a:cubicBezTo>
                    <a:pt x="47625" y="334328"/>
                    <a:pt x="56198" y="342900"/>
                    <a:pt x="66675" y="342900"/>
                  </a:cubicBezTo>
                  <a:lnTo>
                    <a:pt x="66675" y="361950"/>
                  </a:lnTo>
                  <a:cubicBezTo>
                    <a:pt x="66675" y="367665"/>
                    <a:pt x="70485" y="371475"/>
                    <a:pt x="76200" y="371475"/>
                  </a:cubicBezTo>
                  <a:lnTo>
                    <a:pt x="85725" y="371475"/>
                  </a:lnTo>
                  <a:lnTo>
                    <a:pt x="85725" y="442913"/>
                  </a:lnTo>
                  <a:cubicBezTo>
                    <a:pt x="85725" y="450533"/>
                    <a:pt x="92393" y="457200"/>
                    <a:pt x="100013" y="457200"/>
                  </a:cubicBezTo>
                  <a:cubicBezTo>
                    <a:pt x="107633" y="457200"/>
                    <a:pt x="114300" y="450533"/>
                    <a:pt x="114300" y="442913"/>
                  </a:cubicBezTo>
                  <a:lnTo>
                    <a:pt x="114300" y="371475"/>
                  </a:lnTo>
                  <a:lnTo>
                    <a:pt x="123825" y="371475"/>
                  </a:lnTo>
                  <a:cubicBezTo>
                    <a:pt x="129540" y="371475"/>
                    <a:pt x="133350" y="367665"/>
                    <a:pt x="133350" y="361950"/>
                  </a:cubicBezTo>
                  <a:lnTo>
                    <a:pt x="133350" y="342900"/>
                  </a:lnTo>
                  <a:cubicBezTo>
                    <a:pt x="143828" y="342900"/>
                    <a:pt x="152400" y="334328"/>
                    <a:pt x="152400" y="323850"/>
                  </a:cubicBezTo>
                  <a:lnTo>
                    <a:pt x="152400" y="104775"/>
                  </a:lnTo>
                  <a:lnTo>
                    <a:pt x="185738" y="104775"/>
                  </a:lnTo>
                  <a:cubicBezTo>
                    <a:pt x="193358" y="104775"/>
                    <a:pt x="200025" y="98108"/>
                    <a:pt x="200025" y="90488"/>
                  </a:cubicBezTo>
                  <a:cubicBezTo>
                    <a:pt x="200025" y="82868"/>
                    <a:pt x="193358" y="76200"/>
                    <a:pt x="185738" y="76200"/>
                  </a:cubicBezTo>
                  <a:close/>
                  <a:moveTo>
                    <a:pt x="123825" y="247650"/>
                  </a:moveTo>
                  <a:lnTo>
                    <a:pt x="76200" y="247650"/>
                  </a:lnTo>
                  <a:lnTo>
                    <a:pt x="76200" y="123825"/>
                  </a:lnTo>
                  <a:lnTo>
                    <a:pt x="123825" y="123825"/>
                  </a:lnTo>
                  <a:lnTo>
                    <a:pt x="123825" y="2476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1" name="Google Shape;181;p32"/>
          <p:cNvSpPr/>
          <p:nvPr/>
        </p:nvSpPr>
        <p:spPr>
          <a:xfrm>
            <a:off x="5534653" y="1275332"/>
            <a:ext cx="301594" cy="263875"/>
          </a:xfrm>
          <a:custGeom>
            <a:rect b="b" l="l" r="r" t="t"/>
            <a:pathLst>
              <a:path extrusionOk="0" h="399811" w="456961">
                <a:moveTo>
                  <a:pt x="423386" y="38100"/>
                </a:moveTo>
                <a:lnTo>
                  <a:pt x="419576" y="34290"/>
                </a:lnTo>
                <a:cubicBezTo>
                  <a:pt x="374809" y="-11430"/>
                  <a:pt x="303371" y="-11430"/>
                  <a:pt x="259556" y="34290"/>
                </a:cubicBezTo>
                <a:lnTo>
                  <a:pt x="228124" y="67628"/>
                </a:lnTo>
                <a:lnTo>
                  <a:pt x="196691" y="35243"/>
                </a:lnTo>
                <a:cubicBezTo>
                  <a:pt x="151924" y="-10478"/>
                  <a:pt x="80486" y="-10478"/>
                  <a:pt x="36671" y="35243"/>
                </a:cubicBezTo>
                <a:lnTo>
                  <a:pt x="32861" y="38100"/>
                </a:lnTo>
                <a:cubicBezTo>
                  <a:pt x="-10954" y="83820"/>
                  <a:pt x="-10954" y="157163"/>
                  <a:pt x="32861" y="201930"/>
                </a:cubicBezTo>
                <a:lnTo>
                  <a:pt x="219551" y="396240"/>
                </a:lnTo>
                <a:cubicBezTo>
                  <a:pt x="224314" y="401003"/>
                  <a:pt x="231934" y="401003"/>
                  <a:pt x="236696" y="396240"/>
                </a:cubicBezTo>
                <a:lnTo>
                  <a:pt x="423386" y="201930"/>
                </a:lnTo>
                <a:cubicBezTo>
                  <a:pt x="468154" y="157163"/>
                  <a:pt x="468154" y="83820"/>
                  <a:pt x="423386" y="38100"/>
                </a:cubicBezTo>
                <a:close/>
                <a:moveTo>
                  <a:pt x="298609" y="214313"/>
                </a:moveTo>
                <a:cubicBezTo>
                  <a:pt x="294799" y="218123"/>
                  <a:pt x="290036" y="220028"/>
                  <a:pt x="285274" y="220028"/>
                </a:cubicBezTo>
                <a:lnTo>
                  <a:pt x="247174" y="220028"/>
                </a:lnTo>
                <a:lnTo>
                  <a:pt x="247174" y="258128"/>
                </a:lnTo>
                <a:cubicBezTo>
                  <a:pt x="247174" y="268605"/>
                  <a:pt x="238601" y="277178"/>
                  <a:pt x="228124" y="277178"/>
                </a:cubicBezTo>
                <a:cubicBezTo>
                  <a:pt x="217646" y="277178"/>
                  <a:pt x="209074" y="268605"/>
                  <a:pt x="209074" y="258128"/>
                </a:cubicBezTo>
                <a:lnTo>
                  <a:pt x="209074" y="220028"/>
                </a:lnTo>
                <a:lnTo>
                  <a:pt x="170974" y="220028"/>
                </a:lnTo>
                <a:cubicBezTo>
                  <a:pt x="160496" y="220028"/>
                  <a:pt x="151924" y="211455"/>
                  <a:pt x="151924" y="200978"/>
                </a:cubicBezTo>
                <a:cubicBezTo>
                  <a:pt x="151924" y="195263"/>
                  <a:pt x="153829" y="190500"/>
                  <a:pt x="157639" y="187643"/>
                </a:cubicBezTo>
                <a:cubicBezTo>
                  <a:pt x="161449" y="183833"/>
                  <a:pt x="166211" y="181928"/>
                  <a:pt x="170974" y="181928"/>
                </a:cubicBezTo>
                <a:lnTo>
                  <a:pt x="209074" y="181928"/>
                </a:lnTo>
                <a:lnTo>
                  <a:pt x="209074" y="143828"/>
                </a:lnTo>
                <a:cubicBezTo>
                  <a:pt x="209074" y="133350"/>
                  <a:pt x="217646" y="124778"/>
                  <a:pt x="228124" y="124778"/>
                </a:cubicBezTo>
                <a:cubicBezTo>
                  <a:pt x="233839" y="124778"/>
                  <a:pt x="238601" y="126683"/>
                  <a:pt x="241459" y="130493"/>
                </a:cubicBezTo>
                <a:cubicBezTo>
                  <a:pt x="245269" y="134303"/>
                  <a:pt x="247174" y="139065"/>
                  <a:pt x="247174" y="143828"/>
                </a:cubicBezTo>
                <a:lnTo>
                  <a:pt x="247174" y="181928"/>
                </a:lnTo>
                <a:lnTo>
                  <a:pt x="285274" y="181928"/>
                </a:lnTo>
                <a:cubicBezTo>
                  <a:pt x="295751" y="181928"/>
                  <a:pt x="304324" y="190500"/>
                  <a:pt x="304324" y="200978"/>
                </a:cubicBezTo>
                <a:cubicBezTo>
                  <a:pt x="304324" y="205740"/>
                  <a:pt x="302419" y="210503"/>
                  <a:pt x="298609" y="2143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2" name="Google Shape;182;p32"/>
          <p:cNvGrpSpPr/>
          <p:nvPr/>
        </p:nvGrpSpPr>
        <p:grpSpPr>
          <a:xfrm>
            <a:off x="7241629" y="3191345"/>
            <a:ext cx="301203" cy="301203"/>
            <a:chOff x="3293633" y="3741845"/>
            <a:chExt cx="457200" cy="457200"/>
          </a:xfrm>
        </p:grpSpPr>
        <p:sp>
          <p:nvSpPr>
            <p:cNvPr id="183" name="Google Shape;183;p32"/>
            <p:cNvSpPr/>
            <p:nvPr/>
          </p:nvSpPr>
          <p:spPr>
            <a:xfrm>
              <a:off x="3382215" y="3834237"/>
              <a:ext cx="278368" cy="279320"/>
            </a:xfrm>
            <a:custGeom>
              <a:rect b="b" l="l" r="r" t="t"/>
              <a:pathLst>
                <a:path extrusionOk="0" h="279320" w="278368">
                  <a:moveTo>
                    <a:pt x="0" y="193358"/>
                  </a:moveTo>
                  <a:cubicBezTo>
                    <a:pt x="0" y="216218"/>
                    <a:pt x="8572" y="238125"/>
                    <a:pt x="24765" y="254318"/>
                  </a:cubicBezTo>
                  <a:cubicBezTo>
                    <a:pt x="58102" y="287655"/>
                    <a:pt x="112395" y="287655"/>
                    <a:pt x="145733" y="254318"/>
                  </a:cubicBezTo>
                  <a:lnTo>
                    <a:pt x="253365" y="145733"/>
                  </a:lnTo>
                  <a:cubicBezTo>
                    <a:pt x="286703" y="112395"/>
                    <a:pt x="286703" y="58103"/>
                    <a:pt x="253365" y="24765"/>
                  </a:cubicBezTo>
                  <a:cubicBezTo>
                    <a:pt x="236220" y="7620"/>
                    <a:pt x="214312" y="0"/>
                    <a:pt x="192405" y="0"/>
                  </a:cubicBezTo>
                  <a:cubicBezTo>
                    <a:pt x="170498" y="0"/>
                    <a:pt x="148590" y="8573"/>
                    <a:pt x="131445" y="24765"/>
                  </a:cubicBezTo>
                  <a:lnTo>
                    <a:pt x="24765" y="132398"/>
                  </a:lnTo>
                  <a:cubicBezTo>
                    <a:pt x="8572" y="148590"/>
                    <a:pt x="0" y="170498"/>
                    <a:pt x="0" y="193358"/>
                  </a:cubicBezTo>
                  <a:close/>
                  <a:moveTo>
                    <a:pt x="125730" y="88583"/>
                  </a:moveTo>
                  <a:cubicBezTo>
                    <a:pt x="139065" y="88583"/>
                    <a:pt x="149543" y="99060"/>
                    <a:pt x="149543" y="112395"/>
                  </a:cubicBezTo>
                  <a:cubicBezTo>
                    <a:pt x="149543" y="125730"/>
                    <a:pt x="139065" y="136208"/>
                    <a:pt x="125730" y="136208"/>
                  </a:cubicBezTo>
                  <a:cubicBezTo>
                    <a:pt x="112395" y="136208"/>
                    <a:pt x="101918" y="125730"/>
                    <a:pt x="101918" y="112395"/>
                  </a:cubicBezTo>
                  <a:cubicBezTo>
                    <a:pt x="101918" y="99060"/>
                    <a:pt x="112395" y="88583"/>
                    <a:pt x="125730" y="88583"/>
                  </a:cubicBezTo>
                  <a:close/>
                  <a:moveTo>
                    <a:pt x="92393" y="164783"/>
                  </a:moveTo>
                  <a:cubicBezTo>
                    <a:pt x="113348" y="164783"/>
                    <a:pt x="130493" y="181928"/>
                    <a:pt x="130493" y="202883"/>
                  </a:cubicBezTo>
                  <a:cubicBezTo>
                    <a:pt x="130493" y="223838"/>
                    <a:pt x="113348" y="240983"/>
                    <a:pt x="92393" y="240983"/>
                  </a:cubicBezTo>
                  <a:cubicBezTo>
                    <a:pt x="71437" y="240983"/>
                    <a:pt x="54293" y="223838"/>
                    <a:pt x="54293" y="202883"/>
                  </a:cubicBezTo>
                  <a:cubicBezTo>
                    <a:pt x="54293" y="181928"/>
                    <a:pt x="71437" y="164783"/>
                    <a:pt x="92393" y="1647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32"/>
            <p:cNvSpPr/>
            <p:nvPr/>
          </p:nvSpPr>
          <p:spPr>
            <a:xfrm>
              <a:off x="3293633" y="3741845"/>
              <a:ext cx="457200" cy="457200"/>
            </a:xfrm>
            <a:custGeom>
              <a:rect b="b" l="l" r="r" t="t"/>
              <a:pathLst>
                <a:path extrusionOk="0" h="457200" w="457200">
                  <a:moveTo>
                    <a:pt x="438150" y="152400"/>
                  </a:moveTo>
                  <a:lnTo>
                    <a:pt x="412433" y="152400"/>
                  </a:lnTo>
                  <a:cubicBezTo>
                    <a:pt x="411480" y="147638"/>
                    <a:pt x="410528" y="142875"/>
                    <a:pt x="408623" y="138113"/>
                  </a:cubicBezTo>
                  <a:cubicBezTo>
                    <a:pt x="408623" y="137160"/>
                    <a:pt x="407670" y="136208"/>
                    <a:pt x="407670" y="135255"/>
                  </a:cubicBezTo>
                  <a:cubicBezTo>
                    <a:pt x="406718" y="131445"/>
                    <a:pt x="404813" y="127635"/>
                    <a:pt x="403860" y="123825"/>
                  </a:cubicBezTo>
                  <a:cubicBezTo>
                    <a:pt x="403860" y="122873"/>
                    <a:pt x="402908" y="121920"/>
                    <a:pt x="402908" y="120968"/>
                  </a:cubicBezTo>
                  <a:cubicBezTo>
                    <a:pt x="401003" y="117158"/>
                    <a:pt x="399098" y="113348"/>
                    <a:pt x="397193" y="109538"/>
                  </a:cubicBezTo>
                  <a:cubicBezTo>
                    <a:pt x="397193" y="109538"/>
                    <a:pt x="396240" y="108585"/>
                    <a:pt x="396240" y="108585"/>
                  </a:cubicBezTo>
                  <a:cubicBezTo>
                    <a:pt x="393383" y="104775"/>
                    <a:pt x="390525" y="100013"/>
                    <a:pt x="387668" y="96203"/>
                  </a:cubicBezTo>
                  <a:lnTo>
                    <a:pt x="403860" y="80010"/>
                  </a:lnTo>
                  <a:cubicBezTo>
                    <a:pt x="411480" y="72390"/>
                    <a:pt x="411480" y="60960"/>
                    <a:pt x="403860" y="53340"/>
                  </a:cubicBezTo>
                  <a:cubicBezTo>
                    <a:pt x="396240" y="45720"/>
                    <a:pt x="384810" y="45720"/>
                    <a:pt x="377190" y="53340"/>
                  </a:cubicBezTo>
                  <a:lnTo>
                    <a:pt x="360045" y="70485"/>
                  </a:lnTo>
                  <a:cubicBezTo>
                    <a:pt x="342900" y="58103"/>
                    <a:pt x="324803" y="50483"/>
                    <a:pt x="304800" y="46673"/>
                  </a:cubicBezTo>
                  <a:cubicBezTo>
                    <a:pt x="304800" y="46673"/>
                    <a:pt x="304800" y="46673"/>
                    <a:pt x="304800" y="46673"/>
                  </a:cubicBezTo>
                  <a:lnTo>
                    <a:pt x="304800" y="19050"/>
                  </a:lnTo>
                  <a:cubicBezTo>
                    <a:pt x="304800" y="8573"/>
                    <a:pt x="296228" y="0"/>
                    <a:pt x="285750" y="0"/>
                  </a:cubicBezTo>
                  <a:cubicBezTo>
                    <a:pt x="275273" y="0"/>
                    <a:pt x="266700" y="8573"/>
                    <a:pt x="266700" y="19050"/>
                  </a:cubicBezTo>
                  <a:lnTo>
                    <a:pt x="266700" y="45720"/>
                  </a:lnTo>
                  <a:cubicBezTo>
                    <a:pt x="266700" y="45720"/>
                    <a:pt x="266700" y="45720"/>
                    <a:pt x="266700" y="45720"/>
                  </a:cubicBezTo>
                  <a:cubicBezTo>
                    <a:pt x="259080" y="46673"/>
                    <a:pt x="250508" y="48578"/>
                    <a:pt x="242888" y="50483"/>
                  </a:cubicBezTo>
                  <a:cubicBezTo>
                    <a:pt x="242888" y="50483"/>
                    <a:pt x="242888" y="50483"/>
                    <a:pt x="242888" y="50483"/>
                  </a:cubicBezTo>
                  <a:cubicBezTo>
                    <a:pt x="239078" y="51435"/>
                    <a:pt x="235268" y="53340"/>
                    <a:pt x="231458" y="54293"/>
                  </a:cubicBezTo>
                  <a:cubicBezTo>
                    <a:pt x="227648" y="56198"/>
                    <a:pt x="223838" y="57150"/>
                    <a:pt x="220028" y="60008"/>
                  </a:cubicBezTo>
                  <a:lnTo>
                    <a:pt x="194310" y="34290"/>
                  </a:lnTo>
                  <a:cubicBezTo>
                    <a:pt x="186690" y="26670"/>
                    <a:pt x="175260" y="26670"/>
                    <a:pt x="167640" y="34290"/>
                  </a:cubicBezTo>
                  <a:cubicBezTo>
                    <a:pt x="160020" y="41910"/>
                    <a:pt x="160020" y="53340"/>
                    <a:pt x="167640" y="60960"/>
                  </a:cubicBezTo>
                  <a:lnTo>
                    <a:pt x="188595" y="81915"/>
                  </a:lnTo>
                  <a:cubicBezTo>
                    <a:pt x="188595" y="81915"/>
                    <a:pt x="187643" y="82868"/>
                    <a:pt x="187643" y="82868"/>
                  </a:cubicBezTo>
                  <a:lnTo>
                    <a:pt x="154305" y="116205"/>
                  </a:lnTo>
                  <a:lnTo>
                    <a:pt x="119063" y="80963"/>
                  </a:lnTo>
                  <a:cubicBezTo>
                    <a:pt x="111443" y="73343"/>
                    <a:pt x="100013" y="73343"/>
                    <a:pt x="92393" y="80963"/>
                  </a:cubicBezTo>
                  <a:cubicBezTo>
                    <a:pt x="84773" y="88583"/>
                    <a:pt x="84773" y="100013"/>
                    <a:pt x="92393" y="107633"/>
                  </a:cubicBezTo>
                  <a:lnTo>
                    <a:pt x="127635" y="142875"/>
                  </a:lnTo>
                  <a:lnTo>
                    <a:pt x="87630" y="182880"/>
                  </a:lnTo>
                  <a:lnTo>
                    <a:pt x="61913" y="157163"/>
                  </a:lnTo>
                  <a:cubicBezTo>
                    <a:pt x="54293" y="149543"/>
                    <a:pt x="42863" y="149543"/>
                    <a:pt x="35243" y="157163"/>
                  </a:cubicBezTo>
                  <a:cubicBezTo>
                    <a:pt x="27623" y="164783"/>
                    <a:pt x="27623" y="176213"/>
                    <a:pt x="35243" y="183833"/>
                  </a:cubicBezTo>
                  <a:lnTo>
                    <a:pt x="62865" y="211455"/>
                  </a:lnTo>
                  <a:cubicBezTo>
                    <a:pt x="62865" y="211455"/>
                    <a:pt x="62865" y="211455"/>
                    <a:pt x="62865" y="211455"/>
                  </a:cubicBezTo>
                  <a:cubicBezTo>
                    <a:pt x="54293" y="224790"/>
                    <a:pt x="47625" y="240030"/>
                    <a:pt x="44768" y="255270"/>
                  </a:cubicBezTo>
                  <a:cubicBezTo>
                    <a:pt x="44768" y="255270"/>
                    <a:pt x="44768" y="255270"/>
                    <a:pt x="44768" y="255270"/>
                  </a:cubicBezTo>
                  <a:lnTo>
                    <a:pt x="19050" y="255270"/>
                  </a:lnTo>
                  <a:cubicBezTo>
                    <a:pt x="8573" y="255270"/>
                    <a:pt x="0" y="263843"/>
                    <a:pt x="0" y="274320"/>
                  </a:cubicBezTo>
                  <a:cubicBezTo>
                    <a:pt x="0" y="284798"/>
                    <a:pt x="8573" y="293370"/>
                    <a:pt x="19050" y="293370"/>
                  </a:cubicBezTo>
                  <a:lnTo>
                    <a:pt x="40958" y="293370"/>
                  </a:lnTo>
                  <a:cubicBezTo>
                    <a:pt x="40958" y="293370"/>
                    <a:pt x="40958" y="293370"/>
                    <a:pt x="40958" y="293370"/>
                  </a:cubicBezTo>
                  <a:cubicBezTo>
                    <a:pt x="40958" y="296228"/>
                    <a:pt x="41910" y="299085"/>
                    <a:pt x="41910" y="300990"/>
                  </a:cubicBezTo>
                  <a:cubicBezTo>
                    <a:pt x="41910" y="301943"/>
                    <a:pt x="41910" y="302895"/>
                    <a:pt x="41910" y="302895"/>
                  </a:cubicBezTo>
                  <a:cubicBezTo>
                    <a:pt x="42863" y="311468"/>
                    <a:pt x="45720" y="320040"/>
                    <a:pt x="48578" y="327660"/>
                  </a:cubicBezTo>
                  <a:cubicBezTo>
                    <a:pt x="48578" y="327660"/>
                    <a:pt x="48578" y="328613"/>
                    <a:pt x="48578" y="328613"/>
                  </a:cubicBezTo>
                  <a:cubicBezTo>
                    <a:pt x="52388" y="340043"/>
                    <a:pt x="58103" y="351473"/>
                    <a:pt x="65723" y="360998"/>
                  </a:cubicBezTo>
                  <a:lnTo>
                    <a:pt x="52388" y="374333"/>
                  </a:lnTo>
                  <a:cubicBezTo>
                    <a:pt x="44768" y="381953"/>
                    <a:pt x="44768" y="393383"/>
                    <a:pt x="52388" y="401003"/>
                  </a:cubicBezTo>
                  <a:cubicBezTo>
                    <a:pt x="57150" y="407670"/>
                    <a:pt x="61913" y="409575"/>
                    <a:pt x="66675" y="409575"/>
                  </a:cubicBezTo>
                  <a:cubicBezTo>
                    <a:pt x="71438" y="409575"/>
                    <a:pt x="76200" y="407670"/>
                    <a:pt x="80010" y="403860"/>
                  </a:cubicBezTo>
                  <a:lnTo>
                    <a:pt x="92393" y="391478"/>
                  </a:lnTo>
                  <a:cubicBezTo>
                    <a:pt x="97155" y="395288"/>
                    <a:pt x="101918" y="398145"/>
                    <a:pt x="107633" y="401955"/>
                  </a:cubicBezTo>
                  <a:cubicBezTo>
                    <a:pt x="107633" y="401955"/>
                    <a:pt x="108585" y="401955"/>
                    <a:pt x="108585" y="402908"/>
                  </a:cubicBezTo>
                  <a:cubicBezTo>
                    <a:pt x="110490" y="403860"/>
                    <a:pt x="113348" y="405765"/>
                    <a:pt x="115253" y="406718"/>
                  </a:cubicBezTo>
                  <a:cubicBezTo>
                    <a:pt x="116205" y="407670"/>
                    <a:pt x="117158" y="407670"/>
                    <a:pt x="118110" y="408623"/>
                  </a:cubicBezTo>
                  <a:cubicBezTo>
                    <a:pt x="120015" y="409575"/>
                    <a:pt x="122873" y="410528"/>
                    <a:pt x="124778" y="411480"/>
                  </a:cubicBezTo>
                  <a:cubicBezTo>
                    <a:pt x="127635" y="412433"/>
                    <a:pt x="130493" y="413385"/>
                    <a:pt x="133350" y="414338"/>
                  </a:cubicBezTo>
                  <a:cubicBezTo>
                    <a:pt x="135255" y="415290"/>
                    <a:pt x="136208" y="415290"/>
                    <a:pt x="138113" y="415290"/>
                  </a:cubicBezTo>
                  <a:cubicBezTo>
                    <a:pt x="140018" y="416243"/>
                    <a:pt x="142875" y="416243"/>
                    <a:pt x="144780" y="417195"/>
                  </a:cubicBezTo>
                  <a:cubicBezTo>
                    <a:pt x="146685" y="417195"/>
                    <a:pt x="147638" y="418148"/>
                    <a:pt x="149543" y="418148"/>
                  </a:cubicBezTo>
                  <a:cubicBezTo>
                    <a:pt x="152400" y="419100"/>
                    <a:pt x="155258" y="419100"/>
                    <a:pt x="158115" y="419100"/>
                  </a:cubicBezTo>
                  <a:cubicBezTo>
                    <a:pt x="159068" y="419100"/>
                    <a:pt x="160020" y="419100"/>
                    <a:pt x="160973" y="419100"/>
                  </a:cubicBezTo>
                  <a:cubicBezTo>
                    <a:pt x="160973" y="419100"/>
                    <a:pt x="160973" y="419100"/>
                    <a:pt x="160973" y="419100"/>
                  </a:cubicBezTo>
                  <a:lnTo>
                    <a:pt x="160973" y="438150"/>
                  </a:lnTo>
                  <a:cubicBezTo>
                    <a:pt x="160973" y="448628"/>
                    <a:pt x="169545" y="457200"/>
                    <a:pt x="180023" y="457200"/>
                  </a:cubicBezTo>
                  <a:cubicBezTo>
                    <a:pt x="190500" y="457200"/>
                    <a:pt x="199073" y="448628"/>
                    <a:pt x="199073" y="438150"/>
                  </a:cubicBezTo>
                  <a:lnTo>
                    <a:pt x="199073" y="416243"/>
                  </a:lnTo>
                  <a:cubicBezTo>
                    <a:pt x="199073" y="416243"/>
                    <a:pt x="199073" y="416243"/>
                    <a:pt x="199073" y="416243"/>
                  </a:cubicBezTo>
                  <a:cubicBezTo>
                    <a:pt x="215265" y="413385"/>
                    <a:pt x="231458" y="406718"/>
                    <a:pt x="245745" y="397193"/>
                  </a:cubicBezTo>
                  <a:lnTo>
                    <a:pt x="271463" y="422910"/>
                  </a:lnTo>
                  <a:cubicBezTo>
                    <a:pt x="276225" y="426720"/>
                    <a:pt x="280988" y="428625"/>
                    <a:pt x="285750" y="428625"/>
                  </a:cubicBezTo>
                  <a:cubicBezTo>
                    <a:pt x="290513" y="428625"/>
                    <a:pt x="295275" y="426720"/>
                    <a:pt x="299085" y="422910"/>
                  </a:cubicBezTo>
                  <a:cubicBezTo>
                    <a:pt x="306705" y="415290"/>
                    <a:pt x="306705" y="403860"/>
                    <a:pt x="299085" y="396240"/>
                  </a:cubicBezTo>
                  <a:lnTo>
                    <a:pt x="275273" y="372428"/>
                  </a:lnTo>
                  <a:lnTo>
                    <a:pt x="315278" y="332423"/>
                  </a:lnTo>
                  <a:lnTo>
                    <a:pt x="348615" y="365760"/>
                  </a:lnTo>
                  <a:cubicBezTo>
                    <a:pt x="352425" y="369570"/>
                    <a:pt x="357188" y="371475"/>
                    <a:pt x="361950" y="371475"/>
                  </a:cubicBezTo>
                  <a:cubicBezTo>
                    <a:pt x="366713" y="371475"/>
                    <a:pt x="371475" y="369570"/>
                    <a:pt x="375285" y="365760"/>
                  </a:cubicBezTo>
                  <a:cubicBezTo>
                    <a:pt x="382905" y="358140"/>
                    <a:pt x="382905" y="346710"/>
                    <a:pt x="375285" y="339090"/>
                  </a:cubicBezTo>
                  <a:lnTo>
                    <a:pt x="341948" y="305753"/>
                  </a:lnTo>
                  <a:lnTo>
                    <a:pt x="375285" y="272415"/>
                  </a:lnTo>
                  <a:cubicBezTo>
                    <a:pt x="375285" y="272415"/>
                    <a:pt x="376238" y="271463"/>
                    <a:pt x="376238" y="271463"/>
                  </a:cubicBezTo>
                  <a:lnTo>
                    <a:pt x="395288" y="290513"/>
                  </a:lnTo>
                  <a:cubicBezTo>
                    <a:pt x="400050" y="293370"/>
                    <a:pt x="404813" y="295275"/>
                    <a:pt x="409575" y="295275"/>
                  </a:cubicBezTo>
                  <a:cubicBezTo>
                    <a:pt x="414338" y="295275"/>
                    <a:pt x="419100" y="293370"/>
                    <a:pt x="422910" y="289560"/>
                  </a:cubicBezTo>
                  <a:cubicBezTo>
                    <a:pt x="430530" y="281940"/>
                    <a:pt x="430530" y="270510"/>
                    <a:pt x="422910" y="262890"/>
                  </a:cubicBezTo>
                  <a:lnTo>
                    <a:pt x="400050" y="240030"/>
                  </a:lnTo>
                  <a:cubicBezTo>
                    <a:pt x="405765" y="228600"/>
                    <a:pt x="410528" y="216218"/>
                    <a:pt x="412433" y="203835"/>
                  </a:cubicBezTo>
                  <a:cubicBezTo>
                    <a:pt x="412433" y="203835"/>
                    <a:pt x="412433" y="203835"/>
                    <a:pt x="412433" y="203835"/>
                  </a:cubicBezTo>
                  <a:cubicBezTo>
                    <a:pt x="413385" y="200025"/>
                    <a:pt x="413385" y="195263"/>
                    <a:pt x="414338" y="191453"/>
                  </a:cubicBezTo>
                  <a:cubicBezTo>
                    <a:pt x="414338" y="191453"/>
                    <a:pt x="414338" y="191453"/>
                    <a:pt x="414338" y="191453"/>
                  </a:cubicBezTo>
                  <a:lnTo>
                    <a:pt x="438150" y="191453"/>
                  </a:lnTo>
                  <a:cubicBezTo>
                    <a:pt x="438150" y="191453"/>
                    <a:pt x="438150" y="191453"/>
                    <a:pt x="438150" y="191453"/>
                  </a:cubicBezTo>
                  <a:cubicBezTo>
                    <a:pt x="448628" y="191453"/>
                    <a:pt x="457200" y="182880"/>
                    <a:pt x="457200" y="172403"/>
                  </a:cubicBezTo>
                  <a:cubicBezTo>
                    <a:pt x="457200" y="160973"/>
                    <a:pt x="448628" y="152400"/>
                    <a:pt x="438150" y="152400"/>
                  </a:cubicBezTo>
                  <a:close/>
                  <a:moveTo>
                    <a:pt x="207645" y="103823"/>
                  </a:moveTo>
                  <a:cubicBezTo>
                    <a:pt x="207645" y="103823"/>
                    <a:pt x="208598" y="102870"/>
                    <a:pt x="208598" y="102870"/>
                  </a:cubicBezTo>
                  <a:cubicBezTo>
                    <a:pt x="218123" y="93345"/>
                    <a:pt x="229553" y="86678"/>
                    <a:pt x="240983" y="81915"/>
                  </a:cubicBezTo>
                  <a:cubicBezTo>
                    <a:pt x="240983" y="81915"/>
                    <a:pt x="240983" y="81915"/>
                    <a:pt x="240983" y="81915"/>
                  </a:cubicBezTo>
                  <a:cubicBezTo>
                    <a:pt x="249555" y="78105"/>
                    <a:pt x="258128" y="76200"/>
                    <a:pt x="266700" y="75248"/>
                  </a:cubicBezTo>
                  <a:cubicBezTo>
                    <a:pt x="269558" y="75248"/>
                    <a:pt x="273368" y="74295"/>
                    <a:pt x="276225" y="74295"/>
                  </a:cubicBezTo>
                  <a:cubicBezTo>
                    <a:pt x="276225" y="74295"/>
                    <a:pt x="276225" y="74295"/>
                    <a:pt x="276225" y="74295"/>
                  </a:cubicBezTo>
                  <a:cubicBezTo>
                    <a:pt x="279083" y="74295"/>
                    <a:pt x="282893" y="74295"/>
                    <a:pt x="285750" y="74295"/>
                  </a:cubicBezTo>
                  <a:cubicBezTo>
                    <a:pt x="285750" y="74295"/>
                    <a:pt x="285750" y="74295"/>
                    <a:pt x="285750" y="74295"/>
                  </a:cubicBezTo>
                  <a:cubicBezTo>
                    <a:pt x="288608" y="74295"/>
                    <a:pt x="292418" y="74295"/>
                    <a:pt x="295275" y="75248"/>
                  </a:cubicBezTo>
                  <a:cubicBezTo>
                    <a:pt x="295275" y="75248"/>
                    <a:pt x="295275" y="75248"/>
                    <a:pt x="295275" y="75248"/>
                  </a:cubicBezTo>
                  <a:cubicBezTo>
                    <a:pt x="298133" y="75248"/>
                    <a:pt x="301943" y="76200"/>
                    <a:pt x="304800" y="77153"/>
                  </a:cubicBezTo>
                  <a:cubicBezTo>
                    <a:pt x="310515" y="78105"/>
                    <a:pt x="317183" y="80010"/>
                    <a:pt x="322898" y="82868"/>
                  </a:cubicBezTo>
                  <a:cubicBezTo>
                    <a:pt x="322898" y="82868"/>
                    <a:pt x="323850" y="82868"/>
                    <a:pt x="323850" y="83820"/>
                  </a:cubicBezTo>
                  <a:cubicBezTo>
                    <a:pt x="326708" y="84773"/>
                    <a:pt x="328613" y="85725"/>
                    <a:pt x="331470" y="87630"/>
                  </a:cubicBezTo>
                  <a:cubicBezTo>
                    <a:pt x="332423" y="85725"/>
                    <a:pt x="333375" y="86678"/>
                    <a:pt x="334328" y="87630"/>
                  </a:cubicBezTo>
                  <a:cubicBezTo>
                    <a:pt x="336233" y="88583"/>
                    <a:pt x="338138" y="89535"/>
                    <a:pt x="340043" y="91440"/>
                  </a:cubicBezTo>
                  <a:cubicBezTo>
                    <a:pt x="342900" y="93345"/>
                    <a:pt x="345758" y="95250"/>
                    <a:pt x="348615" y="97155"/>
                  </a:cubicBezTo>
                  <a:cubicBezTo>
                    <a:pt x="351473" y="99060"/>
                    <a:pt x="354330" y="101918"/>
                    <a:pt x="356235" y="103823"/>
                  </a:cubicBezTo>
                  <a:cubicBezTo>
                    <a:pt x="358140" y="105728"/>
                    <a:pt x="360045" y="108585"/>
                    <a:pt x="361950" y="110490"/>
                  </a:cubicBezTo>
                  <a:cubicBezTo>
                    <a:pt x="363855" y="112395"/>
                    <a:pt x="365760" y="115253"/>
                    <a:pt x="366713" y="117158"/>
                  </a:cubicBezTo>
                  <a:cubicBezTo>
                    <a:pt x="368618" y="120015"/>
                    <a:pt x="370523" y="122873"/>
                    <a:pt x="372428" y="125730"/>
                  </a:cubicBezTo>
                  <a:cubicBezTo>
                    <a:pt x="372428" y="125730"/>
                    <a:pt x="372428" y="125730"/>
                    <a:pt x="372428" y="125730"/>
                  </a:cubicBezTo>
                  <a:cubicBezTo>
                    <a:pt x="374333" y="128588"/>
                    <a:pt x="375285" y="131445"/>
                    <a:pt x="377190" y="134303"/>
                  </a:cubicBezTo>
                  <a:cubicBezTo>
                    <a:pt x="377190" y="134303"/>
                    <a:pt x="377190" y="134303"/>
                    <a:pt x="377190" y="134303"/>
                  </a:cubicBezTo>
                  <a:cubicBezTo>
                    <a:pt x="378143" y="137160"/>
                    <a:pt x="380048" y="140018"/>
                    <a:pt x="381000" y="142875"/>
                  </a:cubicBezTo>
                  <a:cubicBezTo>
                    <a:pt x="381000" y="142875"/>
                    <a:pt x="381000" y="142875"/>
                    <a:pt x="381000" y="142875"/>
                  </a:cubicBezTo>
                  <a:cubicBezTo>
                    <a:pt x="381953" y="145733"/>
                    <a:pt x="382905" y="148590"/>
                    <a:pt x="383858" y="152400"/>
                  </a:cubicBezTo>
                  <a:cubicBezTo>
                    <a:pt x="385763" y="159068"/>
                    <a:pt x="386715" y="164783"/>
                    <a:pt x="386715" y="171450"/>
                  </a:cubicBezTo>
                  <a:cubicBezTo>
                    <a:pt x="386715" y="171450"/>
                    <a:pt x="386715" y="171450"/>
                    <a:pt x="386715" y="171450"/>
                  </a:cubicBezTo>
                  <a:cubicBezTo>
                    <a:pt x="386715" y="174308"/>
                    <a:pt x="386715" y="178118"/>
                    <a:pt x="386715" y="180975"/>
                  </a:cubicBezTo>
                  <a:cubicBezTo>
                    <a:pt x="386715" y="180975"/>
                    <a:pt x="386715" y="180975"/>
                    <a:pt x="386715" y="180975"/>
                  </a:cubicBezTo>
                  <a:cubicBezTo>
                    <a:pt x="386715" y="183833"/>
                    <a:pt x="386715" y="187643"/>
                    <a:pt x="385763" y="190500"/>
                  </a:cubicBezTo>
                  <a:cubicBezTo>
                    <a:pt x="385763" y="190500"/>
                    <a:pt x="385763" y="190500"/>
                    <a:pt x="385763" y="190500"/>
                  </a:cubicBezTo>
                  <a:cubicBezTo>
                    <a:pt x="384810" y="195263"/>
                    <a:pt x="384810" y="199073"/>
                    <a:pt x="382905" y="203835"/>
                  </a:cubicBezTo>
                  <a:cubicBezTo>
                    <a:pt x="382905" y="203835"/>
                    <a:pt x="382905" y="204788"/>
                    <a:pt x="382905" y="204788"/>
                  </a:cubicBezTo>
                  <a:cubicBezTo>
                    <a:pt x="381953" y="209550"/>
                    <a:pt x="380048" y="213360"/>
                    <a:pt x="378143" y="218123"/>
                  </a:cubicBezTo>
                  <a:cubicBezTo>
                    <a:pt x="373380" y="229553"/>
                    <a:pt x="365760" y="240983"/>
                    <a:pt x="357188" y="250508"/>
                  </a:cubicBezTo>
                  <a:cubicBezTo>
                    <a:pt x="357188" y="250508"/>
                    <a:pt x="356235" y="251460"/>
                    <a:pt x="356235" y="251460"/>
                  </a:cubicBezTo>
                  <a:lnTo>
                    <a:pt x="281940" y="325755"/>
                  </a:lnTo>
                  <a:lnTo>
                    <a:pt x="255270" y="352425"/>
                  </a:lnTo>
                  <a:lnTo>
                    <a:pt x="247650" y="360045"/>
                  </a:lnTo>
                  <a:cubicBezTo>
                    <a:pt x="244793" y="362903"/>
                    <a:pt x="240983" y="365760"/>
                    <a:pt x="237173" y="368618"/>
                  </a:cubicBezTo>
                  <a:cubicBezTo>
                    <a:pt x="236220" y="368618"/>
                    <a:pt x="236220" y="369570"/>
                    <a:pt x="235268" y="369570"/>
                  </a:cubicBezTo>
                  <a:cubicBezTo>
                    <a:pt x="231458" y="372428"/>
                    <a:pt x="228600" y="374333"/>
                    <a:pt x="224790" y="376238"/>
                  </a:cubicBezTo>
                  <a:cubicBezTo>
                    <a:pt x="224790" y="376238"/>
                    <a:pt x="224790" y="376238"/>
                    <a:pt x="224790" y="376238"/>
                  </a:cubicBezTo>
                  <a:cubicBezTo>
                    <a:pt x="216218" y="381000"/>
                    <a:pt x="207645" y="384810"/>
                    <a:pt x="199073" y="386715"/>
                  </a:cubicBezTo>
                  <a:cubicBezTo>
                    <a:pt x="195263" y="387668"/>
                    <a:pt x="191453" y="388620"/>
                    <a:pt x="186690" y="388620"/>
                  </a:cubicBezTo>
                  <a:cubicBezTo>
                    <a:pt x="186690" y="388620"/>
                    <a:pt x="185738" y="388620"/>
                    <a:pt x="185738" y="388620"/>
                  </a:cubicBezTo>
                  <a:cubicBezTo>
                    <a:pt x="181928" y="390525"/>
                    <a:pt x="178118" y="390525"/>
                    <a:pt x="174308" y="390525"/>
                  </a:cubicBezTo>
                  <a:cubicBezTo>
                    <a:pt x="170498" y="390525"/>
                    <a:pt x="165735" y="390525"/>
                    <a:pt x="161925" y="389573"/>
                  </a:cubicBezTo>
                  <a:cubicBezTo>
                    <a:pt x="161925" y="389573"/>
                    <a:pt x="161925" y="389573"/>
                    <a:pt x="161925" y="389573"/>
                  </a:cubicBezTo>
                  <a:cubicBezTo>
                    <a:pt x="158115" y="388620"/>
                    <a:pt x="153353" y="388620"/>
                    <a:pt x="149543" y="387668"/>
                  </a:cubicBezTo>
                  <a:cubicBezTo>
                    <a:pt x="149543" y="387668"/>
                    <a:pt x="148590" y="387668"/>
                    <a:pt x="148590" y="387668"/>
                  </a:cubicBezTo>
                  <a:cubicBezTo>
                    <a:pt x="136208" y="384810"/>
                    <a:pt x="123825" y="379095"/>
                    <a:pt x="113348" y="371475"/>
                  </a:cubicBezTo>
                  <a:cubicBezTo>
                    <a:pt x="111443" y="369570"/>
                    <a:pt x="108585" y="368618"/>
                    <a:pt x="106680" y="366713"/>
                  </a:cubicBezTo>
                  <a:cubicBezTo>
                    <a:pt x="104775" y="364808"/>
                    <a:pt x="101918" y="362903"/>
                    <a:pt x="100013" y="360998"/>
                  </a:cubicBezTo>
                  <a:cubicBezTo>
                    <a:pt x="95250" y="356235"/>
                    <a:pt x="90488" y="350520"/>
                    <a:pt x="86678" y="344805"/>
                  </a:cubicBezTo>
                  <a:cubicBezTo>
                    <a:pt x="84773" y="340995"/>
                    <a:pt x="81915" y="338138"/>
                    <a:pt x="80963" y="334328"/>
                  </a:cubicBezTo>
                  <a:cubicBezTo>
                    <a:pt x="80963" y="333375"/>
                    <a:pt x="80010" y="332423"/>
                    <a:pt x="80010" y="331470"/>
                  </a:cubicBezTo>
                  <a:cubicBezTo>
                    <a:pt x="79058" y="328613"/>
                    <a:pt x="77153" y="325755"/>
                    <a:pt x="76200" y="322898"/>
                  </a:cubicBezTo>
                  <a:cubicBezTo>
                    <a:pt x="76200" y="321945"/>
                    <a:pt x="75248" y="320993"/>
                    <a:pt x="75248" y="320040"/>
                  </a:cubicBezTo>
                  <a:cubicBezTo>
                    <a:pt x="74295" y="317183"/>
                    <a:pt x="73343" y="314325"/>
                    <a:pt x="72390" y="311468"/>
                  </a:cubicBezTo>
                  <a:cubicBezTo>
                    <a:pt x="72390" y="310515"/>
                    <a:pt x="72390" y="309563"/>
                    <a:pt x="71438" y="308610"/>
                  </a:cubicBezTo>
                  <a:cubicBezTo>
                    <a:pt x="70485" y="304800"/>
                    <a:pt x="69533" y="300990"/>
                    <a:pt x="69533" y="297180"/>
                  </a:cubicBezTo>
                  <a:cubicBezTo>
                    <a:pt x="68580" y="284798"/>
                    <a:pt x="69533" y="271463"/>
                    <a:pt x="73343" y="259080"/>
                  </a:cubicBezTo>
                  <a:cubicBezTo>
                    <a:pt x="75248" y="251460"/>
                    <a:pt x="79058" y="242888"/>
                    <a:pt x="82868" y="235268"/>
                  </a:cubicBezTo>
                  <a:cubicBezTo>
                    <a:pt x="82868" y="235268"/>
                    <a:pt x="82868" y="235268"/>
                    <a:pt x="82868" y="235268"/>
                  </a:cubicBezTo>
                  <a:cubicBezTo>
                    <a:pt x="84773" y="231458"/>
                    <a:pt x="87630" y="227648"/>
                    <a:pt x="89535" y="224790"/>
                  </a:cubicBezTo>
                  <a:cubicBezTo>
                    <a:pt x="89535" y="223838"/>
                    <a:pt x="90488" y="223838"/>
                    <a:pt x="90488" y="222885"/>
                  </a:cubicBezTo>
                  <a:cubicBezTo>
                    <a:pt x="93345" y="219075"/>
                    <a:pt x="96203" y="216218"/>
                    <a:pt x="99060" y="212408"/>
                  </a:cubicBezTo>
                  <a:lnTo>
                    <a:pt x="106680" y="204788"/>
                  </a:lnTo>
                  <a:lnTo>
                    <a:pt x="146685" y="164783"/>
                  </a:lnTo>
                  <a:lnTo>
                    <a:pt x="173355" y="138113"/>
                  </a:lnTo>
                  <a:lnTo>
                    <a:pt x="207645" y="10382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373" name="Shape 373"/>
        <p:cNvGrpSpPr/>
        <p:nvPr/>
      </p:nvGrpSpPr>
      <p:grpSpPr>
        <a:xfrm>
          <a:off x="0" y="0"/>
          <a:ext cx="0" cy="0"/>
          <a:chOff x="0" y="0"/>
          <a:chExt cx="0" cy="0"/>
        </a:xfrm>
      </p:grpSpPr>
      <p:sp>
        <p:nvSpPr>
          <p:cNvPr id="374" name="Google Shape;374;p59"/>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75" name="Google Shape;375;p59"/>
          <p:cNvSpPr txBox="1"/>
          <p:nvPr/>
        </p:nvSpPr>
        <p:spPr>
          <a:xfrm>
            <a:off x="499900" y="1526950"/>
            <a:ext cx="5155500" cy="298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2250">
                <a:solidFill>
                  <a:srgbClr val="202122"/>
                </a:solidFill>
              </a:rPr>
              <a:t>(c) current life stresses and pressures,</a:t>
            </a:r>
            <a:endParaRPr sz="2250">
              <a:solidFill>
                <a:srgbClr val="202122"/>
              </a:solidFill>
            </a:endParaRPr>
          </a:p>
          <a:p>
            <a:pPr indent="0" lvl="0" marL="0" rtl="0" algn="l">
              <a:lnSpc>
                <a:spcPct val="115000"/>
              </a:lnSpc>
              <a:spcBef>
                <a:spcPts val="1200"/>
              </a:spcBef>
              <a:spcAft>
                <a:spcPts val="0"/>
              </a:spcAft>
              <a:buNone/>
            </a:pPr>
            <a:r>
              <a:rPr lang="en" sz="2250">
                <a:solidFill>
                  <a:srgbClr val="202122"/>
                </a:solidFill>
              </a:rPr>
              <a:t>(d) </a:t>
            </a:r>
            <a:r>
              <a:rPr lang="en" sz="2250">
                <a:solidFill>
                  <a:srgbClr val="0645AD"/>
                </a:solidFill>
                <a:uFill>
                  <a:noFill/>
                </a:uFill>
                <a:hlinkClick r:id="rId3">
                  <a:extLst>
                    <a:ext uri="{A12FA001-AC4F-418D-AE19-62706E023703}">
                      <ahyp:hlinkClr val="tx"/>
                    </a:ext>
                  </a:extLst>
                </a:hlinkClick>
              </a:rPr>
              <a:t>aging</a:t>
            </a:r>
            <a:r>
              <a:rPr lang="en" sz="2250">
                <a:solidFill>
                  <a:srgbClr val="202122"/>
                </a:solidFill>
              </a:rPr>
              <a:t> and mortality and</a:t>
            </a:r>
            <a:endParaRPr sz="2250">
              <a:solidFill>
                <a:srgbClr val="202122"/>
              </a:solidFill>
            </a:endParaRPr>
          </a:p>
          <a:p>
            <a:pPr indent="0" lvl="0" marL="0" rtl="0" algn="l">
              <a:lnSpc>
                <a:spcPct val="115000"/>
              </a:lnSpc>
              <a:spcBef>
                <a:spcPts val="1200"/>
              </a:spcBef>
              <a:spcAft>
                <a:spcPts val="0"/>
              </a:spcAft>
              <a:buNone/>
            </a:pPr>
            <a:r>
              <a:rPr lang="en" sz="2250">
                <a:solidFill>
                  <a:srgbClr val="202122"/>
                </a:solidFill>
              </a:rPr>
              <a:t>(e) situations in which the patient experiences conscious but unexpressed anger.</a:t>
            </a:r>
            <a:endParaRPr sz="2250">
              <a:solidFill>
                <a:srgbClr val="202122"/>
              </a:solidFill>
            </a:endParaRPr>
          </a:p>
          <a:p>
            <a:pPr indent="0" lvl="0" marL="0" rtl="0" algn="l">
              <a:lnSpc>
                <a:spcPct val="115000"/>
              </a:lnSpc>
              <a:spcBef>
                <a:spcPts val="1200"/>
              </a:spcBef>
              <a:spcAft>
                <a:spcPts val="200"/>
              </a:spcAft>
              <a:buNone/>
            </a:pPr>
            <a:r>
              <a:rPr lang="en" sz="2250">
                <a:solidFill>
                  <a:srgbClr val="202122"/>
                </a:solidFill>
              </a:rPr>
              <a:t>Write down answers in detail. </a:t>
            </a:r>
            <a:endParaRPr sz="2250">
              <a:solidFill>
                <a:srgbClr val="202122"/>
              </a:solidFill>
            </a:endParaRPr>
          </a:p>
        </p:txBody>
      </p:sp>
      <p:sp>
        <p:nvSpPr>
          <p:cNvPr id="376" name="Google Shape;376;p59"/>
          <p:cNvSpPr txBox="1"/>
          <p:nvPr/>
        </p:nvSpPr>
        <p:spPr>
          <a:xfrm>
            <a:off x="814850" y="443775"/>
            <a:ext cx="66327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latin typeface="DM Sans"/>
                <a:ea typeface="DM Sans"/>
                <a:cs typeface="DM Sans"/>
                <a:sym typeface="DM Sans"/>
              </a:rPr>
              <a:t>The Sarno Method</a:t>
            </a:r>
            <a:endParaRPr b="1" sz="3700">
              <a:latin typeface="DM Sans"/>
              <a:ea typeface="DM Sans"/>
              <a:cs typeface="DM Sans"/>
              <a:sym typeface="DM Sans"/>
            </a:endParaRPr>
          </a:p>
        </p:txBody>
      </p:sp>
      <p:pic>
        <p:nvPicPr>
          <p:cNvPr id="377" name="Google Shape;377;p59"/>
          <p:cNvPicPr preferRelativeResize="0"/>
          <p:nvPr/>
        </p:nvPicPr>
        <p:blipFill rotWithShape="1">
          <a:blip r:embed="rId4">
            <a:alphaModFix/>
          </a:blip>
          <a:srcRect b="0" l="37142" r="0" t="0"/>
          <a:stretch/>
        </p:blipFill>
        <p:spPr>
          <a:xfrm>
            <a:off x="5876975" y="1344275"/>
            <a:ext cx="3088699" cy="2921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83" name="Google Shape;383;p60"/>
          <p:cNvSpPr txBox="1"/>
          <p:nvPr/>
        </p:nvSpPr>
        <p:spPr>
          <a:xfrm>
            <a:off x="459750" y="518000"/>
            <a:ext cx="5656800" cy="4407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300">
                <a:solidFill>
                  <a:srgbClr val="0071CF"/>
                </a:solidFill>
                <a:highlight>
                  <a:schemeClr val="lt1"/>
                </a:highlight>
                <a:latin typeface="Raleway"/>
                <a:ea typeface="Raleway"/>
                <a:cs typeface="Raleway"/>
                <a:sym typeface="Raleway"/>
              </a:rPr>
              <a:t>Sarno’s 12 Daily Reminders</a:t>
            </a:r>
            <a:endParaRPr sz="2500"/>
          </a:p>
          <a:p>
            <a:pPr indent="-349250" lvl="0" marL="457200" rtl="0" algn="l">
              <a:lnSpc>
                <a:spcPct val="150000"/>
              </a:lnSpc>
              <a:spcBef>
                <a:spcPts val="1400"/>
              </a:spcBef>
              <a:spcAft>
                <a:spcPts val="0"/>
              </a:spcAft>
              <a:buSzPts val="1900"/>
              <a:buAutoNum type="arabicPeriod"/>
            </a:pPr>
            <a:r>
              <a:rPr lang="en" sz="1900"/>
              <a:t>The pain is due to TMS, not to a structural abnormality</a:t>
            </a:r>
            <a:endParaRPr sz="1900"/>
          </a:p>
          <a:p>
            <a:pPr indent="-349250" lvl="0" marL="457200" rtl="0" algn="l">
              <a:lnSpc>
                <a:spcPct val="150000"/>
              </a:lnSpc>
              <a:spcBef>
                <a:spcPts val="0"/>
              </a:spcBef>
              <a:spcAft>
                <a:spcPts val="0"/>
              </a:spcAft>
              <a:buSzPts val="1900"/>
              <a:buAutoNum type="arabicPeriod"/>
            </a:pPr>
            <a:r>
              <a:rPr lang="en" sz="1900"/>
              <a:t>The direct reason for the pain is mild oxygen deprivation</a:t>
            </a:r>
            <a:endParaRPr sz="1900"/>
          </a:p>
          <a:p>
            <a:pPr indent="-349250" lvl="0" marL="457200" rtl="0" algn="l">
              <a:lnSpc>
                <a:spcPct val="150000"/>
              </a:lnSpc>
              <a:spcBef>
                <a:spcPts val="0"/>
              </a:spcBef>
              <a:spcAft>
                <a:spcPts val="0"/>
              </a:spcAft>
              <a:buSzPts val="1900"/>
              <a:buAutoNum type="arabicPeriod"/>
            </a:pPr>
            <a:r>
              <a:rPr lang="en" sz="1900"/>
              <a:t>TMS is a harmless condition caused by my repressed emotions</a:t>
            </a:r>
            <a:endParaRPr sz="1900"/>
          </a:p>
          <a:p>
            <a:pPr indent="-349250" lvl="0" marL="457200" rtl="0" algn="l">
              <a:lnSpc>
                <a:spcPct val="150000"/>
              </a:lnSpc>
              <a:spcBef>
                <a:spcPts val="0"/>
              </a:spcBef>
              <a:spcAft>
                <a:spcPts val="0"/>
              </a:spcAft>
              <a:buSzPts val="1900"/>
              <a:buAutoNum type="arabicPeriod"/>
            </a:pPr>
            <a:r>
              <a:rPr lang="en" sz="1900"/>
              <a:t>The principal emotion is my repressed ANGER</a:t>
            </a:r>
            <a:endParaRPr sz="1900"/>
          </a:p>
          <a:p>
            <a:pPr indent="0" lvl="0" marL="457200" rtl="0" algn="l">
              <a:lnSpc>
                <a:spcPct val="115000"/>
              </a:lnSpc>
              <a:spcBef>
                <a:spcPts val="1400"/>
              </a:spcBef>
              <a:spcAft>
                <a:spcPts val="1500"/>
              </a:spcAft>
              <a:buNone/>
            </a:pPr>
            <a:r>
              <a:t/>
            </a:r>
            <a:endParaRPr sz="1700">
              <a:solidFill>
                <a:srgbClr val="262626"/>
              </a:solidFill>
              <a:highlight>
                <a:schemeClr val="lt1"/>
              </a:highlight>
              <a:latin typeface="Raleway"/>
              <a:ea typeface="Raleway"/>
              <a:cs typeface="Raleway"/>
              <a:sym typeface="Raleway"/>
            </a:endParaRPr>
          </a:p>
        </p:txBody>
      </p:sp>
      <p:pic>
        <p:nvPicPr>
          <p:cNvPr id="384" name="Google Shape;384;p60"/>
          <p:cNvPicPr preferRelativeResize="0"/>
          <p:nvPr/>
        </p:nvPicPr>
        <p:blipFill rotWithShape="1">
          <a:blip r:embed="rId3">
            <a:alphaModFix/>
          </a:blip>
          <a:srcRect b="0" l="7400" r="-7400" t="0"/>
          <a:stretch/>
        </p:blipFill>
        <p:spPr>
          <a:xfrm>
            <a:off x="6381075" y="872475"/>
            <a:ext cx="2581050" cy="14502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90" name="Google Shape;390;p61"/>
          <p:cNvSpPr txBox="1"/>
          <p:nvPr/>
        </p:nvSpPr>
        <p:spPr>
          <a:xfrm>
            <a:off x="400950" y="473900"/>
            <a:ext cx="5107500" cy="578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rgbClr val="0071CF"/>
                </a:solidFill>
                <a:highlight>
                  <a:schemeClr val="lt1"/>
                </a:highlight>
                <a:latin typeface="Raleway"/>
                <a:ea typeface="Raleway"/>
                <a:cs typeface="Raleway"/>
                <a:sym typeface="Raleway"/>
              </a:rPr>
              <a:t>Sarno’s 12 Daily Reminders</a:t>
            </a:r>
            <a:endParaRPr b="1" sz="2300">
              <a:solidFill>
                <a:srgbClr val="0071CF"/>
              </a:solidFill>
              <a:highlight>
                <a:schemeClr val="lt1"/>
              </a:highlight>
              <a:latin typeface="Raleway"/>
              <a:ea typeface="Raleway"/>
              <a:cs typeface="Raleway"/>
              <a:sym typeface="Raleway"/>
            </a:endParaRPr>
          </a:p>
          <a:p>
            <a:pPr indent="0" lvl="0" marL="0" rtl="0" algn="l">
              <a:lnSpc>
                <a:spcPct val="115000"/>
              </a:lnSpc>
              <a:spcBef>
                <a:spcPts val="1400"/>
              </a:spcBef>
              <a:spcAft>
                <a:spcPts val="0"/>
              </a:spcAft>
              <a:buNone/>
            </a:pPr>
            <a:r>
              <a:rPr lang="en" sz="1900"/>
              <a:t>5.	TMS exists only to distract my attention from the emotions.</a:t>
            </a:r>
            <a:endParaRPr sz="1900"/>
          </a:p>
          <a:p>
            <a:pPr indent="0" lvl="0" marL="0" rtl="0" algn="l">
              <a:lnSpc>
                <a:spcPct val="115000"/>
              </a:lnSpc>
              <a:spcBef>
                <a:spcPts val="1400"/>
              </a:spcBef>
              <a:spcAft>
                <a:spcPts val="0"/>
              </a:spcAft>
              <a:buNone/>
            </a:pPr>
            <a:r>
              <a:rPr lang="en" sz="1900"/>
              <a:t>6.	Since my back (</a:t>
            </a:r>
            <a:r>
              <a:rPr i="1" lang="en" sz="1900"/>
              <a:t>replace with whatever pain you’ve got</a:t>
            </a:r>
            <a:r>
              <a:rPr lang="en" sz="1900"/>
              <a:t>) is basically normal there is nothing to fear.</a:t>
            </a:r>
            <a:endParaRPr sz="1900"/>
          </a:p>
          <a:p>
            <a:pPr indent="0" lvl="0" marL="0" rtl="0" algn="l">
              <a:lnSpc>
                <a:spcPct val="115000"/>
              </a:lnSpc>
              <a:spcBef>
                <a:spcPts val="1400"/>
              </a:spcBef>
              <a:spcAft>
                <a:spcPts val="0"/>
              </a:spcAft>
              <a:buNone/>
            </a:pPr>
            <a:r>
              <a:rPr lang="en" sz="1900"/>
              <a:t>7.	Therefore, physical activity is not dangerous.</a:t>
            </a:r>
            <a:endParaRPr sz="1900"/>
          </a:p>
          <a:p>
            <a:pPr indent="0" lvl="0" marL="0" rtl="0" algn="l">
              <a:lnSpc>
                <a:spcPct val="115000"/>
              </a:lnSpc>
              <a:spcBef>
                <a:spcPts val="1400"/>
              </a:spcBef>
              <a:spcAft>
                <a:spcPts val="0"/>
              </a:spcAft>
              <a:buNone/>
            </a:pPr>
            <a:r>
              <a:rPr lang="en" sz="1900"/>
              <a:t>8.	And I MUST resume all normal physical activity.</a:t>
            </a:r>
            <a:endParaRPr sz="1900"/>
          </a:p>
          <a:p>
            <a:pPr indent="0" lvl="0" marL="457200" rtl="0" algn="l">
              <a:lnSpc>
                <a:spcPct val="115000"/>
              </a:lnSpc>
              <a:spcBef>
                <a:spcPts val="1400"/>
              </a:spcBef>
              <a:spcAft>
                <a:spcPts val="0"/>
              </a:spcAft>
              <a:buNone/>
            </a:pPr>
            <a:r>
              <a:t/>
            </a:r>
            <a:endParaRPr sz="1700">
              <a:solidFill>
                <a:srgbClr val="262626"/>
              </a:solidFill>
              <a:highlight>
                <a:schemeClr val="lt1"/>
              </a:highlight>
              <a:latin typeface="Raleway"/>
              <a:ea typeface="Raleway"/>
              <a:cs typeface="Raleway"/>
              <a:sym typeface="Raleway"/>
            </a:endParaRPr>
          </a:p>
          <a:p>
            <a:pPr indent="0" lvl="0" marL="457200" rtl="0" algn="l">
              <a:lnSpc>
                <a:spcPct val="115000"/>
              </a:lnSpc>
              <a:spcBef>
                <a:spcPts val="1500"/>
              </a:spcBef>
              <a:spcAft>
                <a:spcPts val="0"/>
              </a:spcAft>
              <a:buNone/>
            </a:pPr>
            <a:r>
              <a:t/>
            </a:r>
            <a:endParaRPr sz="1900"/>
          </a:p>
          <a:p>
            <a:pPr indent="0" lvl="0" marL="457200" rtl="0" algn="l">
              <a:lnSpc>
                <a:spcPct val="115000"/>
              </a:lnSpc>
              <a:spcBef>
                <a:spcPts val="1400"/>
              </a:spcBef>
              <a:spcAft>
                <a:spcPts val="1500"/>
              </a:spcAft>
              <a:buNone/>
            </a:pPr>
            <a:r>
              <a:t/>
            </a:r>
            <a:endParaRPr sz="1700">
              <a:solidFill>
                <a:srgbClr val="262626"/>
              </a:solidFill>
              <a:highlight>
                <a:schemeClr val="lt1"/>
              </a:highlight>
              <a:latin typeface="Raleway"/>
              <a:ea typeface="Raleway"/>
              <a:cs typeface="Raleway"/>
              <a:sym typeface="Raleway"/>
            </a:endParaRPr>
          </a:p>
        </p:txBody>
      </p:sp>
      <p:pic>
        <p:nvPicPr>
          <p:cNvPr id="391" name="Google Shape;391;p61"/>
          <p:cNvPicPr preferRelativeResize="0"/>
          <p:nvPr/>
        </p:nvPicPr>
        <p:blipFill>
          <a:blip r:embed="rId3">
            <a:alphaModFix/>
          </a:blip>
          <a:stretch>
            <a:fillRect/>
          </a:stretch>
        </p:blipFill>
        <p:spPr>
          <a:xfrm>
            <a:off x="5641525" y="1110325"/>
            <a:ext cx="2857500" cy="1600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2"/>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397" name="Google Shape;397;p62"/>
          <p:cNvSpPr txBox="1"/>
          <p:nvPr/>
        </p:nvSpPr>
        <p:spPr>
          <a:xfrm>
            <a:off x="577300" y="562075"/>
            <a:ext cx="5181000" cy="444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rgbClr val="0071CF"/>
                </a:solidFill>
                <a:highlight>
                  <a:schemeClr val="lt1"/>
                </a:highlight>
                <a:latin typeface="Raleway"/>
                <a:ea typeface="Raleway"/>
                <a:cs typeface="Raleway"/>
                <a:sym typeface="Raleway"/>
              </a:rPr>
              <a:t>Sarno’s 12 Daily Reminders</a:t>
            </a:r>
            <a:endParaRPr b="1" sz="2300">
              <a:solidFill>
                <a:srgbClr val="0071CF"/>
              </a:solidFill>
              <a:highlight>
                <a:schemeClr val="lt1"/>
              </a:highlight>
              <a:latin typeface="Raleway"/>
              <a:ea typeface="Raleway"/>
              <a:cs typeface="Raleway"/>
              <a:sym typeface="Raleway"/>
            </a:endParaRPr>
          </a:p>
          <a:p>
            <a:pPr indent="0" lvl="0" marL="0" rtl="0" algn="l">
              <a:lnSpc>
                <a:spcPct val="115000"/>
              </a:lnSpc>
              <a:spcBef>
                <a:spcPts val="1400"/>
              </a:spcBef>
              <a:spcAft>
                <a:spcPts val="0"/>
              </a:spcAft>
              <a:buNone/>
            </a:pPr>
            <a:r>
              <a:rPr lang="en" sz="1900"/>
              <a:t>9.	I will not be concerned or intimidated by the pain.</a:t>
            </a:r>
            <a:endParaRPr sz="1900"/>
          </a:p>
          <a:p>
            <a:pPr indent="0" lvl="0" marL="0" rtl="0" algn="l">
              <a:lnSpc>
                <a:spcPct val="115000"/>
              </a:lnSpc>
              <a:spcBef>
                <a:spcPts val="1400"/>
              </a:spcBef>
              <a:spcAft>
                <a:spcPts val="0"/>
              </a:spcAft>
              <a:buNone/>
            </a:pPr>
            <a:r>
              <a:rPr lang="en" sz="1900"/>
              <a:t>10.	I will shift my attention from pain to the emotional issues.</a:t>
            </a:r>
            <a:endParaRPr sz="1900"/>
          </a:p>
          <a:p>
            <a:pPr indent="0" lvl="0" marL="0" rtl="0" algn="l">
              <a:lnSpc>
                <a:spcPct val="115000"/>
              </a:lnSpc>
              <a:spcBef>
                <a:spcPts val="1400"/>
              </a:spcBef>
              <a:spcAft>
                <a:spcPts val="0"/>
              </a:spcAft>
              <a:buNone/>
            </a:pPr>
            <a:r>
              <a:rPr lang="en" sz="1900"/>
              <a:t>11.	I intend to be in control-NOT my subconscious mind.</a:t>
            </a:r>
            <a:endParaRPr sz="1900"/>
          </a:p>
          <a:p>
            <a:pPr indent="0" lvl="0" marL="0" rtl="0" algn="l">
              <a:lnSpc>
                <a:spcPct val="115000"/>
              </a:lnSpc>
              <a:spcBef>
                <a:spcPts val="1400"/>
              </a:spcBef>
              <a:spcAft>
                <a:spcPts val="0"/>
              </a:spcAft>
              <a:buNone/>
            </a:pPr>
            <a:r>
              <a:rPr lang="en" sz="1900"/>
              <a:t>12.	I must think </a:t>
            </a:r>
            <a:r>
              <a:rPr i="1" lang="en" sz="1900"/>
              <a:t>Psychological</a:t>
            </a:r>
            <a:r>
              <a:rPr lang="en" sz="1900"/>
              <a:t> at all times, NOT physical.</a:t>
            </a:r>
            <a:endParaRPr sz="1900"/>
          </a:p>
          <a:p>
            <a:pPr indent="0" lvl="0" marL="0" rtl="0" algn="l">
              <a:lnSpc>
                <a:spcPct val="115000"/>
              </a:lnSpc>
              <a:spcBef>
                <a:spcPts val="1400"/>
              </a:spcBef>
              <a:spcAft>
                <a:spcPts val="1400"/>
              </a:spcAft>
              <a:buNone/>
            </a:pPr>
            <a:r>
              <a:t/>
            </a:r>
            <a:endParaRPr sz="1700">
              <a:solidFill>
                <a:srgbClr val="262626"/>
              </a:solidFill>
              <a:highlight>
                <a:schemeClr val="lt1"/>
              </a:highlight>
              <a:latin typeface="Raleway"/>
              <a:ea typeface="Raleway"/>
              <a:cs typeface="Raleway"/>
              <a:sym typeface="Raleway"/>
            </a:endParaRPr>
          </a:p>
        </p:txBody>
      </p:sp>
      <p:pic>
        <p:nvPicPr>
          <p:cNvPr id="398" name="Google Shape;398;p62"/>
          <p:cNvPicPr preferRelativeResize="0"/>
          <p:nvPr/>
        </p:nvPicPr>
        <p:blipFill>
          <a:blip r:embed="rId3">
            <a:alphaModFix/>
          </a:blip>
          <a:stretch>
            <a:fillRect/>
          </a:stretch>
        </p:blipFill>
        <p:spPr>
          <a:xfrm>
            <a:off x="6111125" y="740200"/>
            <a:ext cx="2466975"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402" name="Shape 402"/>
        <p:cNvGrpSpPr/>
        <p:nvPr/>
      </p:nvGrpSpPr>
      <p:grpSpPr>
        <a:xfrm>
          <a:off x="0" y="0"/>
          <a:ext cx="0" cy="0"/>
          <a:chOff x="0" y="0"/>
          <a:chExt cx="0" cy="0"/>
        </a:xfrm>
      </p:grpSpPr>
      <p:sp>
        <p:nvSpPr>
          <p:cNvPr id="403" name="Google Shape;403;p63"/>
          <p:cNvSpPr txBox="1"/>
          <p:nvPr/>
        </p:nvSpPr>
        <p:spPr>
          <a:xfrm>
            <a:off x="602775" y="1556325"/>
            <a:ext cx="5155500" cy="87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
              </a:spcAft>
              <a:buNone/>
            </a:pPr>
            <a:br>
              <a:rPr lang="en" sz="2100">
                <a:solidFill>
                  <a:srgbClr val="202122"/>
                </a:solidFill>
                <a:highlight>
                  <a:srgbClr val="FFFFFF"/>
                </a:highlight>
              </a:rPr>
            </a:br>
            <a:endParaRPr sz="2100">
              <a:solidFill>
                <a:srgbClr val="202122"/>
              </a:solidFill>
              <a:highlight>
                <a:srgbClr val="FFFFFF"/>
              </a:highlight>
            </a:endParaRPr>
          </a:p>
        </p:txBody>
      </p:sp>
      <p:sp>
        <p:nvSpPr>
          <p:cNvPr id="404" name="Google Shape;404;p63"/>
          <p:cNvSpPr txBox="1"/>
          <p:nvPr/>
        </p:nvSpPr>
        <p:spPr>
          <a:xfrm>
            <a:off x="602775" y="60440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David Schechter MD</a:t>
            </a:r>
            <a:endParaRPr b="1" sz="3300">
              <a:solidFill>
                <a:srgbClr val="0000FF"/>
              </a:solidFill>
              <a:latin typeface="DM Sans"/>
              <a:ea typeface="DM Sans"/>
              <a:cs typeface="DM Sans"/>
              <a:sym typeface="DM Sans"/>
            </a:endParaRPr>
          </a:p>
        </p:txBody>
      </p:sp>
      <p:pic>
        <p:nvPicPr>
          <p:cNvPr id="405" name="Google Shape;405;p63"/>
          <p:cNvPicPr preferRelativeResize="0"/>
          <p:nvPr/>
        </p:nvPicPr>
        <p:blipFill>
          <a:blip r:embed="rId3">
            <a:alphaModFix/>
          </a:blip>
          <a:stretch>
            <a:fillRect/>
          </a:stretch>
        </p:blipFill>
        <p:spPr>
          <a:xfrm>
            <a:off x="1533800" y="1765350"/>
            <a:ext cx="2143125" cy="2143125"/>
          </a:xfrm>
          <a:prstGeom prst="rect">
            <a:avLst/>
          </a:prstGeom>
          <a:noFill/>
          <a:ln>
            <a:noFill/>
          </a:ln>
        </p:spPr>
      </p:pic>
      <p:pic>
        <p:nvPicPr>
          <p:cNvPr id="406" name="Google Shape;406;p63"/>
          <p:cNvPicPr preferRelativeResize="0"/>
          <p:nvPr/>
        </p:nvPicPr>
        <p:blipFill>
          <a:blip r:embed="rId4">
            <a:alphaModFix/>
          </a:blip>
          <a:stretch>
            <a:fillRect/>
          </a:stretch>
        </p:blipFill>
        <p:spPr>
          <a:xfrm>
            <a:off x="6322125" y="511600"/>
            <a:ext cx="2301900" cy="3396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0" name="Shape 410"/>
        <p:cNvGrpSpPr/>
        <p:nvPr/>
      </p:nvGrpSpPr>
      <p:grpSpPr>
        <a:xfrm>
          <a:off x="0" y="0"/>
          <a:ext cx="0" cy="0"/>
          <a:chOff x="0" y="0"/>
          <a:chExt cx="0" cy="0"/>
        </a:xfrm>
      </p:grpSpPr>
      <p:sp>
        <p:nvSpPr>
          <p:cNvPr id="411" name="Google Shape;411;p64"/>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pic>
        <p:nvPicPr>
          <p:cNvPr id="412" name="Google Shape;412;p64"/>
          <p:cNvPicPr preferRelativeResize="0"/>
          <p:nvPr/>
        </p:nvPicPr>
        <p:blipFill rotWithShape="1">
          <a:blip r:embed="rId3">
            <a:alphaModFix/>
          </a:blip>
          <a:srcRect b="39601" l="33267" r="14532" t="19731"/>
          <a:stretch/>
        </p:blipFill>
        <p:spPr>
          <a:xfrm>
            <a:off x="218725" y="398850"/>
            <a:ext cx="8706552" cy="3815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6" name="Shape 416"/>
        <p:cNvGrpSpPr/>
        <p:nvPr/>
      </p:nvGrpSpPr>
      <p:grpSpPr>
        <a:xfrm>
          <a:off x="0" y="0"/>
          <a:ext cx="0" cy="0"/>
          <a:chOff x="0" y="0"/>
          <a:chExt cx="0" cy="0"/>
        </a:xfrm>
      </p:grpSpPr>
      <p:sp>
        <p:nvSpPr>
          <p:cNvPr id="417" name="Google Shape;417;p65"/>
          <p:cNvSpPr txBox="1"/>
          <p:nvPr>
            <p:ph idx="12" type="sldNum"/>
          </p:nvPr>
        </p:nvSpPr>
        <p:spPr>
          <a:xfrm>
            <a:off x="4276288" y="4714150"/>
            <a:ext cx="469800" cy="4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pic>
        <p:nvPicPr>
          <p:cNvPr id="418" name="Google Shape;418;p65"/>
          <p:cNvPicPr preferRelativeResize="0"/>
          <p:nvPr/>
        </p:nvPicPr>
        <p:blipFill rotWithShape="1">
          <a:blip r:embed="rId3">
            <a:alphaModFix/>
          </a:blip>
          <a:srcRect b="6009" l="34683" r="17786" t="59728"/>
          <a:stretch/>
        </p:blipFill>
        <p:spPr>
          <a:xfrm>
            <a:off x="0" y="487500"/>
            <a:ext cx="8999227" cy="36487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66"/>
          <p:cNvPicPr preferRelativeResize="0"/>
          <p:nvPr/>
        </p:nvPicPr>
        <p:blipFill rotWithShape="1">
          <a:blip r:embed="rId3">
            <a:alphaModFix/>
          </a:blip>
          <a:srcRect b="8642" l="34652" r="17970" t="50568"/>
          <a:stretch/>
        </p:blipFill>
        <p:spPr>
          <a:xfrm>
            <a:off x="322600" y="472700"/>
            <a:ext cx="8257675" cy="41597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427" name="Shape 427"/>
        <p:cNvGrpSpPr/>
        <p:nvPr/>
      </p:nvGrpSpPr>
      <p:grpSpPr>
        <a:xfrm>
          <a:off x="0" y="0"/>
          <a:ext cx="0" cy="0"/>
          <a:chOff x="0" y="0"/>
          <a:chExt cx="0" cy="0"/>
        </a:xfrm>
      </p:grpSpPr>
      <p:sp>
        <p:nvSpPr>
          <p:cNvPr id="428" name="Google Shape;428;p67"/>
          <p:cNvSpPr txBox="1"/>
          <p:nvPr/>
        </p:nvSpPr>
        <p:spPr>
          <a:xfrm>
            <a:off x="602775" y="1556325"/>
            <a:ext cx="5155500" cy="2515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rgbClr val="202122"/>
              </a:buClr>
              <a:buSzPts val="2400"/>
              <a:buChar char="●"/>
            </a:pPr>
            <a:r>
              <a:rPr lang="en" sz="2400">
                <a:solidFill>
                  <a:srgbClr val="202122"/>
                </a:solidFill>
              </a:rPr>
              <a:t>Patient must first visit physician to rule out other conditions.</a:t>
            </a:r>
            <a:endParaRPr sz="2400">
              <a:solidFill>
                <a:srgbClr val="202122"/>
              </a:solidFill>
            </a:endParaRPr>
          </a:p>
          <a:p>
            <a:pPr indent="0" lvl="0" marL="457200" rtl="0" algn="l">
              <a:lnSpc>
                <a:spcPct val="115000"/>
              </a:lnSpc>
              <a:spcBef>
                <a:spcPts val="1200"/>
              </a:spcBef>
              <a:spcAft>
                <a:spcPts val="0"/>
              </a:spcAft>
              <a:buNone/>
            </a:pPr>
            <a:r>
              <a:t/>
            </a:r>
            <a:endParaRPr sz="2400">
              <a:solidFill>
                <a:srgbClr val="202122"/>
              </a:solidFill>
            </a:endParaRPr>
          </a:p>
          <a:p>
            <a:pPr indent="-381000" lvl="0" marL="457200" rtl="0" algn="l">
              <a:lnSpc>
                <a:spcPct val="115000"/>
              </a:lnSpc>
              <a:spcBef>
                <a:spcPts val="1200"/>
              </a:spcBef>
              <a:spcAft>
                <a:spcPts val="0"/>
              </a:spcAft>
              <a:buClr>
                <a:srgbClr val="202122"/>
              </a:buClr>
              <a:buSzPts val="2400"/>
              <a:buChar char="●"/>
            </a:pPr>
            <a:r>
              <a:rPr lang="en" sz="2400">
                <a:solidFill>
                  <a:srgbClr val="202122"/>
                </a:solidFill>
              </a:rPr>
              <a:t>Personality Type</a:t>
            </a:r>
            <a:br>
              <a:rPr lang="en" sz="2100">
                <a:solidFill>
                  <a:srgbClr val="202122"/>
                </a:solidFill>
                <a:highlight>
                  <a:srgbClr val="FFFFFF"/>
                </a:highlight>
              </a:rPr>
            </a:br>
            <a:endParaRPr sz="2100">
              <a:solidFill>
                <a:srgbClr val="202122"/>
              </a:solidFill>
              <a:highlight>
                <a:srgbClr val="FFFFFF"/>
              </a:highlight>
            </a:endParaRPr>
          </a:p>
        </p:txBody>
      </p:sp>
      <p:sp>
        <p:nvSpPr>
          <p:cNvPr id="429" name="Google Shape;429;p67"/>
          <p:cNvSpPr txBox="1"/>
          <p:nvPr/>
        </p:nvSpPr>
        <p:spPr>
          <a:xfrm>
            <a:off x="662975" y="3258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David Schechter MD</a:t>
            </a:r>
            <a:endParaRPr b="1" sz="3300">
              <a:solidFill>
                <a:srgbClr val="0000FF"/>
              </a:solidFill>
              <a:latin typeface="DM Sans"/>
              <a:ea typeface="DM Sans"/>
              <a:cs typeface="DM Sans"/>
              <a:sym typeface="DM Sans"/>
            </a:endParaRPr>
          </a:p>
        </p:txBody>
      </p:sp>
      <p:pic>
        <p:nvPicPr>
          <p:cNvPr id="430" name="Google Shape;430;p67"/>
          <p:cNvPicPr preferRelativeResize="0"/>
          <p:nvPr/>
        </p:nvPicPr>
        <p:blipFill>
          <a:blip r:embed="rId3">
            <a:alphaModFix/>
          </a:blip>
          <a:stretch>
            <a:fillRect/>
          </a:stretch>
        </p:blipFill>
        <p:spPr>
          <a:xfrm>
            <a:off x="6527875" y="1332600"/>
            <a:ext cx="1762125" cy="2600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34" name="Shape 434"/>
        <p:cNvGrpSpPr/>
        <p:nvPr/>
      </p:nvGrpSpPr>
      <p:grpSpPr>
        <a:xfrm>
          <a:off x="0" y="0"/>
          <a:ext cx="0" cy="0"/>
          <a:chOff x="0" y="0"/>
          <a:chExt cx="0" cy="0"/>
        </a:xfrm>
      </p:grpSpPr>
      <p:sp>
        <p:nvSpPr>
          <p:cNvPr id="435" name="Google Shape;435;p68"/>
          <p:cNvSpPr txBox="1"/>
          <p:nvPr/>
        </p:nvSpPr>
        <p:spPr>
          <a:xfrm>
            <a:off x="367625" y="1262425"/>
            <a:ext cx="4611900" cy="4975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300">
                <a:solidFill>
                  <a:srgbClr val="1D2228"/>
                </a:solidFill>
              </a:rPr>
              <a:t>Type T personality type. T is for Tension</a:t>
            </a:r>
            <a:endParaRPr sz="2300">
              <a:solidFill>
                <a:srgbClr val="1D2228"/>
              </a:solidFill>
            </a:endParaRPr>
          </a:p>
          <a:p>
            <a:pPr indent="0" lvl="0" marL="0" rtl="0" algn="l">
              <a:lnSpc>
                <a:spcPct val="100000"/>
              </a:lnSpc>
              <a:spcBef>
                <a:spcPts val="0"/>
              </a:spcBef>
              <a:spcAft>
                <a:spcPts val="0"/>
              </a:spcAft>
              <a:buNone/>
            </a:pPr>
            <a:r>
              <a:t/>
            </a:r>
            <a:endParaRPr sz="2300">
              <a:solidFill>
                <a:srgbClr val="1D2228"/>
              </a:solidFill>
            </a:endParaRPr>
          </a:p>
          <a:p>
            <a:pPr indent="0" lvl="0" marL="0" rtl="0" algn="l">
              <a:lnSpc>
                <a:spcPct val="100000"/>
              </a:lnSpc>
              <a:spcBef>
                <a:spcPts val="0"/>
              </a:spcBef>
              <a:spcAft>
                <a:spcPts val="0"/>
              </a:spcAft>
              <a:buNone/>
            </a:pPr>
            <a:r>
              <a:rPr lang="en" sz="2300">
                <a:solidFill>
                  <a:srgbClr val="1D2228"/>
                </a:solidFill>
              </a:rPr>
              <a:t>M motivated, achiever</a:t>
            </a:r>
            <a:endParaRPr sz="2300">
              <a:solidFill>
                <a:srgbClr val="1D2228"/>
              </a:solidFill>
            </a:endParaRPr>
          </a:p>
          <a:p>
            <a:pPr indent="0" lvl="0" marL="0" rtl="0" algn="l">
              <a:lnSpc>
                <a:spcPct val="100000"/>
              </a:lnSpc>
              <a:spcBef>
                <a:spcPts val="0"/>
              </a:spcBef>
              <a:spcAft>
                <a:spcPts val="0"/>
              </a:spcAft>
              <a:buNone/>
            </a:pPr>
            <a:r>
              <a:t/>
            </a:r>
            <a:endParaRPr sz="2300">
              <a:solidFill>
                <a:srgbClr val="1D2228"/>
              </a:solidFill>
            </a:endParaRPr>
          </a:p>
          <a:p>
            <a:pPr indent="0" lvl="0" marL="0" rtl="0" algn="l">
              <a:lnSpc>
                <a:spcPct val="100000"/>
              </a:lnSpc>
              <a:spcBef>
                <a:spcPts val="0"/>
              </a:spcBef>
              <a:spcAft>
                <a:spcPts val="0"/>
              </a:spcAft>
              <a:buNone/>
            </a:pPr>
            <a:r>
              <a:rPr lang="en" sz="2300">
                <a:solidFill>
                  <a:srgbClr val="1D2228"/>
                </a:solidFill>
              </a:rPr>
              <a:t>N  nice, a goodist, driven to perform good acts</a:t>
            </a:r>
            <a:endParaRPr sz="2300">
              <a:solidFill>
                <a:srgbClr val="1D2228"/>
              </a:solidFill>
            </a:endParaRPr>
          </a:p>
          <a:p>
            <a:pPr indent="0" lvl="0" marL="0" rtl="0" algn="l">
              <a:lnSpc>
                <a:spcPct val="100000"/>
              </a:lnSpc>
              <a:spcBef>
                <a:spcPts val="0"/>
              </a:spcBef>
              <a:spcAft>
                <a:spcPts val="0"/>
              </a:spcAft>
              <a:buNone/>
            </a:pPr>
            <a:r>
              <a:t/>
            </a:r>
            <a:endParaRPr sz="2300">
              <a:solidFill>
                <a:srgbClr val="1D2228"/>
              </a:solidFill>
            </a:endParaRPr>
          </a:p>
          <a:p>
            <a:pPr indent="0" lvl="0" marL="0" rtl="0" algn="l">
              <a:lnSpc>
                <a:spcPct val="100000"/>
              </a:lnSpc>
              <a:spcBef>
                <a:spcPts val="0"/>
              </a:spcBef>
              <a:spcAft>
                <a:spcPts val="0"/>
              </a:spcAft>
              <a:buNone/>
            </a:pPr>
            <a:r>
              <a:rPr lang="en" sz="2300">
                <a:solidFill>
                  <a:srgbClr val="1D2228"/>
                </a:solidFill>
              </a:rPr>
              <a:t>O  prefers order</a:t>
            </a:r>
            <a:endParaRPr sz="2300">
              <a:solidFill>
                <a:srgbClr val="1D2228"/>
              </a:solidFill>
            </a:endParaRPr>
          </a:p>
          <a:p>
            <a:pPr indent="0" lvl="0" marL="0" rtl="0" algn="l">
              <a:lnSpc>
                <a:spcPct val="115000"/>
              </a:lnSpc>
              <a:spcBef>
                <a:spcPts val="0"/>
              </a:spcBef>
              <a:spcAft>
                <a:spcPts val="0"/>
              </a:spcAft>
              <a:buNone/>
            </a:pPr>
            <a:r>
              <a:t/>
            </a:r>
            <a:endParaRPr sz="1000">
              <a:solidFill>
                <a:srgbClr val="1D2228"/>
              </a:solidFill>
            </a:endParaRPr>
          </a:p>
          <a:p>
            <a:pPr indent="0" lvl="0" marL="457200" rtl="0" algn="l">
              <a:lnSpc>
                <a:spcPct val="115000"/>
              </a:lnSpc>
              <a:spcBef>
                <a:spcPts val="1200"/>
              </a:spcBef>
              <a:spcAft>
                <a:spcPts val="0"/>
              </a:spcAft>
              <a:buNone/>
            </a:pPr>
            <a:r>
              <a:t/>
            </a:r>
            <a:endParaRPr sz="2400">
              <a:solidFill>
                <a:srgbClr val="202122"/>
              </a:solidFill>
            </a:endParaRPr>
          </a:p>
          <a:p>
            <a:pPr indent="0" lvl="0" marL="0" rtl="0" algn="l">
              <a:lnSpc>
                <a:spcPct val="115000"/>
              </a:lnSpc>
              <a:spcBef>
                <a:spcPts val="1200"/>
              </a:spcBef>
              <a:spcAft>
                <a:spcPts val="200"/>
              </a:spcAft>
              <a:buNone/>
            </a:pPr>
            <a:br>
              <a:rPr lang="en" sz="2100">
                <a:solidFill>
                  <a:srgbClr val="202122"/>
                </a:solidFill>
                <a:highlight>
                  <a:srgbClr val="FFFFFF"/>
                </a:highlight>
              </a:rPr>
            </a:br>
            <a:endParaRPr sz="2100">
              <a:solidFill>
                <a:srgbClr val="202122"/>
              </a:solidFill>
              <a:highlight>
                <a:srgbClr val="FFFFFF"/>
              </a:highlight>
            </a:endParaRPr>
          </a:p>
        </p:txBody>
      </p:sp>
      <p:sp>
        <p:nvSpPr>
          <p:cNvPr id="436" name="Google Shape;436;p68"/>
          <p:cNvSpPr txBox="1"/>
          <p:nvPr/>
        </p:nvSpPr>
        <p:spPr>
          <a:xfrm>
            <a:off x="367625" y="3405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Personality Type</a:t>
            </a:r>
            <a:endParaRPr b="1" sz="3300">
              <a:solidFill>
                <a:srgbClr val="0000FF"/>
              </a:solidFill>
              <a:latin typeface="DM Sans"/>
              <a:ea typeface="DM Sans"/>
              <a:cs typeface="DM Sans"/>
              <a:sym typeface="DM Sans"/>
            </a:endParaRPr>
          </a:p>
        </p:txBody>
      </p:sp>
      <p:pic>
        <p:nvPicPr>
          <p:cNvPr id="437" name="Google Shape;437;p68"/>
          <p:cNvPicPr preferRelativeResize="0"/>
          <p:nvPr/>
        </p:nvPicPr>
        <p:blipFill>
          <a:blip r:embed="rId3">
            <a:alphaModFix/>
          </a:blip>
          <a:stretch>
            <a:fillRect/>
          </a:stretch>
        </p:blipFill>
        <p:spPr>
          <a:xfrm>
            <a:off x="5390900" y="1328913"/>
            <a:ext cx="3448050" cy="1323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190" name="Google Shape;190;p33"/>
          <p:cNvSpPr txBox="1"/>
          <p:nvPr/>
        </p:nvSpPr>
        <p:spPr>
          <a:xfrm>
            <a:off x="265450" y="456650"/>
            <a:ext cx="6871800" cy="2193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350">
                <a:solidFill>
                  <a:srgbClr val="0071CF"/>
                </a:solidFill>
                <a:highlight>
                  <a:schemeClr val="lt1"/>
                </a:highlight>
                <a:latin typeface="Raleway"/>
                <a:ea typeface="Raleway"/>
                <a:cs typeface="Raleway"/>
                <a:sym typeface="Raleway"/>
              </a:rPr>
              <a:t>TMS-</a:t>
            </a:r>
            <a:r>
              <a:rPr b="1" lang="en" sz="2350">
                <a:solidFill>
                  <a:srgbClr val="0071CF"/>
                </a:solidFill>
                <a:highlight>
                  <a:srgbClr val="FFFFFF"/>
                </a:highlight>
                <a:latin typeface="Raleway"/>
                <a:ea typeface="Raleway"/>
                <a:cs typeface="Raleway"/>
                <a:sym typeface="Raleway"/>
              </a:rPr>
              <a:t>Tension Myositis (Myoneural) Syndrome</a:t>
            </a:r>
            <a:br>
              <a:rPr b="1" lang="en" sz="2350">
                <a:solidFill>
                  <a:srgbClr val="0071CF"/>
                </a:solidFill>
                <a:highlight>
                  <a:srgbClr val="FFFFFF"/>
                </a:highlight>
                <a:latin typeface="Raleway"/>
                <a:ea typeface="Raleway"/>
                <a:cs typeface="Raleway"/>
                <a:sym typeface="Raleway"/>
              </a:rPr>
            </a:br>
            <a:r>
              <a:rPr b="1" lang="en" sz="2350">
                <a:solidFill>
                  <a:srgbClr val="0071CF"/>
                </a:solidFill>
                <a:highlight>
                  <a:srgbClr val="FFFFFF"/>
                </a:highlight>
                <a:latin typeface="Raleway"/>
                <a:ea typeface="Raleway"/>
                <a:cs typeface="Raleway"/>
                <a:sym typeface="Raleway"/>
              </a:rPr>
              <a:t>Mind Body Syndrome (MBS)</a:t>
            </a:r>
            <a:endParaRPr b="1" sz="2350">
              <a:solidFill>
                <a:srgbClr val="0071CF"/>
              </a:solidFill>
              <a:highlight>
                <a:srgbClr val="FFFFFF"/>
              </a:highlight>
              <a:latin typeface="Raleway"/>
              <a:ea typeface="Raleway"/>
              <a:cs typeface="Raleway"/>
              <a:sym typeface="Raleway"/>
            </a:endParaRPr>
          </a:p>
          <a:p>
            <a:pPr indent="0" lvl="0" marL="0" rtl="0" algn="l">
              <a:lnSpc>
                <a:spcPct val="115000"/>
              </a:lnSpc>
              <a:spcBef>
                <a:spcPts val="1400"/>
              </a:spcBef>
              <a:spcAft>
                <a:spcPts val="0"/>
              </a:spcAft>
              <a:buNone/>
            </a:pPr>
            <a:r>
              <a:t/>
            </a:r>
            <a:endParaRPr b="1" sz="1900">
              <a:solidFill>
                <a:srgbClr val="262626"/>
              </a:solidFill>
              <a:highlight>
                <a:srgbClr val="FFFFFF"/>
              </a:highlight>
              <a:latin typeface="Raleway"/>
              <a:ea typeface="Raleway"/>
              <a:cs typeface="Raleway"/>
              <a:sym typeface="Raleway"/>
            </a:endParaRPr>
          </a:p>
          <a:p>
            <a:pPr indent="0" lvl="0" marL="0" rtl="0" algn="l">
              <a:spcBef>
                <a:spcPts val="1500"/>
              </a:spcBef>
              <a:spcAft>
                <a:spcPts val="0"/>
              </a:spcAft>
              <a:buNone/>
            </a:pPr>
            <a:r>
              <a:t/>
            </a:r>
            <a:endParaRPr b="1">
              <a:latin typeface="DM Sans"/>
              <a:ea typeface="DM Sans"/>
              <a:cs typeface="DM Sans"/>
              <a:sym typeface="DM Sans"/>
            </a:endParaRPr>
          </a:p>
        </p:txBody>
      </p:sp>
      <p:pic>
        <p:nvPicPr>
          <p:cNvPr id="191" name="Google Shape;191;p33"/>
          <p:cNvPicPr preferRelativeResize="0"/>
          <p:nvPr/>
        </p:nvPicPr>
        <p:blipFill>
          <a:blip r:embed="rId3">
            <a:alphaModFix/>
          </a:blip>
          <a:stretch>
            <a:fillRect/>
          </a:stretch>
        </p:blipFill>
        <p:spPr>
          <a:xfrm>
            <a:off x="7048000" y="746575"/>
            <a:ext cx="1781875" cy="1974284"/>
          </a:xfrm>
          <a:prstGeom prst="rect">
            <a:avLst/>
          </a:prstGeom>
          <a:noFill/>
          <a:ln>
            <a:noFill/>
          </a:ln>
        </p:spPr>
      </p:pic>
      <p:sp>
        <p:nvSpPr>
          <p:cNvPr id="192" name="Google Shape;192;p33"/>
          <p:cNvSpPr txBox="1"/>
          <p:nvPr/>
        </p:nvSpPr>
        <p:spPr>
          <a:xfrm>
            <a:off x="504875" y="1810375"/>
            <a:ext cx="6006300" cy="29598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rgbClr val="262626"/>
              </a:buClr>
              <a:buSzPts val="1900"/>
              <a:buFont typeface="Raleway"/>
              <a:buChar char="●"/>
            </a:pPr>
            <a:r>
              <a:rPr lang="en" sz="1900">
                <a:solidFill>
                  <a:srgbClr val="262626"/>
                </a:solidFill>
                <a:highlight>
                  <a:schemeClr val="lt1"/>
                </a:highlight>
                <a:latin typeface="Raleway"/>
                <a:ea typeface="Raleway"/>
                <a:cs typeface="Raleway"/>
                <a:sym typeface="Raleway"/>
              </a:rPr>
              <a:t>At Rusk Institute of Rehabilitation Medicine in New York, Dr Sarno saw many cases where his patients didn’t respond as he expected to the </a:t>
            </a:r>
            <a:r>
              <a:rPr b="1" lang="en" sz="1900">
                <a:solidFill>
                  <a:srgbClr val="262626"/>
                </a:solidFill>
                <a:highlight>
                  <a:schemeClr val="lt1"/>
                </a:highlight>
                <a:latin typeface="Raleway"/>
                <a:ea typeface="Raleway"/>
                <a:cs typeface="Raleway"/>
                <a:sym typeface="Raleway"/>
              </a:rPr>
              <a:t>conventional treatments.</a:t>
            </a:r>
            <a:br>
              <a:rPr b="1" lang="en" sz="500">
                <a:solidFill>
                  <a:srgbClr val="262626"/>
                </a:solidFill>
                <a:highlight>
                  <a:schemeClr val="lt1"/>
                </a:highlight>
                <a:latin typeface="Raleway"/>
                <a:ea typeface="Raleway"/>
                <a:cs typeface="Raleway"/>
                <a:sym typeface="Raleway"/>
              </a:rPr>
            </a:br>
            <a:r>
              <a:rPr lang="en" sz="500">
                <a:solidFill>
                  <a:srgbClr val="262626"/>
                </a:solidFill>
                <a:highlight>
                  <a:schemeClr val="lt1"/>
                </a:highlight>
                <a:latin typeface="Raleway"/>
                <a:ea typeface="Raleway"/>
                <a:cs typeface="Raleway"/>
                <a:sym typeface="Raleway"/>
              </a:rPr>
              <a:t> </a:t>
            </a:r>
            <a:endParaRPr sz="100">
              <a:solidFill>
                <a:srgbClr val="262626"/>
              </a:solidFill>
              <a:highlight>
                <a:schemeClr val="lt1"/>
              </a:highlight>
              <a:latin typeface="Raleway"/>
              <a:ea typeface="Raleway"/>
              <a:cs typeface="Raleway"/>
              <a:sym typeface="Raleway"/>
            </a:endParaRPr>
          </a:p>
          <a:p>
            <a:pPr indent="-234950" lvl="0" marL="457200" rtl="0" algn="l">
              <a:lnSpc>
                <a:spcPct val="115000"/>
              </a:lnSpc>
              <a:spcBef>
                <a:spcPts val="0"/>
              </a:spcBef>
              <a:spcAft>
                <a:spcPts val="0"/>
              </a:spcAft>
              <a:buClr>
                <a:srgbClr val="262626"/>
              </a:buClr>
              <a:buSzPts val="100"/>
              <a:buFont typeface="Raleway"/>
              <a:buChar char="●"/>
            </a:pPr>
            <a:r>
              <a:t/>
            </a:r>
            <a:endParaRPr sz="100">
              <a:solidFill>
                <a:srgbClr val="262626"/>
              </a:solidFill>
              <a:highlight>
                <a:schemeClr val="lt1"/>
              </a:highlight>
              <a:latin typeface="Raleway"/>
              <a:ea typeface="Raleway"/>
              <a:cs typeface="Raleway"/>
              <a:sym typeface="Raleway"/>
            </a:endParaRPr>
          </a:p>
          <a:p>
            <a:pPr indent="-349250" lvl="0" marL="457200" rtl="0" algn="l">
              <a:lnSpc>
                <a:spcPct val="115000"/>
              </a:lnSpc>
              <a:spcBef>
                <a:spcPts val="0"/>
              </a:spcBef>
              <a:spcAft>
                <a:spcPts val="0"/>
              </a:spcAft>
              <a:buClr>
                <a:srgbClr val="262626"/>
              </a:buClr>
              <a:buSzPts val="1900"/>
              <a:buFont typeface="Raleway"/>
              <a:buChar char="●"/>
            </a:pPr>
            <a:r>
              <a:rPr lang="en" sz="1900">
                <a:solidFill>
                  <a:srgbClr val="262626"/>
                </a:solidFill>
                <a:highlight>
                  <a:schemeClr val="lt1"/>
                </a:highlight>
                <a:latin typeface="Raleway"/>
                <a:ea typeface="Raleway"/>
                <a:cs typeface="Raleway"/>
                <a:sym typeface="Raleway"/>
              </a:rPr>
              <a:t>He noticed that in addition to their complaints (mainly back, neck and shoulder issues), his patients often shared a common pattern of </a:t>
            </a:r>
            <a:r>
              <a:rPr b="1" lang="en" sz="1900">
                <a:solidFill>
                  <a:srgbClr val="262626"/>
                </a:solidFill>
                <a:highlight>
                  <a:schemeClr val="lt1"/>
                </a:highlight>
                <a:latin typeface="Raleway"/>
                <a:ea typeface="Raleway"/>
                <a:cs typeface="Raleway"/>
                <a:sym typeface="Raleway"/>
              </a:rPr>
              <a:t>underlying tension.</a:t>
            </a:r>
            <a:endParaRPr>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441" name="Shape 441"/>
        <p:cNvGrpSpPr/>
        <p:nvPr/>
      </p:nvGrpSpPr>
      <p:grpSpPr>
        <a:xfrm>
          <a:off x="0" y="0"/>
          <a:ext cx="0" cy="0"/>
          <a:chOff x="0" y="0"/>
          <a:chExt cx="0" cy="0"/>
        </a:xfrm>
      </p:grpSpPr>
      <p:sp>
        <p:nvSpPr>
          <p:cNvPr id="442" name="Google Shape;442;p69"/>
          <p:cNvSpPr txBox="1"/>
          <p:nvPr/>
        </p:nvSpPr>
        <p:spPr>
          <a:xfrm>
            <a:off x="367625" y="1262425"/>
            <a:ext cx="4611900" cy="5795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200">
                <a:solidFill>
                  <a:srgbClr val="1D2228"/>
                </a:solidFill>
              </a:rPr>
              <a:t>P perfectionist, a people pleaser</a:t>
            </a:r>
            <a:endParaRPr sz="2200">
              <a:solidFill>
                <a:srgbClr val="1D2228"/>
              </a:solidFill>
            </a:endParaRPr>
          </a:p>
          <a:p>
            <a:pPr indent="0" lvl="0" marL="0" rtl="0" algn="l">
              <a:lnSpc>
                <a:spcPct val="100000"/>
              </a:lnSpc>
              <a:spcBef>
                <a:spcPts val="0"/>
              </a:spcBef>
              <a:spcAft>
                <a:spcPts val="0"/>
              </a:spcAft>
              <a:buNone/>
            </a:pPr>
            <a:r>
              <a:t/>
            </a:r>
            <a:endParaRPr sz="2200">
              <a:solidFill>
                <a:srgbClr val="1D2228"/>
              </a:solidFill>
            </a:endParaRPr>
          </a:p>
          <a:p>
            <a:pPr indent="0" lvl="0" marL="0" rtl="0" algn="l">
              <a:lnSpc>
                <a:spcPct val="100000"/>
              </a:lnSpc>
              <a:spcBef>
                <a:spcPts val="0"/>
              </a:spcBef>
              <a:spcAft>
                <a:spcPts val="0"/>
              </a:spcAft>
              <a:buNone/>
            </a:pPr>
            <a:r>
              <a:rPr lang="en" sz="2200">
                <a:solidFill>
                  <a:srgbClr val="1D2228"/>
                </a:solidFill>
              </a:rPr>
              <a:t>Q quick to judge</a:t>
            </a:r>
            <a:endParaRPr sz="2200">
              <a:solidFill>
                <a:srgbClr val="1D2228"/>
              </a:solidFill>
            </a:endParaRPr>
          </a:p>
          <a:p>
            <a:pPr indent="0" lvl="0" marL="0" rtl="0" algn="l">
              <a:lnSpc>
                <a:spcPct val="100000"/>
              </a:lnSpc>
              <a:spcBef>
                <a:spcPts val="0"/>
              </a:spcBef>
              <a:spcAft>
                <a:spcPts val="0"/>
              </a:spcAft>
              <a:buNone/>
            </a:pPr>
            <a:r>
              <a:t/>
            </a:r>
            <a:endParaRPr sz="2200">
              <a:solidFill>
                <a:srgbClr val="1D2228"/>
              </a:solidFill>
            </a:endParaRPr>
          </a:p>
          <a:p>
            <a:pPr indent="0" lvl="0" marL="0" rtl="0" algn="l">
              <a:lnSpc>
                <a:spcPct val="100000"/>
              </a:lnSpc>
              <a:spcBef>
                <a:spcPts val="0"/>
              </a:spcBef>
              <a:spcAft>
                <a:spcPts val="0"/>
              </a:spcAft>
              <a:buNone/>
            </a:pPr>
            <a:r>
              <a:rPr lang="en" sz="2200">
                <a:solidFill>
                  <a:srgbClr val="1D2228"/>
                </a:solidFill>
              </a:rPr>
              <a:t>R  responsible</a:t>
            </a:r>
            <a:endParaRPr sz="2200">
              <a:solidFill>
                <a:srgbClr val="1D2228"/>
              </a:solidFill>
            </a:endParaRPr>
          </a:p>
          <a:p>
            <a:pPr indent="0" lvl="0" marL="0" rtl="0" algn="l">
              <a:lnSpc>
                <a:spcPct val="100000"/>
              </a:lnSpc>
              <a:spcBef>
                <a:spcPts val="0"/>
              </a:spcBef>
              <a:spcAft>
                <a:spcPts val="0"/>
              </a:spcAft>
              <a:buNone/>
            </a:pPr>
            <a:r>
              <a:t/>
            </a:r>
            <a:endParaRPr sz="2200">
              <a:solidFill>
                <a:srgbClr val="1D2228"/>
              </a:solidFill>
            </a:endParaRPr>
          </a:p>
          <a:p>
            <a:pPr indent="0" lvl="0" marL="0" rtl="0" algn="l">
              <a:lnSpc>
                <a:spcPct val="100000"/>
              </a:lnSpc>
              <a:spcBef>
                <a:spcPts val="0"/>
              </a:spcBef>
              <a:spcAft>
                <a:spcPts val="0"/>
              </a:spcAft>
              <a:buNone/>
            </a:pPr>
            <a:r>
              <a:rPr lang="en" sz="2200">
                <a:solidFill>
                  <a:srgbClr val="1D2228"/>
                </a:solidFill>
              </a:rPr>
              <a:t>S self-critical</a:t>
            </a:r>
            <a:endParaRPr sz="2200">
              <a:solidFill>
                <a:srgbClr val="1D2228"/>
              </a:solidFill>
            </a:endParaRPr>
          </a:p>
          <a:p>
            <a:pPr indent="0" lvl="0" marL="0" rtl="0" algn="l">
              <a:lnSpc>
                <a:spcPct val="100000"/>
              </a:lnSpc>
              <a:spcBef>
                <a:spcPts val="0"/>
              </a:spcBef>
              <a:spcAft>
                <a:spcPts val="0"/>
              </a:spcAft>
              <a:buNone/>
            </a:pPr>
            <a:r>
              <a:t/>
            </a:r>
            <a:endParaRPr sz="2200">
              <a:solidFill>
                <a:srgbClr val="1D2228"/>
              </a:solidFill>
            </a:endParaRPr>
          </a:p>
          <a:p>
            <a:pPr indent="0" lvl="0" marL="0" rtl="0" algn="l">
              <a:lnSpc>
                <a:spcPct val="100000"/>
              </a:lnSpc>
              <a:spcBef>
                <a:spcPts val="0"/>
              </a:spcBef>
              <a:spcAft>
                <a:spcPts val="0"/>
              </a:spcAft>
              <a:buNone/>
            </a:pPr>
            <a:r>
              <a:rPr lang="en" sz="2200">
                <a:solidFill>
                  <a:srgbClr val="1D2228"/>
                </a:solidFill>
              </a:rPr>
              <a:t>T Type T</a:t>
            </a:r>
            <a:endParaRPr sz="2200">
              <a:solidFill>
                <a:srgbClr val="1D2228"/>
              </a:solidFill>
            </a:endParaRPr>
          </a:p>
          <a:p>
            <a:pPr indent="0" lvl="0" marL="457200" rtl="0" algn="l">
              <a:lnSpc>
                <a:spcPct val="115000"/>
              </a:lnSpc>
              <a:spcBef>
                <a:spcPts val="1200"/>
              </a:spcBef>
              <a:spcAft>
                <a:spcPts val="0"/>
              </a:spcAft>
              <a:buNone/>
            </a:pPr>
            <a:r>
              <a:t/>
            </a:r>
            <a:endParaRPr sz="2400">
              <a:solidFill>
                <a:srgbClr val="202122"/>
              </a:solidFill>
            </a:endParaRPr>
          </a:p>
          <a:p>
            <a:pPr indent="0" lvl="0" marL="0" rtl="0" algn="l">
              <a:lnSpc>
                <a:spcPct val="100000"/>
              </a:lnSpc>
              <a:spcBef>
                <a:spcPts val="200"/>
              </a:spcBef>
              <a:spcAft>
                <a:spcPts val="0"/>
              </a:spcAft>
              <a:buNone/>
            </a:pPr>
            <a:r>
              <a:t/>
            </a:r>
            <a:endParaRPr sz="2300">
              <a:solidFill>
                <a:srgbClr val="1D2228"/>
              </a:solidFill>
            </a:endParaRPr>
          </a:p>
          <a:p>
            <a:pPr indent="0" lvl="0" marL="0" rtl="0" algn="l">
              <a:lnSpc>
                <a:spcPct val="115000"/>
              </a:lnSpc>
              <a:spcBef>
                <a:spcPts val="0"/>
              </a:spcBef>
              <a:spcAft>
                <a:spcPts val="0"/>
              </a:spcAft>
              <a:buNone/>
            </a:pPr>
            <a:r>
              <a:t/>
            </a:r>
            <a:endParaRPr sz="1000">
              <a:solidFill>
                <a:srgbClr val="1D2228"/>
              </a:solidFill>
            </a:endParaRPr>
          </a:p>
          <a:p>
            <a:pPr indent="0" lvl="0" marL="457200" rtl="0" algn="l">
              <a:lnSpc>
                <a:spcPct val="115000"/>
              </a:lnSpc>
              <a:spcBef>
                <a:spcPts val="1200"/>
              </a:spcBef>
              <a:spcAft>
                <a:spcPts val="0"/>
              </a:spcAft>
              <a:buNone/>
            </a:pPr>
            <a:r>
              <a:t/>
            </a:r>
            <a:endParaRPr sz="2400">
              <a:solidFill>
                <a:srgbClr val="202122"/>
              </a:solidFill>
            </a:endParaRPr>
          </a:p>
          <a:p>
            <a:pPr indent="0" lvl="0" marL="0" rtl="0" algn="l">
              <a:lnSpc>
                <a:spcPct val="115000"/>
              </a:lnSpc>
              <a:spcBef>
                <a:spcPts val="1200"/>
              </a:spcBef>
              <a:spcAft>
                <a:spcPts val="200"/>
              </a:spcAft>
              <a:buNone/>
            </a:pPr>
            <a:br>
              <a:rPr lang="en" sz="2100">
                <a:solidFill>
                  <a:srgbClr val="202122"/>
                </a:solidFill>
                <a:highlight>
                  <a:srgbClr val="FFFFFF"/>
                </a:highlight>
              </a:rPr>
            </a:br>
            <a:endParaRPr sz="2100">
              <a:solidFill>
                <a:srgbClr val="202122"/>
              </a:solidFill>
              <a:highlight>
                <a:srgbClr val="FFFFFF"/>
              </a:highlight>
            </a:endParaRPr>
          </a:p>
        </p:txBody>
      </p:sp>
      <p:sp>
        <p:nvSpPr>
          <p:cNvPr id="443" name="Google Shape;443;p69"/>
          <p:cNvSpPr txBox="1"/>
          <p:nvPr/>
        </p:nvSpPr>
        <p:spPr>
          <a:xfrm>
            <a:off x="367625" y="3405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Personality Type</a:t>
            </a:r>
            <a:endParaRPr b="1" sz="3300">
              <a:solidFill>
                <a:srgbClr val="0000FF"/>
              </a:solidFill>
              <a:latin typeface="DM Sans"/>
              <a:ea typeface="DM Sans"/>
              <a:cs typeface="DM Sans"/>
              <a:sym typeface="DM Sans"/>
            </a:endParaRPr>
          </a:p>
        </p:txBody>
      </p:sp>
      <p:pic>
        <p:nvPicPr>
          <p:cNvPr id="444" name="Google Shape;444;p69"/>
          <p:cNvPicPr preferRelativeResize="0"/>
          <p:nvPr/>
        </p:nvPicPr>
        <p:blipFill>
          <a:blip r:embed="rId3">
            <a:alphaModFix/>
          </a:blip>
          <a:stretch>
            <a:fillRect/>
          </a:stretch>
        </p:blipFill>
        <p:spPr>
          <a:xfrm>
            <a:off x="4979525" y="1262413"/>
            <a:ext cx="3448050" cy="1323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0"/>
          <p:cNvSpPr txBox="1"/>
          <p:nvPr/>
        </p:nvSpPr>
        <p:spPr>
          <a:xfrm>
            <a:off x="470500" y="1144825"/>
            <a:ext cx="5155500" cy="33117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1200"/>
              </a:spcBef>
              <a:spcAft>
                <a:spcPts val="0"/>
              </a:spcAft>
              <a:buClr>
                <a:srgbClr val="202122"/>
              </a:buClr>
              <a:buSzPts val="2300"/>
              <a:buChar char="●"/>
            </a:pPr>
            <a:r>
              <a:rPr lang="en" sz="2300">
                <a:solidFill>
                  <a:srgbClr val="202122"/>
                </a:solidFill>
                <a:highlight>
                  <a:schemeClr val="lt1"/>
                </a:highlight>
              </a:rPr>
              <a:t>The MindBody Workbook assists the patient in recording emotionally significant events.</a:t>
            </a:r>
            <a:endParaRPr sz="300">
              <a:solidFill>
                <a:srgbClr val="202122"/>
              </a:solidFill>
              <a:highlight>
                <a:schemeClr val="lt1"/>
              </a:highlight>
            </a:endParaRPr>
          </a:p>
          <a:p>
            <a:pPr indent="0" lvl="0" marL="457200" rtl="0" algn="l">
              <a:lnSpc>
                <a:spcPct val="115000"/>
              </a:lnSpc>
              <a:spcBef>
                <a:spcPts val="1200"/>
              </a:spcBef>
              <a:spcAft>
                <a:spcPts val="0"/>
              </a:spcAft>
              <a:buNone/>
            </a:pPr>
            <a:r>
              <a:t/>
            </a:r>
            <a:endParaRPr sz="300">
              <a:solidFill>
                <a:srgbClr val="202122"/>
              </a:solidFill>
              <a:highlight>
                <a:schemeClr val="lt1"/>
              </a:highlight>
            </a:endParaRPr>
          </a:p>
          <a:p>
            <a:pPr indent="-361950" lvl="0" marL="457200" rtl="0" algn="l">
              <a:lnSpc>
                <a:spcPct val="115000"/>
              </a:lnSpc>
              <a:spcBef>
                <a:spcPts val="1200"/>
              </a:spcBef>
              <a:spcAft>
                <a:spcPts val="0"/>
              </a:spcAft>
              <a:buClr>
                <a:srgbClr val="202122"/>
              </a:buClr>
              <a:buSzPts val="2100"/>
              <a:buChar char="●"/>
            </a:pPr>
            <a:r>
              <a:rPr lang="en" sz="2300">
                <a:solidFill>
                  <a:srgbClr val="202122"/>
                </a:solidFill>
                <a:highlight>
                  <a:schemeClr val="lt1"/>
                </a:highlight>
              </a:rPr>
              <a:t>Makes correlations between those events and their physical symptoms. </a:t>
            </a:r>
            <a:br>
              <a:rPr lang="en" sz="2100">
                <a:solidFill>
                  <a:srgbClr val="202122"/>
                </a:solidFill>
                <a:highlight>
                  <a:srgbClr val="FFFFFF"/>
                </a:highlight>
              </a:rPr>
            </a:br>
            <a:endParaRPr sz="2100">
              <a:solidFill>
                <a:srgbClr val="202122"/>
              </a:solidFill>
              <a:highlight>
                <a:srgbClr val="FFFFFF"/>
              </a:highlight>
            </a:endParaRPr>
          </a:p>
        </p:txBody>
      </p:sp>
      <p:sp>
        <p:nvSpPr>
          <p:cNvPr id="450" name="Google Shape;450;p70"/>
          <p:cNvSpPr txBox="1"/>
          <p:nvPr/>
        </p:nvSpPr>
        <p:spPr>
          <a:xfrm>
            <a:off x="662975" y="3258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30-Day Workbook</a:t>
            </a:r>
            <a:endParaRPr b="1" sz="3300">
              <a:solidFill>
                <a:srgbClr val="0000FF"/>
              </a:solidFill>
              <a:latin typeface="DM Sans"/>
              <a:ea typeface="DM Sans"/>
              <a:cs typeface="DM Sans"/>
              <a:sym typeface="DM Sans"/>
            </a:endParaRPr>
          </a:p>
        </p:txBody>
      </p:sp>
      <p:pic>
        <p:nvPicPr>
          <p:cNvPr id="451" name="Google Shape;451;p70"/>
          <p:cNvPicPr preferRelativeResize="0"/>
          <p:nvPr/>
        </p:nvPicPr>
        <p:blipFill>
          <a:blip r:embed="rId3">
            <a:alphaModFix/>
          </a:blip>
          <a:stretch>
            <a:fillRect/>
          </a:stretch>
        </p:blipFill>
        <p:spPr>
          <a:xfrm>
            <a:off x="6250950" y="1477112"/>
            <a:ext cx="1871475" cy="2838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55" name="Shape 455"/>
        <p:cNvGrpSpPr/>
        <p:nvPr/>
      </p:nvGrpSpPr>
      <p:grpSpPr>
        <a:xfrm>
          <a:off x="0" y="0"/>
          <a:ext cx="0" cy="0"/>
          <a:chOff x="0" y="0"/>
          <a:chExt cx="0" cy="0"/>
        </a:xfrm>
      </p:grpSpPr>
      <p:sp>
        <p:nvSpPr>
          <p:cNvPr id="456" name="Google Shape;456;p71"/>
          <p:cNvSpPr txBox="1"/>
          <p:nvPr/>
        </p:nvSpPr>
        <p:spPr>
          <a:xfrm>
            <a:off x="470500" y="1144825"/>
            <a:ext cx="5155500" cy="3601800"/>
          </a:xfrm>
          <a:prstGeom prst="rect">
            <a:avLst/>
          </a:prstGeom>
          <a:noFill/>
          <a:ln>
            <a:noFill/>
          </a:ln>
        </p:spPr>
        <p:txBody>
          <a:bodyPr anchorCtr="0" anchor="t" bIns="91425" lIns="91425" spcFirstLastPara="1" rIns="91425" wrap="square" tIns="91425">
            <a:spAutoFit/>
          </a:bodyPr>
          <a:lstStyle/>
          <a:p>
            <a:pPr indent="-361950" lvl="0" marL="457200" rtl="0" algn="l">
              <a:lnSpc>
                <a:spcPct val="150000"/>
              </a:lnSpc>
              <a:spcBef>
                <a:spcPts val="1200"/>
              </a:spcBef>
              <a:spcAft>
                <a:spcPts val="0"/>
              </a:spcAft>
              <a:buClr>
                <a:srgbClr val="202122"/>
              </a:buClr>
              <a:buSzPts val="2100"/>
              <a:buAutoNum type="arabicPeriod"/>
            </a:pPr>
            <a:r>
              <a:rPr lang="en" sz="2300">
                <a:solidFill>
                  <a:srgbClr val="202122"/>
                </a:solidFill>
              </a:rPr>
              <a:t>What went on in your life today?</a:t>
            </a:r>
            <a:endParaRPr sz="2300">
              <a:solidFill>
                <a:srgbClr val="202122"/>
              </a:solidFill>
            </a:endParaRPr>
          </a:p>
          <a:p>
            <a:pPr indent="-361950" lvl="0" marL="457200" rtl="0" algn="l">
              <a:lnSpc>
                <a:spcPct val="150000"/>
              </a:lnSpc>
              <a:spcBef>
                <a:spcPts val="0"/>
              </a:spcBef>
              <a:spcAft>
                <a:spcPts val="0"/>
              </a:spcAft>
              <a:buClr>
                <a:srgbClr val="202122"/>
              </a:buClr>
              <a:buSzPts val="2100"/>
              <a:buAutoNum type="arabicPeriod"/>
            </a:pPr>
            <a:r>
              <a:rPr lang="en" sz="2300">
                <a:solidFill>
                  <a:srgbClr val="202122"/>
                </a:solidFill>
              </a:rPr>
              <a:t>What connection between these emotions and your symptoms did you notice?</a:t>
            </a:r>
            <a:endParaRPr sz="2300">
              <a:solidFill>
                <a:srgbClr val="202122"/>
              </a:solidFill>
            </a:endParaRPr>
          </a:p>
          <a:p>
            <a:pPr indent="-361950" lvl="0" marL="457200" rtl="0" algn="l">
              <a:lnSpc>
                <a:spcPct val="150000"/>
              </a:lnSpc>
              <a:spcBef>
                <a:spcPts val="0"/>
              </a:spcBef>
              <a:spcAft>
                <a:spcPts val="0"/>
              </a:spcAft>
              <a:buClr>
                <a:srgbClr val="202122"/>
              </a:buClr>
              <a:buSzPts val="2100"/>
              <a:buAutoNum type="arabicPeriod"/>
            </a:pPr>
            <a:r>
              <a:rPr lang="en" sz="2100">
                <a:solidFill>
                  <a:srgbClr val="202122"/>
                </a:solidFill>
              </a:rPr>
              <a:t>What physical activities have you done today?</a:t>
            </a:r>
            <a:br>
              <a:rPr lang="en" sz="2100">
                <a:solidFill>
                  <a:srgbClr val="202122"/>
                </a:solidFill>
                <a:highlight>
                  <a:srgbClr val="FFFFFF"/>
                </a:highlight>
              </a:rPr>
            </a:br>
            <a:endParaRPr sz="2100">
              <a:solidFill>
                <a:srgbClr val="202122"/>
              </a:solidFill>
              <a:highlight>
                <a:srgbClr val="FFFFFF"/>
              </a:highlight>
            </a:endParaRPr>
          </a:p>
        </p:txBody>
      </p:sp>
      <p:sp>
        <p:nvSpPr>
          <p:cNvPr id="457" name="Google Shape;457;p71"/>
          <p:cNvSpPr txBox="1"/>
          <p:nvPr/>
        </p:nvSpPr>
        <p:spPr>
          <a:xfrm>
            <a:off x="662975" y="3258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David Schechter MD, Workbook</a:t>
            </a:r>
            <a:endParaRPr b="1" sz="3300">
              <a:solidFill>
                <a:srgbClr val="0000FF"/>
              </a:solidFill>
              <a:latin typeface="DM Sans"/>
              <a:ea typeface="DM Sans"/>
              <a:cs typeface="DM Sans"/>
              <a:sym typeface="DM Sans"/>
            </a:endParaRPr>
          </a:p>
        </p:txBody>
      </p:sp>
      <p:pic>
        <p:nvPicPr>
          <p:cNvPr id="458" name="Google Shape;458;p71"/>
          <p:cNvPicPr preferRelativeResize="0"/>
          <p:nvPr/>
        </p:nvPicPr>
        <p:blipFill>
          <a:blip r:embed="rId3">
            <a:alphaModFix/>
          </a:blip>
          <a:stretch>
            <a:fillRect/>
          </a:stretch>
        </p:blipFill>
        <p:spPr>
          <a:xfrm>
            <a:off x="6527875" y="1332600"/>
            <a:ext cx="1762125" cy="2600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2"/>
          <p:cNvSpPr txBox="1"/>
          <p:nvPr/>
        </p:nvSpPr>
        <p:spPr>
          <a:xfrm>
            <a:off x="470500" y="1297225"/>
            <a:ext cx="5155500" cy="3715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200"/>
              </a:spcBef>
              <a:spcAft>
                <a:spcPts val="0"/>
              </a:spcAft>
              <a:buNone/>
            </a:pPr>
            <a:r>
              <a:rPr lang="en" sz="2300">
                <a:solidFill>
                  <a:srgbClr val="202122"/>
                </a:solidFill>
                <a:highlight>
                  <a:schemeClr val="lt1"/>
                </a:highlight>
              </a:rPr>
              <a:t>4</a:t>
            </a:r>
            <a:r>
              <a:rPr lang="en" sz="2200">
                <a:solidFill>
                  <a:srgbClr val="202122"/>
                </a:solidFill>
                <a:highlight>
                  <a:schemeClr val="lt1"/>
                </a:highlight>
              </a:rPr>
              <a:t>. </a:t>
            </a:r>
            <a:r>
              <a:rPr lang="en" sz="2200">
                <a:solidFill>
                  <a:srgbClr val="202122"/>
                </a:solidFill>
                <a:highlight>
                  <a:schemeClr val="lt1"/>
                </a:highlight>
              </a:rPr>
              <a:t>Have you had any time for yourself      today?</a:t>
            </a:r>
            <a:endParaRPr sz="2200">
              <a:solidFill>
                <a:srgbClr val="202122"/>
              </a:solidFill>
              <a:highlight>
                <a:schemeClr val="lt1"/>
              </a:highlight>
            </a:endParaRPr>
          </a:p>
          <a:p>
            <a:pPr indent="0" lvl="0" marL="0" rtl="0" algn="l">
              <a:lnSpc>
                <a:spcPct val="150000"/>
              </a:lnSpc>
              <a:spcBef>
                <a:spcPts val="1200"/>
              </a:spcBef>
              <a:spcAft>
                <a:spcPts val="0"/>
              </a:spcAft>
              <a:buNone/>
            </a:pPr>
            <a:r>
              <a:rPr lang="en" sz="2200">
                <a:solidFill>
                  <a:srgbClr val="202122"/>
                </a:solidFill>
                <a:highlight>
                  <a:srgbClr val="FFFFFF"/>
                </a:highlight>
              </a:rPr>
              <a:t>5.  What did you do for fun today?</a:t>
            </a:r>
            <a:endParaRPr sz="2200">
              <a:solidFill>
                <a:srgbClr val="202122"/>
              </a:solidFill>
              <a:highlight>
                <a:srgbClr val="FFFFFF"/>
              </a:highlight>
            </a:endParaRPr>
          </a:p>
          <a:p>
            <a:pPr indent="0" lvl="0" marL="0" rtl="0" algn="l">
              <a:lnSpc>
                <a:spcPct val="150000"/>
              </a:lnSpc>
              <a:spcBef>
                <a:spcPts val="1200"/>
              </a:spcBef>
              <a:spcAft>
                <a:spcPts val="200"/>
              </a:spcAft>
              <a:buNone/>
            </a:pPr>
            <a:r>
              <a:rPr lang="en" sz="2200">
                <a:solidFill>
                  <a:srgbClr val="202122"/>
                </a:solidFill>
                <a:highlight>
                  <a:srgbClr val="FFFFFF"/>
                </a:highlight>
              </a:rPr>
              <a:t>6.  What was your family’s way of dealing with anger?</a:t>
            </a:r>
            <a:br>
              <a:rPr lang="en" sz="2100">
                <a:solidFill>
                  <a:srgbClr val="202122"/>
                </a:solidFill>
                <a:highlight>
                  <a:srgbClr val="FFFFFF"/>
                </a:highlight>
              </a:rPr>
            </a:br>
            <a:endParaRPr sz="2100">
              <a:solidFill>
                <a:srgbClr val="202122"/>
              </a:solidFill>
              <a:highlight>
                <a:srgbClr val="FFFFFF"/>
              </a:highlight>
            </a:endParaRPr>
          </a:p>
        </p:txBody>
      </p:sp>
      <p:sp>
        <p:nvSpPr>
          <p:cNvPr id="464" name="Google Shape;464;p72"/>
          <p:cNvSpPr txBox="1"/>
          <p:nvPr/>
        </p:nvSpPr>
        <p:spPr>
          <a:xfrm>
            <a:off x="470500" y="296450"/>
            <a:ext cx="6632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000FF"/>
                </a:solidFill>
                <a:latin typeface="DM Sans"/>
                <a:ea typeface="DM Sans"/>
                <a:cs typeface="DM Sans"/>
                <a:sym typeface="DM Sans"/>
              </a:rPr>
              <a:t>David Schechter MD, Workbook</a:t>
            </a:r>
            <a:endParaRPr b="1" sz="3300">
              <a:solidFill>
                <a:srgbClr val="0000FF"/>
              </a:solidFill>
              <a:latin typeface="DM Sans"/>
              <a:ea typeface="DM Sans"/>
              <a:cs typeface="DM Sans"/>
              <a:sym typeface="DM Sans"/>
            </a:endParaRPr>
          </a:p>
        </p:txBody>
      </p:sp>
      <p:pic>
        <p:nvPicPr>
          <p:cNvPr id="465" name="Google Shape;465;p72"/>
          <p:cNvPicPr preferRelativeResize="0"/>
          <p:nvPr/>
        </p:nvPicPr>
        <p:blipFill>
          <a:blip r:embed="rId3">
            <a:alphaModFix/>
          </a:blip>
          <a:stretch>
            <a:fillRect/>
          </a:stretch>
        </p:blipFill>
        <p:spPr>
          <a:xfrm>
            <a:off x="6116400" y="1538350"/>
            <a:ext cx="2590800" cy="1762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3"/>
          <p:cNvSpPr txBox="1"/>
          <p:nvPr>
            <p:ph type="title"/>
          </p:nvPr>
        </p:nvSpPr>
        <p:spPr>
          <a:xfrm>
            <a:off x="374850" y="469800"/>
            <a:ext cx="50229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
              <a:t>Trauma Journal 6</a:t>
            </a:r>
            <a:endParaRPr/>
          </a:p>
        </p:txBody>
      </p:sp>
      <p:sp>
        <p:nvSpPr>
          <p:cNvPr id="471" name="Google Shape;471;p73"/>
          <p:cNvSpPr txBox="1"/>
          <p:nvPr>
            <p:ph idx="1" type="body"/>
          </p:nvPr>
        </p:nvSpPr>
        <p:spPr>
          <a:xfrm>
            <a:off x="470275" y="1392125"/>
            <a:ext cx="4734300" cy="32214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
              <a:t>Explore pain in your body</a:t>
            </a:r>
            <a:endParaRPr/>
          </a:p>
          <a:p>
            <a:pPr indent="0" lvl="0" marL="342900" rtl="0" algn="l">
              <a:lnSpc>
                <a:spcPct val="115000"/>
              </a:lnSpc>
              <a:spcBef>
                <a:spcPts val="0"/>
              </a:spcBef>
              <a:spcAft>
                <a:spcPts val="0"/>
              </a:spcAft>
              <a:buNone/>
            </a:pPr>
            <a:r>
              <a:t/>
            </a:r>
            <a:endParaRPr/>
          </a:p>
          <a:p>
            <a:pPr indent="-381000" lvl="0" marL="457200" rtl="0" algn="l">
              <a:lnSpc>
                <a:spcPct val="115000"/>
              </a:lnSpc>
              <a:spcBef>
                <a:spcPts val="0"/>
              </a:spcBef>
              <a:spcAft>
                <a:spcPts val="0"/>
              </a:spcAft>
              <a:buSzPts val="2400"/>
              <a:buChar char="●"/>
            </a:pPr>
            <a:r>
              <a:rPr lang="en"/>
              <a:t>Journal about your emotions connected to pain. </a:t>
            </a:r>
            <a:endParaRPr/>
          </a:p>
          <a:p>
            <a:pPr indent="0" lvl="0" marL="342900" rtl="0" algn="l">
              <a:lnSpc>
                <a:spcPct val="115000"/>
              </a:lnSpc>
              <a:spcBef>
                <a:spcPts val="0"/>
              </a:spcBef>
              <a:spcAft>
                <a:spcPts val="0"/>
              </a:spcAft>
              <a:buNone/>
            </a:pPr>
            <a:r>
              <a:t/>
            </a:r>
            <a:endParaRPr/>
          </a:p>
          <a:p>
            <a:pPr indent="-381000" lvl="0" marL="457200" rtl="0" algn="l">
              <a:lnSpc>
                <a:spcPct val="115000"/>
              </a:lnSpc>
              <a:spcBef>
                <a:spcPts val="0"/>
              </a:spcBef>
              <a:spcAft>
                <a:spcPts val="0"/>
              </a:spcAft>
              <a:buSzPts val="2400"/>
              <a:buChar char="●"/>
            </a:pPr>
            <a:r>
              <a:rPr lang="en"/>
              <a:t>Do so for 30 days and monitor changes</a:t>
            </a:r>
            <a:endParaRPr/>
          </a:p>
          <a:p>
            <a:pPr indent="0" lvl="0" marL="457200" rtl="0" algn="l">
              <a:lnSpc>
                <a:spcPct val="115000"/>
              </a:lnSpc>
              <a:spcBef>
                <a:spcPts val="600"/>
              </a:spcBef>
              <a:spcAft>
                <a:spcPts val="0"/>
              </a:spcAft>
              <a:buSzPts val="2400"/>
              <a:buNone/>
            </a:pPr>
            <a:r>
              <a:t/>
            </a:r>
            <a:endParaRPr/>
          </a:p>
          <a:p>
            <a:pPr indent="0" lvl="0" marL="0" rtl="0" algn="l">
              <a:lnSpc>
                <a:spcPct val="115000"/>
              </a:lnSpc>
              <a:spcBef>
                <a:spcPts val="600"/>
              </a:spcBef>
              <a:spcAft>
                <a:spcPts val="0"/>
              </a:spcAft>
              <a:buSzPts val="2400"/>
              <a:buNone/>
            </a:pPr>
            <a:r>
              <a:t/>
            </a:r>
            <a:endParaRPr/>
          </a:p>
          <a:p>
            <a:pPr indent="0" lvl="0" marL="0" rtl="0" algn="l">
              <a:lnSpc>
                <a:spcPct val="115000"/>
              </a:lnSpc>
              <a:spcBef>
                <a:spcPts val="600"/>
              </a:spcBef>
              <a:spcAft>
                <a:spcPts val="0"/>
              </a:spcAft>
              <a:buSzPts val="2400"/>
              <a:buNone/>
            </a:pPr>
            <a:r>
              <a:t/>
            </a:r>
            <a:endParaRPr/>
          </a:p>
        </p:txBody>
      </p:sp>
      <p:sp>
        <p:nvSpPr>
          <p:cNvPr id="472" name="Google Shape;472;p7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73" name="Google Shape;473;p73"/>
          <p:cNvPicPr preferRelativeResize="0"/>
          <p:nvPr/>
        </p:nvPicPr>
        <p:blipFill rotWithShape="1">
          <a:blip r:embed="rId3">
            <a:alphaModFix/>
          </a:blip>
          <a:srcRect b="17723" l="52567" r="25412" t="31242"/>
          <a:stretch/>
        </p:blipFill>
        <p:spPr>
          <a:xfrm>
            <a:off x="6404975" y="581950"/>
            <a:ext cx="2351323" cy="3065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96" name="Shape 196"/>
        <p:cNvGrpSpPr/>
        <p:nvPr/>
      </p:nvGrpSpPr>
      <p:grpSpPr>
        <a:xfrm>
          <a:off x="0" y="0"/>
          <a:ext cx="0" cy="0"/>
          <a:chOff x="0" y="0"/>
          <a:chExt cx="0" cy="0"/>
        </a:xfrm>
      </p:grpSpPr>
      <p:sp>
        <p:nvSpPr>
          <p:cNvPr id="197" name="Google Shape;19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198" name="Google Shape;198;p34"/>
          <p:cNvSpPr txBox="1"/>
          <p:nvPr/>
        </p:nvSpPr>
        <p:spPr>
          <a:xfrm>
            <a:off x="212175" y="709150"/>
            <a:ext cx="6123600" cy="40752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rgbClr val="FFFFFF"/>
              </a:buClr>
              <a:buSzPts val="2300"/>
              <a:buFont typeface="Raleway"/>
              <a:buChar char="●"/>
            </a:pPr>
            <a:r>
              <a:rPr b="1" lang="en" sz="2300">
                <a:solidFill>
                  <a:srgbClr val="FFFFFF"/>
                </a:solidFill>
                <a:latin typeface="Raleway"/>
                <a:ea typeface="Raleway"/>
                <a:cs typeface="Raleway"/>
                <a:sym typeface="Raleway"/>
              </a:rPr>
              <a:t>In </a:t>
            </a:r>
            <a:r>
              <a:rPr b="1" i="1" lang="en" sz="2300">
                <a:solidFill>
                  <a:srgbClr val="FFFFFF"/>
                </a:solidFill>
                <a:latin typeface="Raleway"/>
                <a:ea typeface="Raleway"/>
                <a:cs typeface="Raleway"/>
                <a:sym typeface="Raleway"/>
              </a:rPr>
              <a:t>Healing Back Pain</a:t>
            </a:r>
            <a:r>
              <a:rPr b="1" lang="en" sz="2300">
                <a:solidFill>
                  <a:srgbClr val="FFFFFF"/>
                </a:solidFill>
                <a:latin typeface="Raleway"/>
                <a:ea typeface="Raleway"/>
                <a:cs typeface="Raleway"/>
                <a:sym typeface="Raleway"/>
              </a:rPr>
              <a:t> </a:t>
            </a:r>
            <a:r>
              <a:rPr b="1" lang="en" sz="2300">
                <a:solidFill>
                  <a:srgbClr val="FFFFFF"/>
                </a:solidFill>
                <a:uFill>
                  <a:noFill/>
                </a:uFill>
                <a:latin typeface="Raleway"/>
                <a:ea typeface="Raleway"/>
                <a:cs typeface="Raleway"/>
                <a:sym typeface="Raleway"/>
                <a:hlinkClick r:id="rId3">
                  <a:extLst>
                    <a:ext uri="{A12FA001-AC4F-418D-AE19-62706E023703}">
                      <ahyp:hlinkClr val="tx"/>
                    </a:ext>
                  </a:extLst>
                </a:hlinkClick>
              </a:rPr>
              <a:t>Dr Sarno</a:t>
            </a:r>
            <a:r>
              <a:rPr b="1" lang="en" sz="2300">
                <a:solidFill>
                  <a:srgbClr val="FFFFFF"/>
                </a:solidFill>
                <a:latin typeface="Raleway"/>
                <a:ea typeface="Raleway"/>
                <a:cs typeface="Raleway"/>
                <a:sym typeface="Raleway"/>
              </a:rPr>
              <a:t> introduces the concept of Tension Myositis Syndrome (TMS).</a:t>
            </a:r>
            <a:br>
              <a:rPr b="1" lang="en" sz="2200">
                <a:solidFill>
                  <a:srgbClr val="FFFFFF"/>
                </a:solidFill>
                <a:latin typeface="Raleway"/>
                <a:ea typeface="Raleway"/>
                <a:cs typeface="Raleway"/>
                <a:sym typeface="Raleway"/>
              </a:rPr>
            </a:br>
            <a:r>
              <a:rPr b="1" lang="en" sz="2200">
                <a:solidFill>
                  <a:srgbClr val="FFFFFF"/>
                </a:solidFill>
                <a:latin typeface="Raleway"/>
                <a:ea typeface="Raleway"/>
                <a:cs typeface="Raleway"/>
                <a:sym typeface="Raleway"/>
              </a:rPr>
              <a:t> </a:t>
            </a:r>
            <a:endParaRPr b="1" sz="2200">
              <a:solidFill>
                <a:srgbClr val="FFFFFF"/>
              </a:solidFill>
              <a:latin typeface="Raleway"/>
              <a:ea typeface="Raleway"/>
              <a:cs typeface="Raleway"/>
              <a:sym typeface="Raleway"/>
            </a:endParaRPr>
          </a:p>
          <a:p>
            <a:pPr indent="-374650" lvl="0" marL="457200" rtl="0" algn="l">
              <a:lnSpc>
                <a:spcPct val="115000"/>
              </a:lnSpc>
              <a:spcBef>
                <a:spcPts val="0"/>
              </a:spcBef>
              <a:spcAft>
                <a:spcPts val="0"/>
              </a:spcAft>
              <a:buClr>
                <a:srgbClr val="FFFFFF"/>
              </a:buClr>
              <a:buSzPts val="2300"/>
              <a:buFont typeface="Raleway"/>
              <a:buChar char="●"/>
            </a:pPr>
            <a:r>
              <a:rPr b="1" lang="en" sz="2300">
                <a:solidFill>
                  <a:srgbClr val="FFFFFF"/>
                </a:solidFill>
                <a:latin typeface="Raleway"/>
                <a:ea typeface="Raleway"/>
                <a:cs typeface="Raleway"/>
                <a:sym typeface="Raleway"/>
              </a:rPr>
              <a:t>Mind Body Syndrome</a:t>
            </a:r>
            <a:endParaRPr b="1" sz="1500">
              <a:solidFill>
                <a:srgbClr val="FFFFFF"/>
              </a:solidFill>
              <a:latin typeface="Raleway"/>
              <a:ea typeface="Raleway"/>
              <a:cs typeface="Raleway"/>
              <a:sym typeface="Raleway"/>
            </a:endParaRPr>
          </a:p>
          <a:p>
            <a:pPr indent="0" lvl="0" marL="457200" rtl="0" algn="l">
              <a:lnSpc>
                <a:spcPct val="115000"/>
              </a:lnSpc>
              <a:spcBef>
                <a:spcPts val="1500"/>
              </a:spcBef>
              <a:spcAft>
                <a:spcPts val="0"/>
              </a:spcAft>
              <a:buNone/>
            </a:pPr>
            <a:r>
              <a:t/>
            </a:r>
            <a:endParaRPr b="1" sz="1500">
              <a:solidFill>
                <a:srgbClr val="FFFFFF"/>
              </a:solidFill>
              <a:latin typeface="Raleway"/>
              <a:ea typeface="Raleway"/>
              <a:cs typeface="Raleway"/>
              <a:sym typeface="Raleway"/>
            </a:endParaRPr>
          </a:p>
          <a:p>
            <a:pPr indent="-374650" lvl="0" marL="457200" rtl="0" algn="l">
              <a:lnSpc>
                <a:spcPct val="115000"/>
              </a:lnSpc>
              <a:spcBef>
                <a:spcPts val="1500"/>
              </a:spcBef>
              <a:spcAft>
                <a:spcPts val="0"/>
              </a:spcAft>
              <a:buClr>
                <a:srgbClr val="FFFFFF"/>
              </a:buClr>
              <a:buSzPts val="2300"/>
              <a:buFont typeface="Raleway"/>
              <a:buChar char="●"/>
            </a:pPr>
            <a:r>
              <a:rPr b="1" lang="en" sz="2300">
                <a:solidFill>
                  <a:srgbClr val="FFFFFF"/>
                </a:solidFill>
                <a:latin typeface="Raleway"/>
                <a:ea typeface="Raleway"/>
                <a:cs typeface="Raleway"/>
                <a:sym typeface="Raleway"/>
              </a:rPr>
              <a:t>Sarno defined TMS as “</a:t>
            </a:r>
            <a:r>
              <a:rPr b="1" i="1" lang="en" sz="2300">
                <a:solidFill>
                  <a:srgbClr val="FFFFFF"/>
                </a:solidFill>
                <a:latin typeface="Raleway"/>
                <a:ea typeface="Raleway"/>
                <a:cs typeface="Raleway"/>
                <a:sym typeface="Raleway"/>
              </a:rPr>
              <a:t>a change of state in the muscle that is painful</a:t>
            </a:r>
            <a:r>
              <a:rPr b="1" lang="en" sz="2300">
                <a:solidFill>
                  <a:srgbClr val="FFFFFF"/>
                </a:solidFill>
                <a:latin typeface="Raleway"/>
                <a:ea typeface="Raleway"/>
                <a:cs typeface="Raleway"/>
                <a:sym typeface="Raleway"/>
              </a:rPr>
              <a:t>”</a:t>
            </a:r>
            <a:endParaRPr b="1" sz="2300">
              <a:solidFill>
                <a:srgbClr val="FFFFFF"/>
              </a:solidFill>
              <a:latin typeface="Raleway"/>
              <a:ea typeface="Raleway"/>
              <a:cs typeface="Raleway"/>
              <a:sym typeface="Raleway"/>
            </a:endParaRPr>
          </a:p>
          <a:p>
            <a:pPr indent="0" lvl="0" marL="0" rtl="0" algn="l">
              <a:spcBef>
                <a:spcPts val="1500"/>
              </a:spcBef>
              <a:spcAft>
                <a:spcPts val="0"/>
              </a:spcAft>
              <a:buNone/>
            </a:pPr>
            <a:r>
              <a:t/>
            </a:r>
            <a:endParaRPr>
              <a:latin typeface="DM Sans"/>
              <a:ea typeface="DM Sans"/>
              <a:cs typeface="DM Sans"/>
              <a:sym typeface="DM Sans"/>
            </a:endParaRPr>
          </a:p>
        </p:txBody>
      </p:sp>
      <p:pic>
        <p:nvPicPr>
          <p:cNvPr id="199" name="Google Shape;199;p34"/>
          <p:cNvPicPr preferRelativeResize="0"/>
          <p:nvPr/>
        </p:nvPicPr>
        <p:blipFill>
          <a:blip r:embed="rId4">
            <a:alphaModFix/>
          </a:blip>
          <a:stretch>
            <a:fillRect/>
          </a:stretch>
        </p:blipFill>
        <p:spPr>
          <a:xfrm>
            <a:off x="6636450" y="797800"/>
            <a:ext cx="2025150" cy="3110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lin ang="5400012" scaled="0"/>
        </a:gradFill>
      </p:bgPr>
    </p:bg>
    <p:spTree>
      <p:nvGrpSpPr>
        <p:cNvPr id="203" name="Shape 203"/>
        <p:cNvGrpSpPr/>
        <p:nvPr/>
      </p:nvGrpSpPr>
      <p:grpSpPr>
        <a:xfrm>
          <a:off x="0" y="0"/>
          <a:ext cx="0" cy="0"/>
          <a:chOff x="0" y="0"/>
          <a:chExt cx="0" cy="0"/>
        </a:xfrm>
      </p:grpSpPr>
      <p:sp>
        <p:nvSpPr>
          <p:cNvPr id="204" name="Google Shape;20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05" name="Google Shape;205;p35"/>
          <p:cNvSpPr txBox="1"/>
          <p:nvPr/>
        </p:nvSpPr>
        <p:spPr>
          <a:xfrm>
            <a:off x="438350" y="639300"/>
            <a:ext cx="5511000" cy="4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600">
                <a:solidFill>
                  <a:srgbClr val="FFFFFF"/>
                </a:solidFill>
                <a:latin typeface="Raleway"/>
                <a:ea typeface="Raleway"/>
                <a:cs typeface="Raleway"/>
                <a:sym typeface="Raleway"/>
              </a:rPr>
              <a:t>TMS can manifest in so many </a:t>
            </a:r>
            <a:br>
              <a:rPr b="1" lang="en" sz="2600">
                <a:solidFill>
                  <a:srgbClr val="FFFFFF"/>
                </a:solidFill>
                <a:latin typeface="Raleway"/>
                <a:ea typeface="Raleway"/>
                <a:cs typeface="Raleway"/>
                <a:sym typeface="Raleway"/>
              </a:rPr>
            </a:br>
            <a:r>
              <a:rPr b="1" lang="en" sz="2600">
                <a:solidFill>
                  <a:srgbClr val="FFFFFF"/>
                </a:solidFill>
                <a:latin typeface="Raleway"/>
                <a:ea typeface="Raleway"/>
                <a:cs typeface="Raleway"/>
                <a:sym typeface="Raleway"/>
              </a:rPr>
              <a:t>different ways:</a:t>
            </a:r>
            <a:endParaRPr b="1" sz="2600">
              <a:solidFill>
                <a:srgbClr val="FFFFFF"/>
              </a:solidFill>
              <a:latin typeface="Raleway"/>
              <a:ea typeface="Raleway"/>
              <a:cs typeface="Raleway"/>
              <a:sym typeface="Raleway"/>
            </a:endParaRPr>
          </a:p>
          <a:p>
            <a:pPr indent="-368300" lvl="0" marL="457200" rtl="0" algn="l">
              <a:lnSpc>
                <a:spcPct val="100000"/>
              </a:lnSpc>
              <a:spcBef>
                <a:spcPts val="150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Headaches</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Migraines</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Pelvic pain</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IBS</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Chronic fatigue</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Fibromyalgia </a:t>
            </a:r>
            <a:endParaRPr b="1" sz="2200">
              <a:solidFill>
                <a:srgbClr val="FFFFFF"/>
              </a:solidFill>
              <a:latin typeface="Raleway"/>
              <a:ea typeface="Raleway"/>
              <a:cs typeface="Raleway"/>
              <a:sym typeface="Raleway"/>
            </a:endParaRPr>
          </a:p>
          <a:p>
            <a:pPr indent="-368300" lvl="0" marL="457200" rtl="0" algn="l">
              <a:lnSpc>
                <a:spcPct val="100000"/>
              </a:lnSpc>
              <a:spcBef>
                <a:spcPts val="0"/>
              </a:spcBef>
              <a:spcAft>
                <a:spcPts val="0"/>
              </a:spcAft>
              <a:buClr>
                <a:srgbClr val="FFFFFF"/>
              </a:buClr>
              <a:buSzPts val="2200"/>
              <a:buFont typeface="Raleway"/>
              <a:buChar char="●"/>
            </a:pPr>
            <a:r>
              <a:rPr b="1" lang="en" sz="2200">
                <a:solidFill>
                  <a:srgbClr val="FFFFFF"/>
                </a:solidFill>
                <a:latin typeface="Raleway"/>
                <a:ea typeface="Raleway"/>
                <a:cs typeface="Raleway"/>
                <a:sym typeface="Raleway"/>
              </a:rPr>
              <a:t>Carpal tunnel syndrome and repetitive strain syndromes (RSI)</a:t>
            </a:r>
            <a:endParaRPr b="1" sz="1700">
              <a:solidFill>
                <a:srgbClr val="FFFFFF"/>
              </a:solidFill>
              <a:latin typeface="DM Sans"/>
              <a:ea typeface="DM Sans"/>
              <a:cs typeface="DM Sans"/>
              <a:sym typeface="DM Sans"/>
            </a:endParaRPr>
          </a:p>
        </p:txBody>
      </p:sp>
      <p:pic>
        <p:nvPicPr>
          <p:cNvPr id="206" name="Google Shape;206;p35"/>
          <p:cNvPicPr preferRelativeResize="0"/>
          <p:nvPr/>
        </p:nvPicPr>
        <p:blipFill>
          <a:blip r:embed="rId3">
            <a:alphaModFix/>
          </a:blip>
          <a:stretch>
            <a:fillRect/>
          </a:stretch>
        </p:blipFill>
        <p:spPr>
          <a:xfrm>
            <a:off x="5741053" y="823553"/>
            <a:ext cx="3148000" cy="2094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12" name="Google Shape;212;p36"/>
          <p:cNvSpPr txBox="1"/>
          <p:nvPr/>
        </p:nvSpPr>
        <p:spPr>
          <a:xfrm>
            <a:off x="312475" y="565750"/>
            <a:ext cx="4975500" cy="27705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TMJ</a:t>
            </a:r>
            <a:endParaRPr sz="2400">
              <a:solidFill>
                <a:srgbClr val="262626"/>
              </a:solidFill>
              <a:highlight>
                <a:schemeClr val="lt1"/>
              </a:highlight>
              <a:latin typeface="Raleway"/>
              <a:ea typeface="Raleway"/>
              <a:cs typeface="Raleway"/>
              <a:sym typeface="Raleway"/>
            </a:endParaRPr>
          </a:p>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Vertigo</a:t>
            </a:r>
            <a:endParaRPr sz="2400">
              <a:solidFill>
                <a:srgbClr val="262626"/>
              </a:solidFill>
              <a:highlight>
                <a:schemeClr val="lt1"/>
              </a:highlight>
              <a:latin typeface="Raleway"/>
              <a:ea typeface="Raleway"/>
              <a:cs typeface="Raleway"/>
              <a:sym typeface="Raleway"/>
            </a:endParaRPr>
          </a:p>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Dizziness</a:t>
            </a:r>
            <a:endParaRPr sz="2400">
              <a:solidFill>
                <a:srgbClr val="262626"/>
              </a:solidFill>
              <a:highlight>
                <a:schemeClr val="lt1"/>
              </a:highlight>
              <a:latin typeface="Raleway"/>
              <a:ea typeface="Raleway"/>
              <a:cs typeface="Raleway"/>
              <a:sym typeface="Raleway"/>
            </a:endParaRPr>
          </a:p>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Insomnia, anxiety, depression, phobias and disorders</a:t>
            </a:r>
            <a:endParaRPr>
              <a:latin typeface="DM Sans"/>
              <a:ea typeface="DM Sans"/>
              <a:cs typeface="DM Sans"/>
              <a:sym typeface="DM Sans"/>
            </a:endParaRPr>
          </a:p>
        </p:txBody>
      </p:sp>
      <p:pic>
        <p:nvPicPr>
          <p:cNvPr id="213" name="Google Shape;213;p36"/>
          <p:cNvPicPr preferRelativeResize="0"/>
          <p:nvPr/>
        </p:nvPicPr>
        <p:blipFill>
          <a:blip r:embed="rId3">
            <a:alphaModFix/>
          </a:blip>
          <a:stretch>
            <a:fillRect/>
          </a:stretch>
        </p:blipFill>
        <p:spPr>
          <a:xfrm>
            <a:off x="5734225" y="708975"/>
            <a:ext cx="2640278" cy="1645525"/>
          </a:xfrm>
          <a:prstGeom prst="rect">
            <a:avLst/>
          </a:prstGeom>
          <a:noFill/>
          <a:ln>
            <a:noFill/>
          </a:ln>
        </p:spPr>
      </p:pic>
      <p:pic>
        <p:nvPicPr>
          <p:cNvPr id="214" name="Google Shape;214;p36"/>
          <p:cNvPicPr preferRelativeResize="0"/>
          <p:nvPr/>
        </p:nvPicPr>
        <p:blipFill>
          <a:blip r:embed="rId4">
            <a:alphaModFix/>
          </a:blip>
          <a:stretch>
            <a:fillRect/>
          </a:stretch>
        </p:blipFill>
        <p:spPr>
          <a:xfrm>
            <a:off x="5936100" y="2844850"/>
            <a:ext cx="2438400" cy="182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218" name="Shape 218"/>
        <p:cNvGrpSpPr/>
        <p:nvPr/>
      </p:nvGrpSpPr>
      <p:grpSpPr>
        <a:xfrm>
          <a:off x="0" y="0"/>
          <a:ext cx="0" cy="0"/>
          <a:chOff x="0" y="0"/>
          <a:chExt cx="0" cy="0"/>
        </a:xfrm>
      </p:grpSpPr>
      <p:sp>
        <p:nvSpPr>
          <p:cNvPr id="219" name="Google Shape;219;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20" name="Google Shape;220;p37"/>
          <p:cNvSpPr txBox="1"/>
          <p:nvPr/>
        </p:nvSpPr>
        <p:spPr>
          <a:xfrm>
            <a:off x="341850" y="1535675"/>
            <a:ext cx="4975500" cy="11082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First rule out with a physician</a:t>
            </a:r>
            <a:endParaRPr sz="2400">
              <a:solidFill>
                <a:srgbClr val="262626"/>
              </a:solidFill>
              <a:highlight>
                <a:schemeClr val="lt1"/>
              </a:highlight>
              <a:latin typeface="Raleway"/>
              <a:ea typeface="Raleway"/>
              <a:cs typeface="Raleway"/>
              <a:sym typeface="Raleway"/>
            </a:endParaRPr>
          </a:p>
          <a:p>
            <a:pPr indent="-381000" lvl="0" marL="457200" rtl="0" algn="l">
              <a:lnSpc>
                <a:spcPct val="150000"/>
              </a:lnSpc>
              <a:spcBef>
                <a:spcPts val="0"/>
              </a:spcBef>
              <a:spcAft>
                <a:spcPts val="0"/>
              </a:spcAft>
              <a:buClr>
                <a:srgbClr val="262626"/>
              </a:buClr>
              <a:buSzPts val="2400"/>
              <a:buFont typeface="Raleway"/>
              <a:buChar char="●"/>
            </a:pPr>
            <a:r>
              <a:rPr lang="en" sz="2400">
                <a:solidFill>
                  <a:srgbClr val="262626"/>
                </a:solidFill>
                <a:highlight>
                  <a:schemeClr val="lt1"/>
                </a:highlight>
                <a:latin typeface="Raleway"/>
                <a:ea typeface="Raleway"/>
                <a:cs typeface="Raleway"/>
                <a:sym typeface="Raleway"/>
              </a:rPr>
              <a:t>Do not treat this alone</a:t>
            </a:r>
            <a:endParaRPr sz="2400">
              <a:solidFill>
                <a:srgbClr val="262626"/>
              </a:solidFill>
              <a:highlight>
                <a:schemeClr val="lt1"/>
              </a:highlight>
              <a:latin typeface="Raleway"/>
              <a:ea typeface="Raleway"/>
              <a:cs typeface="Raleway"/>
              <a:sym typeface="Raleway"/>
            </a:endParaRPr>
          </a:p>
        </p:txBody>
      </p:sp>
      <p:pic>
        <p:nvPicPr>
          <p:cNvPr id="221" name="Google Shape;221;p37"/>
          <p:cNvPicPr preferRelativeResize="0"/>
          <p:nvPr/>
        </p:nvPicPr>
        <p:blipFill>
          <a:blip r:embed="rId3">
            <a:alphaModFix/>
          </a:blip>
          <a:stretch>
            <a:fillRect/>
          </a:stretch>
        </p:blipFill>
        <p:spPr>
          <a:xfrm>
            <a:off x="5217800" y="1916475"/>
            <a:ext cx="2990150" cy="3140350"/>
          </a:xfrm>
          <a:prstGeom prst="rect">
            <a:avLst/>
          </a:prstGeom>
          <a:noFill/>
          <a:ln>
            <a:noFill/>
          </a:ln>
        </p:spPr>
      </p:pic>
      <p:sp>
        <p:nvSpPr>
          <p:cNvPr id="222" name="Google Shape;222;p37"/>
          <p:cNvSpPr txBox="1"/>
          <p:nvPr/>
        </p:nvSpPr>
        <p:spPr>
          <a:xfrm>
            <a:off x="365050" y="352700"/>
            <a:ext cx="467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DM Sans"/>
                <a:ea typeface="DM Sans"/>
                <a:cs typeface="DM Sans"/>
                <a:sym typeface="DM Sans"/>
              </a:rPr>
              <a:t>Rule it Out</a:t>
            </a:r>
            <a:endParaRPr b="1" sz="3000">
              <a:latin typeface="DM Sans"/>
              <a:ea typeface="DM Sans"/>
              <a:cs typeface="DM Sans"/>
              <a:sym typeface="DM Sans"/>
            </a:endParaRPr>
          </a:p>
        </p:txBody>
      </p:sp>
      <p:pic>
        <p:nvPicPr>
          <p:cNvPr id="223" name="Google Shape;223;p37"/>
          <p:cNvPicPr preferRelativeResize="0"/>
          <p:nvPr/>
        </p:nvPicPr>
        <p:blipFill>
          <a:blip r:embed="rId4">
            <a:alphaModFix/>
          </a:blip>
          <a:stretch>
            <a:fillRect/>
          </a:stretch>
        </p:blipFill>
        <p:spPr>
          <a:xfrm>
            <a:off x="5588575" y="665400"/>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27" name="Shape 227"/>
        <p:cNvGrpSpPr/>
        <p:nvPr/>
      </p:nvGrpSpPr>
      <p:grpSpPr>
        <a:xfrm>
          <a:off x="0" y="0"/>
          <a:ext cx="0" cy="0"/>
          <a:chOff x="0" y="0"/>
          <a:chExt cx="0" cy="0"/>
        </a:xfrm>
      </p:grpSpPr>
      <p:sp>
        <p:nvSpPr>
          <p:cNvPr id="228" name="Google Shape;22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Proxima Nova"/>
                <a:ea typeface="Proxima Nova"/>
                <a:cs typeface="Proxima Nova"/>
                <a:sym typeface="Proxima Nova"/>
              </a:rPr>
              <a:t>‹#›</a:t>
            </a:fld>
            <a:endParaRPr b="0" sz="1000">
              <a:solidFill>
                <a:schemeClr val="dk2"/>
              </a:solidFill>
              <a:latin typeface="Proxima Nova"/>
              <a:ea typeface="Proxima Nova"/>
              <a:cs typeface="Proxima Nova"/>
              <a:sym typeface="Proxima Nova"/>
            </a:endParaRPr>
          </a:p>
        </p:txBody>
      </p:sp>
      <p:sp>
        <p:nvSpPr>
          <p:cNvPr id="229" name="Google Shape;229;p38"/>
          <p:cNvSpPr txBox="1"/>
          <p:nvPr/>
        </p:nvSpPr>
        <p:spPr>
          <a:xfrm>
            <a:off x="1905100" y="281050"/>
            <a:ext cx="583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0000FF"/>
                </a:solidFill>
                <a:latin typeface="DM Sans"/>
                <a:ea typeface="DM Sans"/>
                <a:cs typeface="DM Sans"/>
                <a:sym typeface="DM Sans"/>
              </a:rPr>
              <a:t>Is Back Pain a Mental Problem?</a:t>
            </a:r>
            <a:endParaRPr b="1" sz="2700">
              <a:solidFill>
                <a:srgbClr val="0000FF"/>
              </a:solidFill>
              <a:latin typeface="DM Sans"/>
              <a:ea typeface="DM Sans"/>
              <a:cs typeface="DM Sans"/>
              <a:sym typeface="DM Sans"/>
            </a:endParaRPr>
          </a:p>
        </p:txBody>
      </p:sp>
      <p:pic>
        <p:nvPicPr>
          <p:cNvPr descr="Dr. John E Sarno 20/20 Segment 1999 &#10; &#10;Dr. Sarno's most notable (and controversial) achievement is the development, diagnosis and treatment of TMS, which is not accepted by mainstream medicine. According to Sarno, TMS is a psychosomatic illness causing chronic back, neck, and limb pain which is not relieved by standard medical treatments. He includes other ailments, such as gastrointestinal problems, dermatological disorders and repetitive-strain injuries as TMS related. Sarno states that he has successfully treated over ten thousand patients at the Rusk Institute by educating them on his beliefs of a psychological and emotional basis to their pain and symptoms. Sarno's theory is, in part, that the pain or GI symptoms are an unconscious &quot;distraction&quot; to aid in the repression of deep unconscious emotional issues. Sarno believes that when patients think about what may be upsetting them in their unconscious they can defeat their minds strategy to repress these powerful emotions in this manner, the symptoms are seen for what they are and the symptoms then serve no purpose, and they go away. &#10; &#10;***LINKS*** &#10; &#10; &#10;Dr. Sarnos Website- &#10;http://www.med.nyu.edu/biosketch/sarnoj01 &#10; &#10;***BOOKS*** &#10; &#10;Healing Back Pain (1991)- &#10;http://www.amazon.com/Healing-Back-Pain-Mind-Body-Connection/dp/0446557684/re... &#10; &#10;The Mindbody Prescription (1998)- &#10;http://www.amazon.com/Mindbody-Prescription-Healing-Body-Pain/dp/0446675156/r... &#10; &#10;The Divided Mind (2006)- &#10;http://www.amazon.com/Divided-Mind-Epidemic-Mindbody-Disorders/dp/0061174300/... &#10; &#10; &#10; &#10;Other Authors On TMS -  &#10; &#10;The Great Pain Deception - by Steven Ray Ozanich -  &#10; &#10;http://www.amazon.com/Great-Pain-Deception-Faulty-Medical/dp/0615462219/ref=sr_1_1?ie=UTF8&amp;qid=1325715427&amp;sr=8-1" id="230" name="Google Shape;230;p38" title="Dr. John E Sarno - 20/20 Segment">
            <a:hlinkClick r:id="rId3"/>
          </p:cNvPr>
          <p:cNvPicPr preferRelativeResize="0"/>
          <p:nvPr/>
        </p:nvPicPr>
        <p:blipFill>
          <a:blip r:embed="rId4">
            <a:alphaModFix/>
          </a:blip>
          <a:stretch>
            <a:fillRect/>
          </a:stretch>
        </p:blipFill>
        <p:spPr>
          <a:xfrm>
            <a:off x="2286000" y="9894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rcetus template">
  <a:themeElements>
    <a:clrScheme name="Custom 347">
      <a:dk1>
        <a:srgbClr val="00162A"/>
      </a:dk1>
      <a:lt1>
        <a:srgbClr val="FFFFFF"/>
      </a:lt1>
      <a:dk2>
        <a:srgbClr val="ABB8C0"/>
      </a:dk2>
      <a:lt2>
        <a:srgbClr val="F0F2F3"/>
      </a:lt2>
      <a:accent1>
        <a:srgbClr val="05B3F1"/>
      </a:accent1>
      <a:accent2>
        <a:srgbClr val="0073BB"/>
      </a:accent2>
      <a:accent3>
        <a:srgbClr val="B8DD63"/>
      </a:accent3>
      <a:accent4>
        <a:srgbClr val="78B329"/>
      </a:accent4>
      <a:accent5>
        <a:srgbClr val="FF9367"/>
      </a:accent5>
      <a:accent6>
        <a:srgbClr val="EE2424"/>
      </a:accent6>
      <a:hlink>
        <a:srgbClr val="05B3F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