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DM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jzRFp/iarMktRz/KHf1eG3glL7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DMSans-bold.fntdata"/><Relationship Id="rId27" Type="http://schemas.openxmlformats.org/officeDocument/2006/relationships/font" Target="fonts/DM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DM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LiXOMLoDm68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LiXOMLoDm68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8e7706e86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b8e7706e8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8e7706e86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b8e7706e8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8e7706e86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b8e7706e8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8e7706e86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b8e7706e8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8e7706e86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b8e7706e8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8e7706e86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b8e7706e8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7cf3ed660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b7cf3ed66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8e7706e8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b8e7706e8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7cf3ed66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b7cf3ed6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7cf3ed660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b7cf3ed66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de1ddbbb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fde1ddbb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f9e071136676036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3f9e07113667603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https://youtu.be/6Hj1rPrfom4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4337ebf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04337ebf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https://www.youtube.com/watch?v=LiXOMLoDm68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bb4115230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fbb411523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https://www.youtube.com/watch?v=LiXOMLoDm68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8e7706e8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b8e7706e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8e7706e86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b8e7706e8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8e7706e86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b8e7706e8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8e7706e86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b8e7706e8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2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52"/>
          <p:cNvSpPr txBox="1"/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52"/>
          <p:cNvSpPr txBox="1"/>
          <p:nvPr>
            <p:ph idx="1" type="subTitle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13" name="Google Shape;13;p52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1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1"/>
          <p:cNvSpPr txBox="1"/>
          <p:nvPr>
            <p:ph idx="1" type="body"/>
          </p:nvPr>
        </p:nvSpPr>
        <p:spPr>
          <a:xfrm>
            <a:off x="264125" y="4435200"/>
            <a:ext cx="84225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4" name="Google Shape;64;p6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61"/>
          <p:cNvSpPr/>
          <p:nvPr/>
        </p:nvSpPr>
        <p:spPr>
          <a:xfrm>
            <a:off x="-7000" y="44352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2"/>
          <p:cNvSpPr/>
          <p:nvPr/>
        </p:nvSpPr>
        <p:spPr>
          <a:xfrm flipH="1">
            <a:off x="3225000" y="1448425"/>
            <a:ext cx="5919000" cy="3695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2"/>
          <p:cNvSpPr/>
          <p:nvPr/>
        </p:nvSpPr>
        <p:spPr>
          <a:xfrm flipH="1">
            <a:off x="3397800" y="1448425"/>
            <a:ext cx="5746200" cy="36951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2"/>
          <p:cNvSpPr/>
          <p:nvPr/>
        </p:nvSpPr>
        <p:spPr>
          <a:xfrm flipH="1">
            <a:off x="3836700" y="1448475"/>
            <a:ext cx="5307300" cy="3695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2"/>
          <p:cNvSpPr txBox="1"/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b="1"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62"/>
          <p:cNvSpPr txBox="1"/>
          <p:nvPr>
            <p:ph idx="1" type="subTitle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6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63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6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64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64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3" name="Google Shape;83;p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▫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6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5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6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88" name="Google Shape;88;p65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65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65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11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" name="Google Shape;93;p66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94" name="Google Shape;94;p66"/>
          <p:cNvSpPr txBox="1"/>
          <p:nvPr>
            <p:ph idx="10" type="dt"/>
          </p:nvPr>
        </p:nvSpPr>
        <p:spPr>
          <a:xfrm>
            <a:off x="457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66"/>
          <p:cNvSpPr txBox="1"/>
          <p:nvPr>
            <p:ph idx="11" type="ftr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66"/>
          <p:cNvSpPr txBox="1"/>
          <p:nvPr>
            <p:ph idx="12" type="sldNum"/>
          </p:nvPr>
        </p:nvSpPr>
        <p:spPr>
          <a:xfrm>
            <a:off x="6553200" y="4683919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1" sz="11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3"/>
          <p:cNvSpPr/>
          <p:nvPr/>
        </p:nvSpPr>
        <p:spPr>
          <a:xfrm>
            <a:off x="-7000" y="-25"/>
            <a:ext cx="9150900" cy="5143500"/>
          </a:xfrm>
          <a:prstGeom prst="frame">
            <a:avLst>
              <a:gd fmla="val 2453" name="adj1"/>
            </a:avLst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3"/>
          <p:cNvSpPr/>
          <p:nvPr/>
        </p:nvSpPr>
        <p:spPr>
          <a:xfrm>
            <a:off x="43371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3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4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4"/>
          <p:cNvSpPr/>
          <p:nvPr/>
        </p:nvSpPr>
        <p:spPr>
          <a:xfrm>
            <a:off x="6095875" y="-3600"/>
            <a:ext cx="3048000" cy="51507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4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54"/>
          <p:cNvSpPr txBox="1"/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1" type="body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5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0" name="Google Shape;30;p5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6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gradFill>
            <a:gsLst>
              <a:gs pos="0">
                <a:srgbClr val="05B3F1">
                  <a:alpha val="0"/>
                </a:srgbClr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6"/>
          <p:cNvSpPr/>
          <p:nvPr/>
        </p:nvSpPr>
        <p:spPr>
          <a:xfrm>
            <a:off x="0" y="2946600"/>
            <a:ext cx="60960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rotWithShape="0" algn="bl" dist="66675">
              <a:schemeClr val="dk1">
                <a:alpha val="29411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6"/>
          <p:cNvSpPr txBox="1"/>
          <p:nvPr>
            <p:ph type="ctrTitle"/>
          </p:nvPr>
        </p:nvSpPr>
        <p:spPr>
          <a:xfrm>
            <a:off x="244750" y="3059700"/>
            <a:ext cx="5647800" cy="15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/>
          <p:nvPr/>
        </p:nvSpPr>
        <p:spPr>
          <a:xfrm>
            <a:off x="4337263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7"/>
          <p:cNvSpPr txBox="1"/>
          <p:nvPr>
            <p:ph idx="12" type="sldNum"/>
          </p:nvPr>
        </p:nvSpPr>
        <p:spPr>
          <a:xfrm>
            <a:off x="43371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7"/>
          <p:cNvSpPr/>
          <p:nvPr/>
        </p:nvSpPr>
        <p:spPr>
          <a:xfrm>
            <a:off x="469875" y="469800"/>
            <a:ext cx="8204100" cy="42039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7"/>
          <p:cNvSpPr txBox="1"/>
          <p:nvPr>
            <p:ph idx="1" type="body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1C4587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57"/>
          <p:cNvSpPr txBox="1"/>
          <p:nvPr/>
        </p:nvSpPr>
        <p:spPr>
          <a:xfrm>
            <a:off x="3593400" y="476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1" i="0" sz="9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8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8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8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58"/>
          <p:cNvSpPr txBox="1"/>
          <p:nvPr>
            <p:ph idx="1" type="body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6" name="Google Shape;46;p58"/>
          <p:cNvSpPr txBox="1"/>
          <p:nvPr>
            <p:ph idx="2" type="body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47" name="Google Shape;47;p5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9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9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9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59"/>
          <p:cNvSpPr txBox="1"/>
          <p:nvPr>
            <p:ph idx="1" type="body"/>
          </p:nvPr>
        </p:nvSpPr>
        <p:spPr>
          <a:xfrm>
            <a:off x="1136000" y="1200150"/>
            <a:ext cx="21348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3" name="Google Shape;53;p59"/>
          <p:cNvSpPr txBox="1"/>
          <p:nvPr>
            <p:ph idx="2" type="body"/>
          </p:nvPr>
        </p:nvSpPr>
        <p:spPr>
          <a:xfrm>
            <a:off x="3472501" y="1200150"/>
            <a:ext cx="21348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4" name="Google Shape;54;p59"/>
          <p:cNvSpPr txBox="1"/>
          <p:nvPr>
            <p:ph idx="3" type="body"/>
          </p:nvPr>
        </p:nvSpPr>
        <p:spPr>
          <a:xfrm>
            <a:off x="5809002" y="1200150"/>
            <a:ext cx="21348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5" name="Google Shape;55;p5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0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0784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0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0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6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51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51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6Hj1rPrfom4" TargetMode="External"/><Relationship Id="rId4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LiXOMLoDm68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860000" y="2447450"/>
            <a:ext cx="54240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The Neuroscience of Trauma &amp; Movement</a:t>
            </a:r>
            <a:endParaRPr sz="3400"/>
          </a:p>
        </p:txBody>
      </p:sp>
      <p:sp>
        <p:nvSpPr>
          <p:cNvPr id="102" name="Google Shape;102;p1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1" i="0" sz="9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20"/>
            <a:ext cx="9144000" cy="5151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148371" y="2956483"/>
            <a:ext cx="6045260" cy="17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Viktor Frankl</a:t>
            </a:r>
            <a:b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Mind/Body &amp; Soul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Trauma-Healing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M Sans"/>
              <a:buNone/>
            </a:pPr>
            <a: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Life Coaching Program</a:t>
            </a:r>
            <a:br>
              <a:rPr b="1" i="0" lang="en" sz="27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" sz="2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Week </a:t>
            </a:r>
            <a:r>
              <a:rPr b="1" lang="en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6529" y="816629"/>
            <a:ext cx="3799300" cy="22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8e7706e86_0_33"/>
          <p:cNvSpPr txBox="1"/>
          <p:nvPr>
            <p:ph type="title"/>
          </p:nvPr>
        </p:nvSpPr>
        <p:spPr>
          <a:xfrm>
            <a:off x="499500" y="385175"/>
            <a:ext cx="5346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Phase 6 - </a:t>
            </a:r>
            <a:r>
              <a:rPr lang="en" sz="2600">
                <a:solidFill>
                  <a:srgbClr val="00FF00"/>
                </a:solidFill>
              </a:rPr>
              <a:t>Regulation</a:t>
            </a:r>
            <a:endParaRPr sz="2600"/>
          </a:p>
        </p:txBody>
      </p:sp>
      <p:sp>
        <p:nvSpPr>
          <p:cNvPr id="179" name="Google Shape;179;gb8e7706e86_0_33"/>
          <p:cNvSpPr txBox="1"/>
          <p:nvPr>
            <p:ph idx="1" type="body"/>
          </p:nvPr>
        </p:nvSpPr>
        <p:spPr>
          <a:xfrm>
            <a:off x="519356" y="961050"/>
            <a:ext cx="4965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Feel your feet touching the ground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Notice the chair your sitting on and holding your back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Notice your breathing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May take a minute or so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0" name="Google Shape;180;gb8e7706e86_0_3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gb8e7706e86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2000" y="167450"/>
            <a:ext cx="1214139" cy="17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b8e7706e86_0_33"/>
          <p:cNvPicPr preferRelativeResize="0"/>
          <p:nvPr/>
        </p:nvPicPr>
        <p:blipFill rotWithShape="1">
          <a:blip r:embed="rId4">
            <a:alphaModFix/>
          </a:blip>
          <a:srcRect b="14418" l="13085" r="16332" t="15656"/>
          <a:stretch/>
        </p:blipFill>
        <p:spPr>
          <a:xfrm>
            <a:off x="7044900" y="2177150"/>
            <a:ext cx="1788325" cy="12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b8e7706e86_0_33"/>
          <p:cNvPicPr preferRelativeResize="0"/>
          <p:nvPr/>
        </p:nvPicPr>
        <p:blipFill rotWithShape="1">
          <a:blip r:embed="rId5">
            <a:alphaModFix/>
          </a:blip>
          <a:srcRect b="7089" l="0" r="0" t="0"/>
          <a:stretch/>
        </p:blipFill>
        <p:spPr>
          <a:xfrm>
            <a:off x="5380950" y="2354025"/>
            <a:ext cx="1550525" cy="23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b8e7706e86_0_33"/>
          <p:cNvSpPr/>
          <p:nvPr/>
        </p:nvSpPr>
        <p:spPr>
          <a:xfrm>
            <a:off x="6738563" y="385175"/>
            <a:ext cx="192900" cy="118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b8e7706e86_0_33"/>
          <p:cNvSpPr/>
          <p:nvPr/>
        </p:nvSpPr>
        <p:spPr>
          <a:xfrm>
            <a:off x="8888725" y="2177150"/>
            <a:ext cx="192900" cy="925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b8e7706e86_0_33"/>
          <p:cNvSpPr/>
          <p:nvPr/>
        </p:nvSpPr>
        <p:spPr>
          <a:xfrm>
            <a:off x="5074613" y="2619475"/>
            <a:ext cx="192900" cy="1183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b8e7706e86_0_33"/>
          <p:cNvSpPr/>
          <p:nvPr/>
        </p:nvSpPr>
        <p:spPr>
          <a:xfrm>
            <a:off x="5074625" y="3124200"/>
            <a:ext cx="192900" cy="925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8e7706e86_0_46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6 - Pendulation/Titration </a:t>
            </a:r>
            <a:endParaRPr/>
          </a:p>
        </p:txBody>
      </p:sp>
      <p:sp>
        <p:nvSpPr>
          <p:cNvPr id="193" name="Google Shape;193;gb8e7706e86_0_46"/>
          <p:cNvSpPr txBox="1"/>
          <p:nvPr>
            <p:ph idx="1" type="body"/>
          </p:nvPr>
        </p:nvSpPr>
        <p:spPr>
          <a:xfrm>
            <a:off x="499500" y="961050"/>
            <a:ext cx="4965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Think of a (sliver) of a difficult memory or image and notice the sensation in the body.</a:t>
            </a:r>
            <a:br>
              <a:rPr lang="en" sz="14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>
                <a:solidFill>
                  <a:srgbClr val="6AA8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 back to grounding (feet, seat, breath). </a:t>
            </a:r>
            <a:br>
              <a:rPr lang="en" sz="2300">
                <a:solidFill>
                  <a:srgbClr val="6AA8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300">
              <a:solidFill>
                <a:srgbClr val="6AA84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Now, stay with it and watch it contract and expand. </a:t>
            </a:r>
            <a:br>
              <a:rPr lang="en" sz="20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4" name="Google Shape;194;gb8e7706e86_0_4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gb8e7706e86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100" y="887200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8e7706e86_0_53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6 - Pendulation 2</a:t>
            </a:r>
            <a:endParaRPr/>
          </a:p>
        </p:txBody>
      </p:sp>
      <p:sp>
        <p:nvSpPr>
          <p:cNvPr id="201" name="Google Shape;201;gb8e7706e86_0_53"/>
          <p:cNvSpPr txBox="1"/>
          <p:nvPr>
            <p:ph idx="1" type="body"/>
          </p:nvPr>
        </p:nvSpPr>
        <p:spPr>
          <a:xfrm>
            <a:off x="573875" y="748600"/>
            <a:ext cx="53538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400"/>
              <a:buFont typeface="Arial"/>
              <a:buChar char="•"/>
            </a:pPr>
            <a: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Notice an object in front of you. Focus on a calming aspect of it. (Find that within you.) </a:t>
            </a:r>
            <a:b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400"/>
              <a:buFont typeface="Arial"/>
              <a:buChar char="•"/>
            </a:pPr>
            <a:r>
              <a:rPr lang="en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Pendulate back-and-forth between the calming object (grounding sensation) and your tension. </a:t>
            </a:r>
            <a:br>
              <a:rPr lang="en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000"/>
              <a:buFont typeface="Arial"/>
              <a:buChar char="•"/>
            </a:pPr>
            <a:r>
              <a:rPr lang="en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Focus mainly on sensation and not on thoughts.</a:t>
            </a:r>
            <a:br>
              <a:rPr lang="en" sz="20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02" name="Google Shape;202;gb8e7706e86_0_5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endulum | KOOKU" id="203" name="Google Shape;203;gb8e7706e86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6175" y="116443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8e7706e86_0_60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6 - Pendulation</a:t>
            </a:r>
            <a:endParaRPr/>
          </a:p>
        </p:txBody>
      </p:sp>
      <p:sp>
        <p:nvSpPr>
          <p:cNvPr id="209" name="Google Shape;209;gb8e7706e86_0_60"/>
          <p:cNvSpPr txBox="1"/>
          <p:nvPr>
            <p:ph idx="1" type="body"/>
          </p:nvPr>
        </p:nvSpPr>
        <p:spPr>
          <a:xfrm>
            <a:off x="614700" y="884675"/>
            <a:ext cx="4965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Just track sensation for some time (minutes) and allow a discharge to take place. </a:t>
            </a:r>
            <a:br>
              <a:rPr lang="en" sz="21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100"/>
              <a:buFont typeface="Arial"/>
              <a:buChar char="•"/>
            </a:pPr>
            <a:r>
              <a:rPr lang="en" sz="21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Reassure client that the nervous system naturally contracts/expands and that these sensations are the body’s way of gently moving out of freeze.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0" name="Google Shape;210;gb8e7706e86_0_6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1" name="Google Shape;211;gb8e7706e86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7175" y="591750"/>
            <a:ext cx="2872125" cy="28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8e7706e86_0_67"/>
          <p:cNvSpPr txBox="1"/>
          <p:nvPr>
            <p:ph type="title"/>
          </p:nvPr>
        </p:nvSpPr>
        <p:spPr>
          <a:xfrm>
            <a:off x="499500" y="385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Exercise </a:t>
            </a:r>
            <a:endParaRPr/>
          </a:p>
        </p:txBody>
      </p:sp>
      <p:sp>
        <p:nvSpPr>
          <p:cNvPr id="217" name="Google Shape;217;gb8e7706e86_0_67"/>
          <p:cNvSpPr txBox="1"/>
          <p:nvPr>
            <p:ph idx="1" type="body"/>
          </p:nvPr>
        </p:nvSpPr>
        <p:spPr>
          <a:xfrm>
            <a:off x="396975" y="1093475"/>
            <a:ext cx="49653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1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Break up in pairs and facilitate the grounding and pendulation phase. Up to 5 minutes per person. </a:t>
            </a:r>
            <a:b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 words like: notice, feel, gently move back and forth, yes, good, explore etc. </a:t>
            </a:r>
            <a:b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3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Notice what you feel as facilitator and participant.</a:t>
            </a:r>
            <a:endParaRPr sz="23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18" name="Google Shape;218;gb8e7706e86_0_6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gb8e7706e86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625" y="13498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8e7706e86_0_7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gb8e7706e86_0_74"/>
          <p:cNvSpPr txBox="1"/>
          <p:nvPr>
            <p:ph type="title"/>
          </p:nvPr>
        </p:nvSpPr>
        <p:spPr>
          <a:xfrm>
            <a:off x="544450" y="490013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Create Expansion/Contraction </a:t>
            </a:r>
            <a:endParaRPr/>
          </a:p>
        </p:txBody>
      </p:sp>
      <p:sp>
        <p:nvSpPr>
          <p:cNvPr id="226" name="Google Shape;226;gb8e7706e86_0_74"/>
          <p:cNvSpPr txBox="1"/>
          <p:nvPr>
            <p:ph idx="1" type="body"/>
          </p:nvPr>
        </p:nvSpPr>
        <p:spPr>
          <a:xfrm>
            <a:off x="668949" y="1452250"/>
            <a:ext cx="45102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Ask the client to gently open and closet the mouth to release more energy and flow</a:t>
            </a:r>
            <a:br>
              <a:rPr lang="en" sz="2200"/>
            </a:br>
            <a:endParaRPr sz="22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This can also be done by opening and closing the hands </a:t>
            </a:r>
            <a:endParaRPr sz="2200"/>
          </a:p>
        </p:txBody>
      </p:sp>
      <p:pic>
        <p:nvPicPr>
          <p:cNvPr descr="Stupid Tip of the Day: What Is an Open Jaw Itinerary — and Why Use One? -  The GateThe Gate" id="227" name="Google Shape;227;gb8e7706e86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5738" y="997725"/>
            <a:ext cx="237172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4"/>
          <p:cNvGrpSpPr/>
          <p:nvPr/>
        </p:nvGrpSpPr>
        <p:grpSpPr>
          <a:xfrm>
            <a:off x="5619073" y="417731"/>
            <a:ext cx="2120985" cy="4361089"/>
            <a:chOff x="5160100" y="1609475"/>
            <a:chExt cx="975300" cy="2005375"/>
          </a:xfrm>
        </p:grpSpPr>
        <p:sp>
          <p:nvSpPr>
            <p:cNvPr id="233" name="Google Shape;233;p4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4"/>
          <p:cNvSpPr/>
          <p:nvPr/>
        </p:nvSpPr>
        <p:spPr>
          <a:xfrm flipH="1" rot="-2700000">
            <a:off x="7057481" y="3007202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"/>
          <p:cNvSpPr txBox="1"/>
          <p:nvPr>
            <p:ph idx="4294967295" type="ctrTitle"/>
          </p:nvPr>
        </p:nvSpPr>
        <p:spPr>
          <a:xfrm>
            <a:off x="537450" y="1002238"/>
            <a:ext cx="45984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</a:t>
            </a:r>
            <a:r>
              <a:rPr b="1" i="0" lang="en" sz="36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ischarging Activation </a:t>
            </a:r>
            <a:endParaRPr b="1" i="0" sz="3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t/>
            </a:r>
            <a:endParaRPr b="1" i="0" sz="47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t/>
            </a:r>
            <a:endParaRPr b="1" i="0" sz="47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7" name="Google Shape;237;p4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4"/>
          <p:cNvSpPr/>
          <p:nvPr/>
        </p:nvSpPr>
        <p:spPr>
          <a:xfrm rot="4499367">
            <a:off x="7137857" y="360028"/>
            <a:ext cx="881478" cy="864587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"/>
          <p:cNvSpPr/>
          <p:nvPr/>
        </p:nvSpPr>
        <p:spPr>
          <a:xfrm rot="2700000">
            <a:off x="5350706" y="1072527"/>
            <a:ext cx="669489" cy="669489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6780750" y="1536450"/>
            <a:ext cx="176100" cy="154200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7427996" y="641718"/>
            <a:ext cx="301203" cy="301203"/>
            <a:chOff x="8762414" y="2939573"/>
            <a:chExt cx="457200" cy="457200"/>
          </a:xfrm>
        </p:grpSpPr>
        <p:sp>
          <p:nvSpPr>
            <p:cNvPr id="242" name="Google Shape;242;p4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4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4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247" name="Google Shape;247;p4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7cf3ed660_1_0"/>
          <p:cNvSpPr txBox="1"/>
          <p:nvPr>
            <p:ph type="title"/>
          </p:nvPr>
        </p:nvSpPr>
        <p:spPr>
          <a:xfrm>
            <a:off x="499500" y="827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7 - Fight Response: Natural Aggression Vs. Violence</a:t>
            </a:r>
            <a:endParaRPr/>
          </a:p>
        </p:txBody>
      </p:sp>
      <p:sp>
        <p:nvSpPr>
          <p:cNvPr id="254" name="Google Shape;254;gb7cf3ed660_1_0"/>
          <p:cNvSpPr txBox="1"/>
          <p:nvPr>
            <p:ph idx="1" type="body"/>
          </p:nvPr>
        </p:nvSpPr>
        <p:spPr>
          <a:xfrm>
            <a:off x="499500" y="204450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D2228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Nervous</a:t>
            </a: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system naturally expands and contracts. </a:t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Trauma causes </a:t>
            </a: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exaggerated</a:t>
            </a: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desire to expand and contract (rage vs. freeze). </a:t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Healthy aggression is midway point. </a:t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5" name="Google Shape;255;gb7cf3ed660_1_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" name="Google Shape;256;gb7cf3ed660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300" y="827175"/>
            <a:ext cx="1672825" cy="17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b7cf3ed660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163" y="2812225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8e7706e86_1_0"/>
          <p:cNvSpPr txBox="1"/>
          <p:nvPr>
            <p:ph type="title"/>
          </p:nvPr>
        </p:nvSpPr>
        <p:spPr>
          <a:xfrm>
            <a:off x="499500" y="55502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7 - Fight Response: Natural Aggression Vs. Violence</a:t>
            </a:r>
            <a:endParaRPr/>
          </a:p>
        </p:txBody>
      </p:sp>
      <p:sp>
        <p:nvSpPr>
          <p:cNvPr id="263" name="Google Shape;263;gb8e7706e86_1_0"/>
          <p:cNvSpPr txBox="1"/>
          <p:nvPr>
            <p:ph idx="1" type="body"/>
          </p:nvPr>
        </p:nvSpPr>
        <p:spPr>
          <a:xfrm>
            <a:off x="499500" y="1704325"/>
            <a:ext cx="48024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D2228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After regulation/pendulation phase and after noticing sensation(s), ask client what their body wants to do (i.e. move, turn, run etc)</a:t>
            </a:r>
            <a:b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their intention is towards expansion, try the following exercises.</a:t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64" name="Google Shape;264;gb8e7706e86_1_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5" name="Google Shape;265;gb8e7706e8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025" y="555025"/>
            <a:ext cx="1672825" cy="17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b8e7706e86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2013" y="2798625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7cf3ed669_0_1"/>
          <p:cNvSpPr txBox="1"/>
          <p:nvPr>
            <p:ph type="title"/>
          </p:nvPr>
        </p:nvSpPr>
        <p:spPr>
          <a:xfrm>
            <a:off x="499500" y="827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7 - Fight Response: Natural Aggression Vs. Violence</a:t>
            </a:r>
            <a:endParaRPr/>
          </a:p>
        </p:txBody>
      </p:sp>
      <p:sp>
        <p:nvSpPr>
          <p:cNvPr id="272" name="Google Shape;272;gb7cf3ed669_0_1"/>
          <p:cNvSpPr txBox="1"/>
          <p:nvPr>
            <p:ph idx="1" type="body"/>
          </p:nvPr>
        </p:nvSpPr>
        <p:spPr>
          <a:xfrm>
            <a:off x="327000" y="1335800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200"/>
              <a:buFont typeface="Arial"/>
              <a:buChar char="●"/>
            </a:pPr>
            <a:r>
              <a:rPr lang="en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Pushing hand exercise to feel healthy aggression.</a:t>
            </a:r>
            <a:br>
              <a:rPr lang="en" sz="8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8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Have client push slowly into your hand (or push up against wall). </a:t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73" name="Google Shape;273;gb7cf3ed669_0_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text, tennis, racket, person&#10;&#10;Description automatically generated" id="274" name="Google Shape;274;gb7cf3ed669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725" y="1011950"/>
            <a:ext cx="3421731" cy="226902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b7cf3ed669_0_1"/>
          <p:cNvSpPr txBox="1"/>
          <p:nvPr/>
        </p:nvSpPr>
        <p:spPr>
          <a:xfrm>
            <a:off x="914400" y="215561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ctrTitle"/>
          </p:nvPr>
        </p:nvSpPr>
        <p:spPr>
          <a:xfrm>
            <a:off x="1735200" y="2184250"/>
            <a:ext cx="54240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/>
              <a:t>Somatic Coaching II</a:t>
            </a:r>
            <a:endParaRPr sz="3400"/>
          </a:p>
        </p:txBody>
      </p:sp>
      <p:sp>
        <p:nvSpPr>
          <p:cNvPr id="111" name="Google Shape;111;p2"/>
          <p:cNvSpPr txBox="1"/>
          <p:nvPr/>
        </p:nvSpPr>
        <p:spPr>
          <a:xfrm>
            <a:off x="0" y="1588725"/>
            <a:ext cx="1735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lang="en" sz="96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 b="1" i="0" sz="9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7cf3ed660_1_7"/>
          <p:cNvSpPr txBox="1"/>
          <p:nvPr>
            <p:ph type="title"/>
          </p:nvPr>
        </p:nvSpPr>
        <p:spPr>
          <a:xfrm>
            <a:off x="499500" y="827175"/>
            <a:ext cx="4442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7 - Fight Response: Natural Aggression Vs. Violence</a:t>
            </a:r>
            <a:endParaRPr/>
          </a:p>
        </p:txBody>
      </p:sp>
      <p:sp>
        <p:nvSpPr>
          <p:cNvPr id="281" name="Google Shape;281;gb7cf3ed660_1_7"/>
          <p:cNvSpPr txBox="1"/>
          <p:nvPr>
            <p:ph idx="1" type="body"/>
          </p:nvPr>
        </p:nvSpPr>
        <p:spPr>
          <a:xfrm>
            <a:off x="499500" y="1635175"/>
            <a:ext cx="4614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200"/>
              <a:buFont typeface="Arial"/>
              <a:buChar char="●"/>
            </a:pPr>
            <a:r>
              <a:rPr lang="en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Back to back (back on wall) </a:t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200"/>
              <a:buFont typeface="Arial"/>
              <a:buChar char="●"/>
            </a:pPr>
            <a:r>
              <a:rPr lang="en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Have client make breaststroke movement and feel the sensations</a:t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2" name="Google Shape;282;gb7cf3ed660_1_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gb7cf3ed660_1_7"/>
          <p:cNvPicPr preferRelativeResize="0"/>
          <p:nvPr/>
        </p:nvPicPr>
        <p:blipFill rotWithShape="1">
          <a:blip r:embed="rId3">
            <a:alphaModFix/>
          </a:blip>
          <a:srcRect b="23244" l="21145" r="27014" t="23769"/>
          <a:stretch/>
        </p:blipFill>
        <p:spPr>
          <a:xfrm>
            <a:off x="5669225" y="693975"/>
            <a:ext cx="2530922" cy="34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de1ddbbbf_0_0"/>
          <p:cNvSpPr txBox="1"/>
          <p:nvPr>
            <p:ph type="title"/>
          </p:nvPr>
        </p:nvSpPr>
        <p:spPr>
          <a:xfrm>
            <a:off x="289550" y="722200"/>
            <a:ext cx="63834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Phase 7 - Fight Response: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Natural Aggression Vs. Violence</a:t>
            </a:r>
            <a:endParaRPr/>
          </a:p>
        </p:txBody>
      </p:sp>
      <p:sp>
        <p:nvSpPr>
          <p:cNvPr id="289" name="Google Shape;289;gfde1ddbbbf_0_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0" name="Google Shape;290;gfde1ddbbb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8100" y="1841875"/>
            <a:ext cx="451485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f9e071136676036_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g3f9e071136676036_0"/>
          <p:cNvSpPr txBox="1"/>
          <p:nvPr/>
        </p:nvSpPr>
        <p:spPr>
          <a:xfrm>
            <a:off x="914400" y="215561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97" name="Google Shape;297;g3f9e071136676036_0" title="How to Integrate the Brain and Prevent Dissociation After Trauma with Pat Ogden, Ph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450" y="640699"/>
            <a:ext cx="5149450" cy="38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FAFE"/>
            </a:gs>
            <a:gs pos="74000">
              <a:srgbClr val="89DEFC"/>
            </a:gs>
            <a:gs pos="83000">
              <a:srgbClr val="89DEFC"/>
            </a:gs>
            <a:gs pos="100000">
              <a:srgbClr val="B0E9FD"/>
            </a:gs>
          </a:gsLst>
          <a:lin ang="5400000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534653" y="1275332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>
            <a:off x="7241629" y="3191345"/>
            <a:ext cx="301203" cy="301203"/>
            <a:chOff x="3293633" y="3741845"/>
            <a:chExt cx="457200" cy="457200"/>
          </a:xfrm>
        </p:grpSpPr>
        <p:sp>
          <p:nvSpPr>
            <p:cNvPr id="118" name="Google Shape;118;p3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3"/>
          <p:cNvSpPr txBox="1"/>
          <p:nvPr/>
        </p:nvSpPr>
        <p:spPr>
          <a:xfrm>
            <a:off x="650080" y="469851"/>
            <a:ext cx="2850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rgbClr val="158FFF"/>
                </a:solidFill>
                <a:latin typeface="Arial"/>
                <a:ea typeface="Arial"/>
                <a:cs typeface="Arial"/>
                <a:sym typeface="Arial"/>
              </a:rPr>
              <a:t>Week </a:t>
            </a:r>
            <a:r>
              <a:rPr lang="en" sz="3200">
                <a:solidFill>
                  <a:srgbClr val="158FFF"/>
                </a:solidFill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50087" y="1107757"/>
            <a:ext cx="6436500" cy="30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/>
              <a:t>SIBAM</a:t>
            </a:r>
            <a:endParaRPr sz="2100"/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/>
              <a:t>Pendulation</a:t>
            </a:r>
            <a:endParaRPr sz="2100"/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" sz="2100"/>
              <a:t>Discharging Activation</a:t>
            </a:r>
            <a:endParaRPr sz="2100"/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Natural Escape vs. Anxiety</a:t>
            </a:r>
            <a:endParaRPr sz="2100"/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Resilience vs. Collapse</a:t>
            </a:r>
            <a:endParaRPr sz="2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       - Sensorimotor Coaching</a:t>
            </a:r>
            <a:endParaRPr sz="2100"/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Over-coupling</a:t>
            </a:r>
            <a:endParaRPr sz="2100"/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Reorienting </a:t>
            </a:r>
            <a:endParaRPr sz="2100"/>
          </a:p>
          <a:p>
            <a:pPr indent="-3302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Settling and Integrating</a:t>
            </a:r>
            <a:endParaRPr sz="2100"/>
          </a:p>
          <a:p>
            <a:pPr indent="-2286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9300" y="1107738"/>
            <a:ext cx="224790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1FAFE"/>
            </a:gs>
            <a:gs pos="74000">
              <a:srgbClr val="89DEFC"/>
            </a:gs>
            <a:gs pos="83000">
              <a:srgbClr val="89DEFC"/>
            </a:gs>
            <a:gs pos="100000">
              <a:srgbClr val="B0E9FD"/>
            </a:gs>
          </a:gsLst>
          <a:lin ang="5400700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4337ebf7a_0_0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g104337ebf7a_0_0"/>
          <p:cNvSpPr txBox="1"/>
          <p:nvPr/>
        </p:nvSpPr>
        <p:spPr>
          <a:xfrm>
            <a:off x="998650" y="1969125"/>
            <a:ext cx="1476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SIBAM</a:t>
            </a:r>
            <a:endParaRPr sz="33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9" name="Google Shape;129;g104337ebf7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852" y="332423"/>
            <a:ext cx="4341225" cy="43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bb4115230_0_3"/>
          <p:cNvSpPr txBox="1"/>
          <p:nvPr>
            <p:ph idx="4294967295" type="ctrTitle"/>
          </p:nvPr>
        </p:nvSpPr>
        <p:spPr>
          <a:xfrm>
            <a:off x="546000" y="583525"/>
            <a:ext cx="78375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Phase 6 -   Pendulation </a:t>
            </a:r>
            <a:endParaRPr b="1" i="0" sz="36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t/>
            </a:r>
            <a:endParaRPr b="1" i="0" sz="47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t/>
            </a:r>
            <a:endParaRPr b="1" i="0" sz="4700" u="none" cap="none" strike="noStrike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5" name="Google Shape;135;gfbb4115230_0_3"/>
          <p:cNvSpPr txBox="1"/>
          <p:nvPr>
            <p:ph idx="12" type="sldNum"/>
          </p:nvPr>
        </p:nvSpPr>
        <p:spPr>
          <a:xfrm>
            <a:off x="4337038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hat is Pendulation in Somatic Experiencing® with Peter A Levine, PhD" id="136" name="Google Shape;136;gfbb4115230_0_3" title="What is Pendulation in Somatic Experiencing® with Peter A Levine, Ph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3075" y="1759025"/>
            <a:ext cx="3703350" cy="277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8e7706e86_0_0"/>
          <p:cNvSpPr txBox="1"/>
          <p:nvPr>
            <p:ph type="title"/>
          </p:nvPr>
        </p:nvSpPr>
        <p:spPr>
          <a:xfrm>
            <a:off x="499500" y="385175"/>
            <a:ext cx="5346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Phase 6 -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 </a:t>
            </a:r>
            <a:r>
              <a:rPr lang="en" sz="2600">
                <a:solidFill>
                  <a:srgbClr val="00FF00"/>
                </a:solidFill>
              </a:rPr>
              <a:t>Regulation</a:t>
            </a:r>
            <a:r>
              <a:rPr lang="en" sz="2600"/>
              <a:t>/</a:t>
            </a:r>
            <a:r>
              <a:rPr lang="en" sz="2600">
                <a:solidFill>
                  <a:srgbClr val="F1C232"/>
                </a:solidFill>
              </a:rPr>
              <a:t>Pendulation</a:t>
            </a:r>
            <a:r>
              <a:rPr lang="en" sz="2600"/>
              <a:t>/</a:t>
            </a:r>
            <a:r>
              <a:rPr lang="en" sz="2600">
                <a:solidFill>
                  <a:srgbClr val="FF0000"/>
                </a:solidFill>
              </a:rPr>
              <a:t>Titration</a:t>
            </a:r>
            <a:r>
              <a:rPr lang="en" sz="2600"/>
              <a:t> </a:t>
            </a:r>
            <a:endParaRPr sz="2600"/>
          </a:p>
        </p:txBody>
      </p:sp>
      <p:sp>
        <p:nvSpPr>
          <p:cNvPr id="142" name="Google Shape;142;gb8e7706e86_0_0"/>
          <p:cNvSpPr txBox="1"/>
          <p:nvPr>
            <p:ph idx="1" type="body"/>
          </p:nvPr>
        </p:nvSpPr>
        <p:spPr>
          <a:xfrm>
            <a:off x="404250" y="1287625"/>
            <a:ext cx="53466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Regulation restores the rhythm of life. </a:t>
            </a:r>
            <a:br>
              <a:rPr lang="en" sz="10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Helps a person become aware of their body and learn the skill to gently pendulate out of the sensation.</a:t>
            </a:r>
            <a:br>
              <a:rPr lang="en" sz="23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3" name="Google Shape;143;gb8e7706e86_0_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epperspectives: The Pendulums of Venture Capital" id="144" name="Google Shape;144;gb8e7706e8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5082" y="87153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b8e7706e86_0_0"/>
          <p:cNvSpPr/>
          <p:nvPr/>
        </p:nvSpPr>
        <p:spPr>
          <a:xfrm>
            <a:off x="6431225" y="1759350"/>
            <a:ext cx="381000" cy="3771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b8e7706e86_0_0"/>
          <p:cNvSpPr/>
          <p:nvPr/>
        </p:nvSpPr>
        <p:spPr>
          <a:xfrm>
            <a:off x="8039575" y="1759350"/>
            <a:ext cx="381000" cy="3771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b8e7706e86_0_0"/>
          <p:cNvSpPr/>
          <p:nvPr/>
        </p:nvSpPr>
        <p:spPr>
          <a:xfrm>
            <a:off x="7235400" y="2075050"/>
            <a:ext cx="381000" cy="377100"/>
          </a:xfrm>
          <a:prstGeom prst="flowChartConnector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8e7706e86_0_10"/>
          <p:cNvSpPr txBox="1"/>
          <p:nvPr>
            <p:ph type="title"/>
          </p:nvPr>
        </p:nvSpPr>
        <p:spPr>
          <a:xfrm>
            <a:off x="499500" y="385175"/>
            <a:ext cx="5346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Phase 6 - 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9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>
                <a:solidFill>
                  <a:srgbClr val="00FF00"/>
                </a:solidFill>
              </a:rPr>
              <a:t>Regulation</a:t>
            </a:r>
            <a:r>
              <a:rPr lang="en" sz="2600"/>
              <a:t>/</a:t>
            </a:r>
            <a:r>
              <a:rPr lang="en" sz="2600">
                <a:solidFill>
                  <a:srgbClr val="F1C232"/>
                </a:solidFill>
              </a:rPr>
              <a:t>Pendulation</a:t>
            </a:r>
            <a:r>
              <a:rPr lang="en" sz="2600"/>
              <a:t>/</a:t>
            </a:r>
            <a:r>
              <a:rPr lang="en" sz="2600">
                <a:solidFill>
                  <a:srgbClr val="FF0000"/>
                </a:solidFill>
              </a:rPr>
              <a:t>Titration</a:t>
            </a:r>
            <a:r>
              <a:rPr lang="en" sz="2600"/>
              <a:t> </a:t>
            </a:r>
            <a:endParaRPr sz="2600"/>
          </a:p>
        </p:txBody>
      </p:sp>
      <p:sp>
        <p:nvSpPr>
          <p:cNvPr id="153" name="Google Shape;153;gb8e7706e86_0_10"/>
          <p:cNvSpPr txBox="1"/>
          <p:nvPr>
            <p:ph idx="1" type="body"/>
          </p:nvPr>
        </p:nvSpPr>
        <p:spPr>
          <a:xfrm>
            <a:off x="417850" y="1205975"/>
            <a:ext cx="51969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Empowers the client to re-experience their body and have a sense of control over their embodied state.</a:t>
            </a:r>
            <a:b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“I am safe to explore my sensations and notice them calming down.”</a:t>
            </a:r>
            <a:endParaRPr sz="2500"/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100"/>
              <a:buFont typeface="Arial"/>
              <a:buChar char="•"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4" name="Google Shape;154;gb8e7706e86_0_1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epperspectives: The Pendulums of Venture Capital" id="155" name="Google Shape;155;gb8e7706e86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5082" y="87153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b8e7706e86_0_10"/>
          <p:cNvSpPr/>
          <p:nvPr/>
        </p:nvSpPr>
        <p:spPr>
          <a:xfrm>
            <a:off x="6431225" y="1759350"/>
            <a:ext cx="381000" cy="3771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b8e7706e86_0_10"/>
          <p:cNvSpPr/>
          <p:nvPr/>
        </p:nvSpPr>
        <p:spPr>
          <a:xfrm>
            <a:off x="8039575" y="1759350"/>
            <a:ext cx="381000" cy="3771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b8e7706e86_0_10"/>
          <p:cNvSpPr/>
          <p:nvPr/>
        </p:nvSpPr>
        <p:spPr>
          <a:xfrm>
            <a:off x="7235400" y="2075050"/>
            <a:ext cx="381000" cy="377100"/>
          </a:xfrm>
          <a:prstGeom prst="flowChartConnector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8e7706e86_0_20"/>
          <p:cNvSpPr txBox="1"/>
          <p:nvPr>
            <p:ph type="title"/>
          </p:nvPr>
        </p:nvSpPr>
        <p:spPr>
          <a:xfrm>
            <a:off x="499500" y="385175"/>
            <a:ext cx="53466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Phase 6 - </a:t>
            </a:r>
            <a:r>
              <a:rPr lang="en" sz="2600">
                <a:solidFill>
                  <a:srgbClr val="00FF00"/>
                </a:solidFill>
              </a:rPr>
              <a:t>Regulation</a:t>
            </a:r>
            <a:endParaRPr sz="2600"/>
          </a:p>
        </p:txBody>
      </p:sp>
      <p:sp>
        <p:nvSpPr>
          <p:cNvPr id="164" name="Google Shape;164;gb8e7706e86_0_20"/>
          <p:cNvSpPr txBox="1"/>
          <p:nvPr>
            <p:ph idx="1" type="body"/>
          </p:nvPr>
        </p:nvSpPr>
        <p:spPr>
          <a:xfrm>
            <a:off x="315250" y="961050"/>
            <a:ext cx="5204400" cy="3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Zone of regulation (out of dissociation - collapse/rage)</a:t>
            </a:r>
            <a:b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" sz="2200">
                <a:solidFill>
                  <a:srgbClr val="1D2228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Stopping Dramatizing (80 mph) or Intellectualizing  (20 mph)</a:t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228"/>
              </a:buClr>
              <a:buSzPts val="2200"/>
              <a:buFont typeface="Arial"/>
              <a:buChar char="•"/>
            </a:pPr>
            <a:r>
              <a:rPr lang="en" sz="2200">
                <a:solidFill>
                  <a:srgbClr val="1D22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Take your SUDS level (Subjective Units of Discomfort)</a:t>
            </a:r>
            <a:endParaRPr sz="22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19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1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>
              <a:solidFill>
                <a:srgbClr val="1D222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5" name="Google Shape;165;gb8e7706e86_0_20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gb8e7706e86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425" y="875375"/>
            <a:ext cx="2735050" cy="254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8e7706e86_0_2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gb8e7706e86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463" y="805100"/>
            <a:ext cx="7351074" cy="40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b8e7706e86_0_27"/>
          <p:cNvSpPr txBox="1"/>
          <p:nvPr/>
        </p:nvSpPr>
        <p:spPr>
          <a:xfrm>
            <a:off x="3866125" y="220100"/>
            <a:ext cx="4204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DM Sans"/>
                <a:ea typeface="DM Sans"/>
                <a:cs typeface="DM Sans"/>
                <a:sym typeface="DM Sans"/>
              </a:rPr>
              <a:t>SUDS</a:t>
            </a:r>
            <a:endParaRPr sz="2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rcetus template">
  <a:themeElements>
    <a:clrScheme name="Custom 347">
      <a:dk1>
        <a:srgbClr val="00162A"/>
      </a:dk1>
      <a:lt1>
        <a:srgbClr val="FFFFFF"/>
      </a:lt1>
      <a:dk2>
        <a:srgbClr val="ABB8C0"/>
      </a:dk2>
      <a:lt2>
        <a:srgbClr val="F0F2F3"/>
      </a:lt2>
      <a:accent1>
        <a:srgbClr val="05B3F1"/>
      </a:accent1>
      <a:accent2>
        <a:srgbClr val="0073BB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5B3F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Schonbuch</dc:creator>
</cp:coreProperties>
</file>