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1" Type="http://schemas.openxmlformats.org/officeDocument/2006/relationships/font" Target="fonts/La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bold.fntdata"/><Relationship Id="rId12" Type="http://schemas.openxmlformats.org/officeDocument/2006/relationships/slide" Target="slides/slide8.xml"/><Relationship Id="rId34" Type="http://schemas.openxmlformats.org/officeDocument/2006/relationships/font" Target="fonts/Raleway-regular.fntdata"/><Relationship Id="rId15" Type="http://schemas.openxmlformats.org/officeDocument/2006/relationships/slide" Target="slides/slide11.xml"/><Relationship Id="rId37" Type="http://schemas.openxmlformats.org/officeDocument/2006/relationships/font" Target="fonts/Raleway-boldItalic.fntdata"/><Relationship Id="rId14" Type="http://schemas.openxmlformats.org/officeDocument/2006/relationships/slide" Target="slides/slide10.xml"/><Relationship Id="rId36" Type="http://schemas.openxmlformats.org/officeDocument/2006/relationships/font" Target="fonts/Raleway-italic.fntdata"/><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499" lvl="0" marL="4572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1pPr>
            <a:lvl2pPr indent="-317499" lvl="1" marL="9144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2pPr>
            <a:lvl3pPr indent="-317499" lvl="2" marL="13716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3pPr>
            <a:lvl4pPr indent="-317499" lvl="3" marL="18288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4pPr>
            <a:lvl5pPr indent="-317499" lvl="4" marL="22860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5pPr>
            <a:lvl6pPr indent="-317499" lvl="5" marL="27432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6pPr>
            <a:lvl7pPr indent="-317499" lvl="6" marL="32004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7pPr>
            <a:lvl8pPr indent="-317499" lvl="7" marL="36576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8pPr>
            <a:lvl9pPr indent="-317499" lvl="8" marL="41148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o73DYQkApQ"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_KElRioNcs&amp;list=TLPQMjkwMTIwMjCG0Crdb4fRSg&amp;index=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TbliwS0gS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IbybdOx2Ew"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3DnB_nhGF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coactive coaching model.</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sz="1100" u="sng">
                <a:solidFill>
                  <a:schemeClr val="hlink"/>
                </a:solidFill>
                <a:hlinkClick r:id="rId2"/>
              </a:rPr>
              <a:t>https://www.youtube.com/watch?v=to73DYQkApQ</a:t>
            </a:r>
            <a:r>
              <a:rPr lang="en" sz="1100"/>
              <a:t> </a:t>
            </a:r>
            <a:endParaRPr sz="1100"/>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u="sng">
                <a:solidFill>
                  <a:schemeClr val="hlink"/>
                </a:solidFill>
                <a:hlinkClick r:id="rId2"/>
              </a:rPr>
              <a:t>https://www.youtube.com/watch?v=r_KElRioNcs&amp;list=TLPQMjkwMTIwMjCG0Crdb4fRSg&amp;index=2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coactive coaching model.</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u="sng">
                <a:solidFill>
                  <a:schemeClr val="hlink"/>
                </a:solidFill>
                <a:hlinkClick r:id="rId2"/>
              </a:rPr>
              <a:t>https://www.youtube.com/watch?v=GTbliwS0gS4</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The focus of coaching is the coaching client relationship.</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People participate in coaching because they want things to be different. And looking for change or they have important goals. They may be motivated to cheat specific goals to write a book start a business for the help of a healthier body.</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Sometimes people just want more peace of mind less confusion and less financial pressures. All of this begins with during coaching towards motivation</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One of the focuses of this program will be the coactive coaching model. This incredible system is based on the idea that we as coaches focus on the clients agends and not on ours. They define the agenda and we are their to help them in their journey.</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We need to help them articulate their dreams, desires, and aspirations, thel them clarify theri mission, puropsle and goals and help them achieve that outcome.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One of the focuses of this program will be the coactive coaching model.</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There are 4/4 cornerstone.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People are naturally creative in capable of finding answers - people often have the answers to their own questions, they just get stuck. Solution focused therapy - exceptions, miracle questions, scaling.</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Focus on the whole person that means they are thoughts feelings and actions relationships in their body - people are more complicated than merely their thoughts, that have emotions, expressions. They are also, spouses, parents, children, empolyees, etc</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Dance in the moment. Every moment is an opportunity to listen or deeply and to create a new tone mood for this means we have to be able to dance with the client to follow your lead.</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Evoke transformation.</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u="sng">
                <a:solidFill>
                  <a:schemeClr val="hlink"/>
                </a:solidFill>
                <a:hlinkClick r:id="rId2"/>
              </a:rPr>
              <a:t>https://www.youtube.com/watch?v=mIbybdOx2Ew</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u="sng">
                <a:solidFill>
                  <a:schemeClr val="hlink"/>
                </a:solidFill>
                <a:hlinkClick r:id="rId2"/>
              </a:rPr>
              <a:t>https://www.youtube.com/watch?v=x3DnB_nhGFM</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15" name="Google Shape;15;p2"/>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16" name="Google Shape;1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Clr>
                <a:schemeClr val="lt1"/>
              </a:buClr>
              <a:buSzPts val="1000"/>
              <a:buFont typeface="Arial"/>
              <a:buNone/>
              <a:defRPr sz="1000">
                <a:solidFill>
                  <a:schemeClr val="lt1"/>
                </a:solidFill>
              </a:defRPr>
            </a:lvl1pPr>
            <a:lvl2pPr indent="0" lvl="1" marL="0" algn="r">
              <a:lnSpc>
                <a:spcPct val="100000"/>
              </a:lnSpc>
              <a:spcBef>
                <a:spcPts val="0"/>
              </a:spcBef>
              <a:spcAft>
                <a:spcPts val="0"/>
              </a:spcAft>
              <a:buClr>
                <a:schemeClr val="lt1"/>
              </a:buClr>
              <a:buSzPts val="1000"/>
              <a:buFont typeface="Arial"/>
              <a:buNone/>
              <a:defRPr sz="1000">
                <a:solidFill>
                  <a:schemeClr val="lt1"/>
                </a:solidFill>
              </a:defRPr>
            </a:lvl2pPr>
            <a:lvl3pPr indent="0" lvl="2" marL="0" algn="r">
              <a:lnSpc>
                <a:spcPct val="100000"/>
              </a:lnSpc>
              <a:spcBef>
                <a:spcPts val="0"/>
              </a:spcBef>
              <a:spcAft>
                <a:spcPts val="0"/>
              </a:spcAft>
              <a:buClr>
                <a:schemeClr val="lt1"/>
              </a:buClr>
              <a:buSzPts val="1000"/>
              <a:buFont typeface="Arial"/>
              <a:buNone/>
              <a:defRPr sz="1000">
                <a:solidFill>
                  <a:schemeClr val="lt1"/>
                </a:solidFill>
              </a:defRPr>
            </a:lvl3pPr>
            <a:lvl4pPr indent="0" lvl="3" marL="0" algn="r">
              <a:lnSpc>
                <a:spcPct val="100000"/>
              </a:lnSpc>
              <a:spcBef>
                <a:spcPts val="0"/>
              </a:spcBef>
              <a:spcAft>
                <a:spcPts val="0"/>
              </a:spcAft>
              <a:buClr>
                <a:schemeClr val="lt1"/>
              </a:buClr>
              <a:buSzPts val="1000"/>
              <a:buFont typeface="Arial"/>
              <a:buNone/>
              <a:defRPr sz="1000">
                <a:solidFill>
                  <a:schemeClr val="lt1"/>
                </a:solidFill>
              </a:defRPr>
            </a:lvl4pPr>
            <a:lvl5pPr indent="0" lvl="4" marL="0" algn="r">
              <a:lnSpc>
                <a:spcPct val="100000"/>
              </a:lnSpc>
              <a:spcBef>
                <a:spcPts val="0"/>
              </a:spcBef>
              <a:spcAft>
                <a:spcPts val="0"/>
              </a:spcAft>
              <a:buClr>
                <a:schemeClr val="lt1"/>
              </a:buClr>
              <a:buSzPts val="1000"/>
              <a:buFont typeface="Arial"/>
              <a:buNone/>
              <a:defRPr sz="1000">
                <a:solidFill>
                  <a:schemeClr val="lt1"/>
                </a:solidFill>
              </a:defRPr>
            </a:lvl5pPr>
            <a:lvl6pPr indent="0" lvl="5" marL="0" algn="r">
              <a:lnSpc>
                <a:spcPct val="100000"/>
              </a:lnSpc>
              <a:spcBef>
                <a:spcPts val="0"/>
              </a:spcBef>
              <a:spcAft>
                <a:spcPts val="0"/>
              </a:spcAft>
              <a:buClr>
                <a:schemeClr val="lt1"/>
              </a:buClr>
              <a:buSzPts val="1000"/>
              <a:buFont typeface="Arial"/>
              <a:buNone/>
              <a:defRPr sz="1000">
                <a:solidFill>
                  <a:schemeClr val="lt1"/>
                </a:solidFill>
              </a:defRPr>
            </a:lvl6pPr>
            <a:lvl7pPr indent="0" lvl="6" marL="0" algn="r">
              <a:lnSpc>
                <a:spcPct val="100000"/>
              </a:lnSpc>
              <a:spcBef>
                <a:spcPts val="0"/>
              </a:spcBef>
              <a:spcAft>
                <a:spcPts val="0"/>
              </a:spcAft>
              <a:buClr>
                <a:schemeClr val="lt1"/>
              </a:buClr>
              <a:buSzPts val="1000"/>
              <a:buFont typeface="Arial"/>
              <a:buNone/>
              <a:defRPr sz="1000">
                <a:solidFill>
                  <a:schemeClr val="lt1"/>
                </a:solidFill>
              </a:defRPr>
            </a:lvl7pPr>
            <a:lvl8pPr indent="0" lvl="7" marL="0" algn="r">
              <a:lnSpc>
                <a:spcPct val="100000"/>
              </a:lnSpc>
              <a:spcBef>
                <a:spcPts val="0"/>
              </a:spcBef>
              <a:spcAft>
                <a:spcPts val="0"/>
              </a:spcAft>
              <a:buClr>
                <a:schemeClr val="lt1"/>
              </a:buClr>
              <a:buSzPts val="1000"/>
              <a:buFont typeface="Arial"/>
              <a:buNone/>
              <a:defRPr sz="1000">
                <a:solidFill>
                  <a:schemeClr val="lt1"/>
                </a:solidFill>
              </a:defRPr>
            </a:lvl8pPr>
            <a:lvl9pPr indent="0" lvl="8" marL="0" algn="r">
              <a:lnSpc>
                <a:spcPct val="100000"/>
              </a:lnSpc>
              <a:spcBef>
                <a:spcPts val="0"/>
              </a:spcBef>
              <a:spcAft>
                <a:spcPts val="0"/>
              </a:spcAft>
              <a:buClr>
                <a:schemeClr val="lt1"/>
              </a:buClr>
              <a:buSzPts val="1000"/>
              <a:buFont typeface="Arial"/>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2" name="Shape 62"/>
        <p:cNvGrpSpPr/>
        <p:nvPr/>
      </p:nvGrpSpPr>
      <p:grpSpPr>
        <a:xfrm>
          <a:off x="0" y="0"/>
          <a:ext cx="0" cy="0"/>
          <a:chOff x="0" y="0"/>
          <a:chExt cx="0" cy="0"/>
        </a:xfrm>
      </p:grpSpPr>
      <p:cxnSp>
        <p:nvCxnSpPr>
          <p:cNvPr id="63" name="Google Shape;63;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4" name="Google Shape;64;p1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5" name="Google Shape;65;p11"/>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66" name="Google Shape;66;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67" name="Shape 67"/>
        <p:cNvGrpSpPr/>
        <p:nvPr/>
      </p:nvGrpSpPr>
      <p:grpSpPr>
        <a:xfrm>
          <a:off x="0" y="0"/>
          <a:ext cx="0" cy="0"/>
          <a:chOff x="0" y="0"/>
          <a:chExt cx="0" cy="0"/>
        </a:xfrm>
      </p:grpSpPr>
      <p:cxnSp>
        <p:nvCxnSpPr>
          <p:cNvPr id="68" name="Google Shape;68;p1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70" name="Google Shape;70;p12"/>
          <p:cNvSpPr txBox="1"/>
          <p:nvPr>
            <p:ph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71" name="Google Shape;71;p12"/>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2" name="Google Shape;72;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9" name="Shape 19"/>
        <p:cNvGrpSpPr/>
        <p:nvPr/>
      </p:nvGrpSpPr>
      <p:grpSpPr>
        <a:xfrm>
          <a:off x="0" y="0"/>
          <a:ext cx="0" cy="0"/>
          <a:chOff x="0" y="0"/>
          <a:chExt cx="0" cy="0"/>
        </a:xfrm>
      </p:grpSpPr>
      <p:cxnSp>
        <p:nvCxnSpPr>
          <p:cNvPr id="20" name="Google Shape;20;p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1" name="Google Shape;21;p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2" name="Google Shape;22;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3" name="Shape 23"/>
        <p:cNvGrpSpPr/>
        <p:nvPr/>
      </p:nvGrpSpPr>
      <p:grpSpPr>
        <a:xfrm>
          <a:off x="0" y="0"/>
          <a:ext cx="0" cy="0"/>
          <a:chOff x="0" y="0"/>
          <a:chExt cx="0" cy="0"/>
        </a:xfrm>
      </p:grpSpPr>
      <p:sp>
        <p:nvSpPr>
          <p:cNvPr id="24" name="Google Shape;24;p5"/>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 name="Google Shape;25;p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5"/>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27" name="Google Shape;27;p5"/>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 name="Google Shape;28;p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9" name="Google Shape;29;p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cxnSp>
        <p:nvCxnSpPr>
          <p:cNvPr id="31" name="Google Shape;31;p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32" name="Google Shape;32;p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33" name="Google Shape;33;p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34" name="Google Shape;34;p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36" name="Google Shape;36;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cxnSp>
        <p:nvCxnSpPr>
          <p:cNvPr id="38" name="Google Shape;38;p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39" name="Google Shape;39;p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7"/>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41" name="Google Shape;41;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cxnSp>
        <p:nvCxnSpPr>
          <p:cNvPr id="43" name="Google Shape;43;p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4" name="Google Shape;44;p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45" name="Google Shape;45;p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6" name="Google Shape;46;p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8" name="Google Shape;48;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cxnSp>
        <p:nvCxnSpPr>
          <p:cNvPr id="50" name="Google Shape;50;p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1" name="Google Shape;51;p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52" name="Google Shape;52;p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3" name="Google Shape;53;p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4" name="Google Shape;54;p9"/>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5" name="Google Shape;55;p9"/>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6" name="Google Shape;56;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 name="Shape 57"/>
        <p:cNvGrpSpPr/>
        <p:nvPr/>
      </p:nvGrpSpPr>
      <p:grpSpPr>
        <a:xfrm>
          <a:off x="0" y="0"/>
          <a:ext cx="0" cy="0"/>
          <a:chOff x="0" y="0"/>
          <a:chExt cx="0" cy="0"/>
        </a:xfrm>
      </p:grpSpPr>
      <p:cxnSp>
        <p:nvCxnSpPr>
          <p:cNvPr id="58" name="Google Shape;58;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9" name="Google Shape;59;p10"/>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0" name="Google Shape;60;p10"/>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r_KElRioNcs"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www.youtube.com/watch?v=7aeNS3nUJL4" TargetMode="Externa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r_KElRioNc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r_KElRioNcs"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t>Viktor Frankl Transformational Life Coaching Program</a:t>
            </a:r>
            <a:endParaRPr/>
          </a:p>
        </p:txBody>
      </p:sp>
      <p:sp>
        <p:nvSpPr>
          <p:cNvPr id="78" name="Google Shape;78;p13"/>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With Rabbi Daniel Schonbuch, LMFT</a:t>
            </a:r>
            <a:endParaRPr/>
          </a:p>
          <a:p>
            <a:pPr indent="0" lvl="0" marL="0" rtl="0" algn="l">
              <a:lnSpc>
                <a:spcPct val="100000"/>
              </a:lnSpc>
              <a:spcBef>
                <a:spcPts val="0"/>
              </a:spcBef>
              <a:spcAft>
                <a:spcPts val="0"/>
              </a:spcAft>
              <a:buSzPts val="2400"/>
              <a:buNone/>
            </a:pPr>
            <a:r>
              <a:t/>
            </a:r>
            <a:endParaRPr/>
          </a:p>
          <a:p>
            <a:pPr indent="0" lvl="0" marL="0" rtl="0" algn="l">
              <a:lnSpc>
                <a:spcPct val="100000"/>
              </a:lnSpc>
              <a:spcBef>
                <a:spcPts val="0"/>
              </a:spcBef>
              <a:spcAft>
                <a:spcPts val="0"/>
              </a:spcAft>
              <a:buSzPts val="2400"/>
              <a:buNone/>
            </a:pPr>
            <a:r>
              <a:rPr lang="en"/>
              <a:t>Week 2</a:t>
            </a:r>
            <a:endParaRPr/>
          </a:p>
        </p:txBody>
      </p:sp>
      <p:pic>
        <p:nvPicPr>
          <p:cNvPr id="79" name="Google Shape;79;p13"/>
          <p:cNvPicPr preferRelativeResize="0"/>
          <p:nvPr/>
        </p:nvPicPr>
        <p:blipFill rotWithShape="1">
          <a:blip r:embed="rId3">
            <a:alphaModFix/>
          </a:blip>
          <a:srcRect b="0" l="0" r="0" t="0"/>
          <a:stretch/>
        </p:blipFill>
        <p:spPr>
          <a:xfrm>
            <a:off x="6296625" y="1636575"/>
            <a:ext cx="2058125" cy="226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2"/>
          <p:cNvSpPr txBox="1"/>
          <p:nvPr/>
        </p:nvSpPr>
        <p:spPr>
          <a:xfrm>
            <a:off x="3570426" y="2369125"/>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a:ea typeface="Arial"/>
                <a:cs typeface="Arial"/>
                <a:sym typeface="Arial"/>
              </a:rPr>
              <a:t>Level 2</a:t>
            </a:r>
            <a:endParaRPr/>
          </a:p>
        </p:txBody>
      </p:sp>
      <p:sp>
        <p:nvSpPr>
          <p:cNvPr id="138" name="Google Shape;138;p22"/>
          <p:cNvSpPr txBox="1"/>
          <p:nvPr/>
        </p:nvSpPr>
        <p:spPr>
          <a:xfrm>
            <a:off x="2638025" y="3201400"/>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Listening to Others:</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-Reflective Statements</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(You think...because…..)</a:t>
            </a:r>
            <a:endParaRPr/>
          </a:p>
        </p:txBody>
      </p:sp>
      <p:pic>
        <p:nvPicPr>
          <p:cNvPr id="139" name="Google Shape;139;p22"/>
          <p:cNvPicPr preferRelativeResize="0"/>
          <p:nvPr/>
        </p:nvPicPr>
        <p:blipFill rotWithShape="1">
          <a:blip r:embed="rId4">
            <a:alphaModFix/>
          </a:blip>
          <a:srcRect b="0" l="0" r="0" t="0"/>
          <a:stretch/>
        </p:blipFill>
        <p:spPr>
          <a:xfrm>
            <a:off x="5573575" y="815675"/>
            <a:ext cx="2965800" cy="197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2B1A8"/>
            </a:gs>
            <a:gs pos="23000">
              <a:srgbClr val="22B1A8"/>
            </a:gs>
            <a:gs pos="69000">
              <a:srgbClr val="1D958D"/>
            </a:gs>
            <a:gs pos="97000">
              <a:srgbClr val="1B8B84"/>
            </a:gs>
            <a:gs pos="100000">
              <a:srgbClr val="1B8B84"/>
            </a:gs>
          </a:gsLst>
          <a:path path="circle">
            <a:fillToRect b="50%" l="50%" r="50%" t="50%"/>
          </a:path>
          <a:tileRect/>
        </a:gradFill>
      </p:bgPr>
    </p:bg>
    <p:spTree>
      <p:nvGrpSpPr>
        <p:cNvPr id="143" name="Shape 143"/>
        <p:cNvGrpSpPr/>
        <p:nvPr/>
      </p:nvGrpSpPr>
      <p:grpSpPr>
        <a:xfrm>
          <a:off x="0" y="0"/>
          <a:ext cx="0" cy="0"/>
          <a:chOff x="0" y="0"/>
          <a:chExt cx="0" cy="0"/>
        </a:xfrm>
      </p:grpSpPr>
      <p:sp>
        <p:nvSpPr>
          <p:cNvPr id="144" name="Google Shape;144;p23"/>
          <p:cNvSpPr txBox="1"/>
          <p:nvPr/>
        </p:nvSpPr>
        <p:spPr>
          <a:xfrm>
            <a:off x="2416156" y="1444613"/>
            <a:ext cx="3991200" cy="51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145" name="Google Shape;145;p23" title="Coaching skills demonstration"/>
          <p:cNvPicPr preferRelativeResize="0"/>
          <p:nvPr/>
        </p:nvPicPr>
        <p:blipFill rotWithShape="1">
          <a:blip r:embed="rId3">
            <a:alphaModFix/>
          </a:blip>
          <a:srcRect b="0" l="0" r="0" t="0"/>
          <a:stretch/>
        </p:blipFill>
        <p:spPr>
          <a:xfrm>
            <a:off x="1524000" y="857250"/>
            <a:ext cx="6096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4"/>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a:ea typeface="Arial"/>
                <a:cs typeface="Arial"/>
                <a:sym typeface="Arial"/>
              </a:rPr>
              <a:t>Level 2</a:t>
            </a:r>
            <a:endParaRPr/>
          </a:p>
        </p:txBody>
      </p:sp>
      <p:sp>
        <p:nvSpPr>
          <p:cNvPr id="151" name="Google Shape;151;p24"/>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Facts</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-You’re saying...</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 for example... </a:t>
            </a:r>
            <a:endParaRPr/>
          </a:p>
        </p:txBody>
      </p:sp>
      <p:pic>
        <p:nvPicPr>
          <p:cNvPr id="152" name="Google Shape;152;p24"/>
          <p:cNvPicPr preferRelativeResize="0"/>
          <p:nvPr/>
        </p:nvPicPr>
        <p:blipFill rotWithShape="1">
          <a:blip r:embed="rId4">
            <a:alphaModFix/>
          </a:blip>
          <a:srcRect b="0" l="0" r="0" t="0"/>
          <a:stretch/>
        </p:blipFill>
        <p:spPr>
          <a:xfrm>
            <a:off x="4877700" y="990000"/>
            <a:ext cx="2965800" cy="197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5"/>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a:ea typeface="Arial"/>
                <a:cs typeface="Arial"/>
                <a:sym typeface="Arial"/>
              </a:rPr>
              <a:t>Level 2</a:t>
            </a:r>
            <a:endParaRPr/>
          </a:p>
        </p:txBody>
      </p:sp>
      <p:sp>
        <p:nvSpPr>
          <p:cNvPr id="158" name="Google Shape;158;p25"/>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Feelings</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-You feel because…</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 for example…..</a:t>
            </a:r>
            <a:endParaRPr/>
          </a:p>
        </p:txBody>
      </p:sp>
      <p:pic>
        <p:nvPicPr>
          <p:cNvPr id="159" name="Google Shape;159;p25"/>
          <p:cNvPicPr preferRelativeResize="0"/>
          <p:nvPr/>
        </p:nvPicPr>
        <p:blipFill rotWithShape="1">
          <a:blip r:embed="rId4">
            <a:alphaModFix/>
          </a:blip>
          <a:srcRect b="0" l="0" r="0" t="0"/>
          <a:stretch/>
        </p:blipFill>
        <p:spPr>
          <a:xfrm>
            <a:off x="5420150" y="844900"/>
            <a:ext cx="2965800" cy="197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7F6F"/>
            </a:gs>
            <a:gs pos="48000">
              <a:srgbClr val="55BAA4"/>
            </a:gs>
            <a:gs pos="100000">
              <a:srgbClr val="95D4C7"/>
            </a:gs>
          </a:gsLst>
          <a:lin ang="16200000" scaled="0"/>
        </a:gradFill>
      </p:bgPr>
    </p:bg>
    <p:spTree>
      <p:nvGrpSpPr>
        <p:cNvPr id="163" name="Shape 163"/>
        <p:cNvGrpSpPr/>
        <p:nvPr/>
      </p:nvGrpSpPr>
      <p:grpSpPr>
        <a:xfrm>
          <a:off x="0" y="0"/>
          <a:ext cx="0" cy="0"/>
          <a:chOff x="0" y="0"/>
          <a:chExt cx="0" cy="0"/>
        </a:xfrm>
      </p:grpSpPr>
      <p:sp>
        <p:nvSpPr>
          <p:cNvPr id="164" name="Google Shape;164;p26"/>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a:ea typeface="Arial"/>
                <a:cs typeface="Arial"/>
                <a:sym typeface="Arial"/>
              </a:rPr>
              <a:t>Level 3</a:t>
            </a:r>
            <a:endParaRPr/>
          </a:p>
        </p:txBody>
      </p:sp>
      <p:sp>
        <p:nvSpPr>
          <p:cNvPr id="165" name="Google Shape;165;p26"/>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Global Listening</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-Intent</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-Emotion</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-Bigger Picture</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-Whole Person</a:t>
            </a:r>
            <a:endParaRPr/>
          </a:p>
        </p:txBody>
      </p:sp>
      <p:pic>
        <p:nvPicPr>
          <p:cNvPr id="166" name="Google Shape;166;p26"/>
          <p:cNvPicPr preferRelativeResize="0"/>
          <p:nvPr/>
        </p:nvPicPr>
        <p:blipFill rotWithShape="1">
          <a:blip r:embed="rId3">
            <a:alphaModFix/>
          </a:blip>
          <a:srcRect b="0" l="0" r="0" t="0"/>
          <a:stretch/>
        </p:blipFill>
        <p:spPr>
          <a:xfrm>
            <a:off x="5181927" y="1490450"/>
            <a:ext cx="2648950" cy="1762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3A67"/>
            </a:gs>
            <a:gs pos="48000">
              <a:srgbClr val="005CA5"/>
            </a:gs>
            <a:gs pos="100000">
              <a:srgbClr val="2AA1FE"/>
            </a:gs>
          </a:gsLst>
          <a:path path="circle">
            <a:fillToRect l="100%" t="100%"/>
          </a:path>
          <a:tileRect b="-100%" r="-100%"/>
        </a:gradFill>
      </p:bgPr>
    </p:bg>
    <p:spTree>
      <p:nvGrpSpPr>
        <p:cNvPr id="170" name="Shape 170"/>
        <p:cNvGrpSpPr/>
        <p:nvPr/>
      </p:nvGrpSpPr>
      <p:grpSpPr>
        <a:xfrm>
          <a:off x="0" y="0"/>
          <a:ext cx="0" cy="0"/>
          <a:chOff x="0" y="0"/>
          <a:chExt cx="0" cy="0"/>
        </a:xfrm>
      </p:grpSpPr>
      <p:sp>
        <p:nvSpPr>
          <p:cNvPr id="171" name="Google Shape;171;p27"/>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172" name="Google Shape;172;p27"/>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descr=" " id="173" name="Google Shape;173;p27" title="Levels of Listening 3">
            <a:hlinkClick r:id="rId3"/>
          </p:cNvPr>
          <p:cNvPicPr preferRelativeResize="0"/>
          <p:nvPr/>
        </p:nvPicPr>
        <p:blipFill rotWithShape="1">
          <a:blip r:embed="rId4">
            <a:alphaModFix/>
          </a:blip>
          <a:srcRect b="0" l="0" r="0" t="0"/>
          <a:stretch/>
        </p:blipFill>
        <p:spPr>
          <a:xfrm>
            <a:off x="2286000" y="857250"/>
            <a:ext cx="4572000" cy="3429000"/>
          </a:xfrm>
          <a:prstGeom prst="rect">
            <a:avLst/>
          </a:prstGeom>
          <a:noFill/>
          <a:ln>
            <a:noFill/>
          </a:ln>
        </p:spPr>
      </p:pic>
      <p:sp>
        <p:nvSpPr>
          <p:cNvPr id="174" name="Google Shape;174;p27"/>
          <p:cNvSpPr txBox="1"/>
          <p:nvPr/>
        </p:nvSpPr>
        <p:spPr>
          <a:xfrm>
            <a:off x="2393600" y="188025"/>
            <a:ext cx="4572000" cy="43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Listening at Le</a:t>
            </a:r>
            <a:r>
              <a:rPr lang="en" sz="3000">
                <a:solidFill>
                  <a:schemeClr val="lt1"/>
                </a:solidFill>
              </a:rPr>
              <a:t>vels 2 &amp; </a:t>
            </a:r>
            <a:r>
              <a:rPr b="0" i="0" lang="en" sz="3000" u="none" cap="none" strike="noStrike">
                <a:solidFill>
                  <a:schemeClr val="lt1"/>
                </a:solidFill>
                <a:latin typeface="Arial"/>
                <a:ea typeface="Arial"/>
                <a:cs typeface="Arial"/>
                <a:sym typeface="Arial"/>
              </a:rPr>
              <a:t>3</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8"/>
          <p:cNvSpPr txBox="1"/>
          <p:nvPr/>
        </p:nvSpPr>
        <p:spPr>
          <a:xfrm>
            <a:off x="330287" y="1442072"/>
            <a:ext cx="4159200" cy="717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000"/>
              <a:buFont typeface="Arial"/>
              <a:buNone/>
            </a:pPr>
            <a:r>
              <a:rPr b="0" i="0" lang="en" sz="3000" u="sng" cap="none" strike="noStrike">
                <a:solidFill>
                  <a:srgbClr val="000000"/>
                </a:solidFill>
                <a:latin typeface="Arial"/>
                <a:ea typeface="Arial"/>
                <a:cs typeface="Arial"/>
                <a:sym typeface="Arial"/>
              </a:rPr>
              <a:t>Discussion</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-What did you notice?</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-Examples?</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-How could you do this   </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 better?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183" name="Shape 183"/>
        <p:cNvGrpSpPr/>
        <p:nvPr/>
      </p:nvGrpSpPr>
      <p:grpSpPr>
        <a:xfrm>
          <a:off x="0" y="0"/>
          <a:ext cx="0" cy="0"/>
          <a:chOff x="0" y="0"/>
          <a:chExt cx="0" cy="0"/>
        </a:xfrm>
      </p:grpSpPr>
      <p:sp>
        <p:nvSpPr>
          <p:cNvPr id="184" name="Google Shape;184;p29"/>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185" name="Google Shape;185;p29"/>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1.png" id="186" name="Google Shape;186;p29"/>
          <p:cNvPicPr preferRelativeResize="0"/>
          <p:nvPr/>
        </p:nvPicPr>
        <p:blipFill rotWithShape="1">
          <a:blip r:embed="rId3">
            <a:alphaModFix/>
          </a:blip>
          <a:srcRect b="0" l="0" r="0" t="0"/>
          <a:stretch/>
        </p:blipFill>
        <p:spPr>
          <a:xfrm>
            <a:off x="1345772" y="288850"/>
            <a:ext cx="5921176" cy="4565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669B"/>
            </a:gs>
            <a:gs pos="48000">
              <a:srgbClr val="009EF0"/>
            </a:gs>
            <a:gs pos="100000">
              <a:srgbClr val="57C5FF"/>
            </a:gs>
          </a:gsLst>
          <a:lin ang="16200000" scaled="0"/>
        </a:gradFill>
      </p:bgPr>
    </p:bg>
    <p:spTree>
      <p:nvGrpSpPr>
        <p:cNvPr id="190" name="Shape 190"/>
        <p:cNvGrpSpPr/>
        <p:nvPr/>
      </p:nvGrpSpPr>
      <p:grpSpPr>
        <a:xfrm>
          <a:off x="0" y="0"/>
          <a:ext cx="0" cy="0"/>
          <a:chOff x="0" y="0"/>
          <a:chExt cx="0" cy="0"/>
        </a:xfrm>
      </p:grpSpPr>
      <p:sp>
        <p:nvSpPr>
          <p:cNvPr id="191" name="Google Shape;191;p30"/>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192" name="Google Shape;192;p30"/>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2.png" id="193" name="Google Shape;193;p30"/>
          <p:cNvPicPr preferRelativeResize="0"/>
          <p:nvPr/>
        </p:nvPicPr>
        <p:blipFill rotWithShape="1">
          <a:blip r:embed="rId3">
            <a:alphaModFix/>
          </a:blip>
          <a:srcRect b="0" l="0" r="0" t="0"/>
          <a:stretch/>
        </p:blipFill>
        <p:spPr>
          <a:xfrm>
            <a:off x="1442325" y="663700"/>
            <a:ext cx="5944775" cy="4312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197" name="Shape 197"/>
        <p:cNvGrpSpPr/>
        <p:nvPr/>
      </p:nvGrpSpPr>
      <p:grpSpPr>
        <a:xfrm>
          <a:off x="0" y="0"/>
          <a:ext cx="0" cy="0"/>
          <a:chOff x="0" y="0"/>
          <a:chExt cx="0" cy="0"/>
        </a:xfrm>
      </p:grpSpPr>
      <p:sp>
        <p:nvSpPr>
          <p:cNvPr id="198" name="Google Shape;198;p31"/>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199" name="Google Shape;199;p31"/>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3.png" id="200" name="Google Shape;200;p31"/>
          <p:cNvPicPr preferRelativeResize="0"/>
          <p:nvPr/>
        </p:nvPicPr>
        <p:blipFill rotWithShape="1">
          <a:blip r:embed="rId3">
            <a:alphaModFix/>
          </a:blip>
          <a:srcRect b="0" l="0" r="0" t="0"/>
          <a:stretch/>
        </p:blipFill>
        <p:spPr>
          <a:xfrm>
            <a:off x="1592550" y="602372"/>
            <a:ext cx="5878500" cy="44016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83" name="Shape 83"/>
        <p:cNvGrpSpPr/>
        <p:nvPr/>
      </p:nvGrpSpPr>
      <p:grpSpPr>
        <a:xfrm>
          <a:off x="0" y="0"/>
          <a:ext cx="0" cy="0"/>
          <a:chOff x="0" y="0"/>
          <a:chExt cx="0" cy="0"/>
        </a:xfrm>
      </p:grpSpPr>
      <p:sp>
        <p:nvSpPr>
          <p:cNvPr id="84" name="Google Shape;84;p14"/>
          <p:cNvSpPr txBox="1"/>
          <p:nvPr>
            <p:ph idx="4294967295" type="title"/>
          </p:nvPr>
        </p:nvSpPr>
        <p:spPr>
          <a:xfrm>
            <a:off x="535775" y="712150"/>
            <a:ext cx="5197200" cy="768000"/>
          </a:xfrm>
          <a:prstGeom prst="rect">
            <a:avLst/>
          </a:prstGeom>
          <a:solidFill>
            <a:srgbClr val="F2F2F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Week 2 </a:t>
            </a:r>
            <a:endParaRPr/>
          </a:p>
        </p:txBody>
      </p:sp>
      <p:pic>
        <p:nvPicPr>
          <p:cNvPr id="85" name="Google Shape;85;p14"/>
          <p:cNvPicPr preferRelativeResize="0"/>
          <p:nvPr/>
        </p:nvPicPr>
        <p:blipFill rotWithShape="1">
          <a:blip r:embed="rId3">
            <a:alphaModFix/>
          </a:blip>
          <a:srcRect b="0" l="0" r="0" t="0"/>
          <a:stretch/>
        </p:blipFill>
        <p:spPr>
          <a:xfrm>
            <a:off x="7008550" y="2759550"/>
            <a:ext cx="1356700" cy="2220325"/>
          </a:xfrm>
          <a:prstGeom prst="rect">
            <a:avLst/>
          </a:prstGeom>
          <a:noFill/>
          <a:ln>
            <a:noFill/>
          </a:ln>
        </p:spPr>
      </p:pic>
      <p:pic>
        <p:nvPicPr>
          <p:cNvPr id="86" name="Google Shape;86;p14"/>
          <p:cNvPicPr preferRelativeResize="0"/>
          <p:nvPr/>
        </p:nvPicPr>
        <p:blipFill rotWithShape="1">
          <a:blip r:embed="rId4">
            <a:alphaModFix/>
          </a:blip>
          <a:srcRect b="0" l="0" r="0" t="0"/>
          <a:stretch/>
        </p:blipFill>
        <p:spPr>
          <a:xfrm>
            <a:off x="6956398" y="272498"/>
            <a:ext cx="1408850" cy="2117125"/>
          </a:xfrm>
          <a:prstGeom prst="rect">
            <a:avLst/>
          </a:prstGeom>
          <a:noFill/>
          <a:ln>
            <a:noFill/>
          </a:ln>
        </p:spPr>
      </p:pic>
      <p:sp>
        <p:nvSpPr>
          <p:cNvPr id="87" name="Google Shape;87;p14"/>
          <p:cNvSpPr txBox="1"/>
          <p:nvPr/>
        </p:nvSpPr>
        <p:spPr>
          <a:xfrm>
            <a:off x="647317" y="1653561"/>
            <a:ext cx="5454903" cy="233910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Coactive Coaching</a:t>
            </a:r>
            <a:endParaRPr/>
          </a:p>
          <a:p>
            <a:pPr indent="-285750" lvl="0" marL="285750" marR="0" rtl="0" algn="l">
              <a:lnSpc>
                <a:spcPct val="15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Active Listening Levels 1, 2, 3</a:t>
            </a:r>
            <a:endParaRPr/>
          </a:p>
          <a:p>
            <a:pPr indent="-285750" lvl="0" marL="285750" marR="0" rtl="0" algn="l">
              <a:lnSpc>
                <a:spcPct val="15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Active Listening Skills</a:t>
            </a:r>
            <a:endParaRPr/>
          </a:p>
          <a:p>
            <a:pPr indent="-285750" lvl="0" marL="285750" marR="0" rtl="0" algn="l">
              <a:lnSpc>
                <a:spcPct val="15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Practice, Review, Q &amp; 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2EDE8"/>
            </a:gs>
            <a:gs pos="46000">
              <a:srgbClr val="29D2C7"/>
            </a:gs>
            <a:gs pos="100000">
              <a:srgbClr val="177771"/>
            </a:gs>
          </a:gsLst>
          <a:path path="circle">
            <a:fillToRect b="50%" l="50%" r="50%" t="50%"/>
          </a:path>
          <a:tileRect/>
        </a:gradFill>
      </p:bgPr>
    </p:bg>
    <p:spTree>
      <p:nvGrpSpPr>
        <p:cNvPr id="204" name="Shape 204"/>
        <p:cNvGrpSpPr/>
        <p:nvPr/>
      </p:nvGrpSpPr>
      <p:grpSpPr>
        <a:xfrm>
          <a:off x="0" y="0"/>
          <a:ext cx="0" cy="0"/>
          <a:chOff x="0" y="0"/>
          <a:chExt cx="0" cy="0"/>
        </a:xfrm>
      </p:grpSpPr>
      <p:sp>
        <p:nvSpPr>
          <p:cNvPr id="205" name="Google Shape;205;p32"/>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06" name="Google Shape;206;p32"/>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4.png" id="207" name="Google Shape;207;p32"/>
          <p:cNvPicPr preferRelativeResize="0"/>
          <p:nvPr/>
        </p:nvPicPr>
        <p:blipFill rotWithShape="1">
          <a:blip r:embed="rId3">
            <a:alphaModFix/>
          </a:blip>
          <a:srcRect b="0" l="0" r="0" t="0"/>
          <a:stretch/>
        </p:blipFill>
        <p:spPr>
          <a:xfrm>
            <a:off x="1705525" y="1070849"/>
            <a:ext cx="5315276" cy="3986475"/>
          </a:xfrm>
          <a:prstGeom prst="rect">
            <a:avLst/>
          </a:prstGeom>
          <a:noFill/>
          <a:ln>
            <a:noFill/>
          </a:ln>
        </p:spPr>
      </p:pic>
      <p:sp>
        <p:nvSpPr>
          <p:cNvPr id="208" name="Google Shape;208;p32"/>
          <p:cNvSpPr txBox="1"/>
          <p:nvPr/>
        </p:nvSpPr>
        <p:spPr>
          <a:xfrm>
            <a:off x="2075600" y="313000"/>
            <a:ext cx="5315400" cy="5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Limiting Level 1 Listening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212" name="Shape 212"/>
        <p:cNvGrpSpPr/>
        <p:nvPr/>
      </p:nvGrpSpPr>
      <p:grpSpPr>
        <a:xfrm>
          <a:off x="0" y="0"/>
          <a:ext cx="0" cy="0"/>
          <a:chOff x="0" y="0"/>
          <a:chExt cx="0" cy="0"/>
        </a:xfrm>
      </p:grpSpPr>
      <p:sp>
        <p:nvSpPr>
          <p:cNvPr id="213" name="Google Shape;213;p33"/>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14" name="Google Shape;214;p33"/>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6.png" id="215" name="Google Shape;215;p33"/>
          <p:cNvPicPr preferRelativeResize="0"/>
          <p:nvPr/>
        </p:nvPicPr>
        <p:blipFill rotWithShape="1">
          <a:blip r:embed="rId3">
            <a:alphaModFix/>
          </a:blip>
          <a:srcRect b="0" l="0" r="0" t="0"/>
          <a:stretch/>
        </p:blipFill>
        <p:spPr>
          <a:xfrm>
            <a:off x="1441450" y="576050"/>
            <a:ext cx="5731974" cy="4262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3A893"/>
            </a:gs>
            <a:gs pos="23000">
              <a:srgbClr val="43A893"/>
            </a:gs>
            <a:gs pos="69000">
              <a:srgbClr val="398E7C"/>
            </a:gs>
            <a:gs pos="97000">
              <a:srgbClr val="358473"/>
            </a:gs>
            <a:gs pos="100000">
              <a:srgbClr val="358473"/>
            </a:gs>
          </a:gsLst>
          <a:path path="circle">
            <a:fillToRect b="50%" l="50%" r="50%" t="50%"/>
          </a:path>
          <a:tileRect/>
        </a:gradFill>
      </p:bgPr>
    </p:bg>
    <p:spTree>
      <p:nvGrpSpPr>
        <p:cNvPr id="219" name="Shape 219"/>
        <p:cNvGrpSpPr/>
        <p:nvPr/>
      </p:nvGrpSpPr>
      <p:grpSpPr>
        <a:xfrm>
          <a:off x="0" y="0"/>
          <a:ext cx="0" cy="0"/>
          <a:chOff x="0" y="0"/>
          <a:chExt cx="0" cy="0"/>
        </a:xfrm>
      </p:grpSpPr>
      <p:sp>
        <p:nvSpPr>
          <p:cNvPr id="220" name="Google Shape;220;p34"/>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21" name="Google Shape;221;p34"/>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7.png" id="222" name="Google Shape;222;p34"/>
          <p:cNvPicPr preferRelativeResize="0"/>
          <p:nvPr/>
        </p:nvPicPr>
        <p:blipFill rotWithShape="1">
          <a:blip r:embed="rId3">
            <a:alphaModFix/>
          </a:blip>
          <a:srcRect b="0" l="0" r="0" t="0"/>
          <a:stretch/>
        </p:blipFill>
        <p:spPr>
          <a:xfrm>
            <a:off x="1349229" y="391350"/>
            <a:ext cx="5822374" cy="4360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226" name="Shape 226"/>
        <p:cNvGrpSpPr/>
        <p:nvPr/>
      </p:nvGrpSpPr>
      <p:grpSpPr>
        <a:xfrm>
          <a:off x="0" y="0"/>
          <a:ext cx="0" cy="0"/>
          <a:chOff x="0" y="0"/>
          <a:chExt cx="0" cy="0"/>
        </a:xfrm>
      </p:grpSpPr>
      <p:sp>
        <p:nvSpPr>
          <p:cNvPr id="227" name="Google Shape;227;p35"/>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28" name="Google Shape;228;p35"/>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8.png" id="229" name="Google Shape;229;p35"/>
          <p:cNvPicPr preferRelativeResize="0"/>
          <p:nvPr/>
        </p:nvPicPr>
        <p:blipFill rotWithShape="1">
          <a:blip r:embed="rId3">
            <a:alphaModFix/>
          </a:blip>
          <a:srcRect b="0" l="0" r="0" t="0"/>
          <a:stretch/>
        </p:blipFill>
        <p:spPr>
          <a:xfrm>
            <a:off x="1463476" y="419500"/>
            <a:ext cx="5971349" cy="4434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3A67"/>
            </a:gs>
            <a:gs pos="48000">
              <a:srgbClr val="005CA5"/>
            </a:gs>
            <a:gs pos="100000">
              <a:srgbClr val="2AA1FE"/>
            </a:gs>
          </a:gsLst>
          <a:lin ang="16200000" scaled="0"/>
        </a:gradFill>
      </p:bgPr>
    </p:bg>
    <p:spTree>
      <p:nvGrpSpPr>
        <p:cNvPr id="233" name="Shape 233"/>
        <p:cNvGrpSpPr/>
        <p:nvPr/>
      </p:nvGrpSpPr>
      <p:grpSpPr>
        <a:xfrm>
          <a:off x="0" y="0"/>
          <a:ext cx="0" cy="0"/>
          <a:chOff x="0" y="0"/>
          <a:chExt cx="0" cy="0"/>
        </a:xfrm>
      </p:grpSpPr>
      <p:sp>
        <p:nvSpPr>
          <p:cNvPr id="234" name="Google Shape;234;p36"/>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35" name="Google Shape;235;p36"/>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10.png" id="236" name="Google Shape;236;p36"/>
          <p:cNvPicPr preferRelativeResize="0"/>
          <p:nvPr/>
        </p:nvPicPr>
        <p:blipFill rotWithShape="1">
          <a:blip r:embed="rId3">
            <a:alphaModFix/>
          </a:blip>
          <a:srcRect b="0" l="0" r="0" t="0"/>
          <a:stretch/>
        </p:blipFill>
        <p:spPr>
          <a:xfrm>
            <a:off x="1280975" y="510675"/>
            <a:ext cx="6083575" cy="4518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nvSpPr>
        <p:spPr>
          <a:xfrm>
            <a:off x="1734000" y="511125"/>
            <a:ext cx="74100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Active Listening  Demo</a:t>
            </a:r>
            <a:endParaRPr/>
          </a:p>
        </p:txBody>
      </p:sp>
      <p:pic>
        <p:nvPicPr>
          <p:cNvPr descr="Here we see an uninterrupted demonstration of an effective coaching conversation supported by The Coaching Path. Each stage is indicated to show how simple principles underpin  real conversation.  For more information, see The Coaching Manual and Brilliant Coaching, both by Julie Starr" id="242" name="Google Shape;242;p37" title="Effective Coaching Conversations: Chapter 8 complete demonstration of The Coaching Path">
            <a:hlinkClick r:id="rId3"/>
          </p:cNvPr>
          <p:cNvPicPr preferRelativeResize="0"/>
          <p:nvPr/>
        </p:nvPicPr>
        <p:blipFill rotWithShape="1">
          <a:blip r:embed="rId4">
            <a:alphaModFix/>
          </a:blip>
          <a:srcRect b="0" l="0" r="0" t="0"/>
          <a:stretch/>
        </p:blipFill>
        <p:spPr>
          <a:xfrm>
            <a:off x="1861800" y="133520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00579B"/>
            </a:gs>
          </a:gsLst>
          <a:path path="circle">
            <a:fillToRect b="50%" l="50%" r="50%" t="50%"/>
          </a:path>
          <a:tileRect/>
        </a:gradFill>
      </p:bgPr>
    </p:bg>
    <p:spTree>
      <p:nvGrpSpPr>
        <p:cNvPr id="246" name="Shape 246"/>
        <p:cNvGrpSpPr/>
        <p:nvPr/>
      </p:nvGrpSpPr>
      <p:grpSpPr>
        <a:xfrm>
          <a:off x="0" y="0"/>
          <a:ext cx="0" cy="0"/>
          <a:chOff x="0" y="0"/>
          <a:chExt cx="0" cy="0"/>
        </a:xfrm>
      </p:grpSpPr>
      <p:sp>
        <p:nvSpPr>
          <p:cNvPr id="247" name="Google Shape;247;p38"/>
          <p:cNvSpPr txBox="1"/>
          <p:nvPr/>
        </p:nvSpPr>
        <p:spPr>
          <a:xfrm>
            <a:off x="1266800" y="709700"/>
            <a:ext cx="68988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000"/>
              <a:buFont typeface="Arial"/>
              <a:buNone/>
            </a:pPr>
            <a:r>
              <a:rPr b="0" i="0" lang="en" sz="3000" u="sng" cap="none" strike="noStrike">
                <a:solidFill>
                  <a:srgbClr val="000000"/>
                </a:solidFill>
                <a:latin typeface="Arial"/>
                <a:ea typeface="Arial"/>
                <a:cs typeface="Arial"/>
                <a:sym typeface="Arial"/>
              </a:rPr>
              <a:t>Your Turn to Practice Active Listening</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-Spend 20 minutes with partner</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-Roleplay, take turns listening</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-See sheets for guidance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251" name="Shape 251"/>
        <p:cNvGrpSpPr/>
        <p:nvPr/>
      </p:nvGrpSpPr>
      <p:grpSpPr>
        <a:xfrm>
          <a:off x="0" y="0"/>
          <a:ext cx="0" cy="0"/>
          <a:chOff x="0" y="0"/>
          <a:chExt cx="0" cy="0"/>
        </a:xfrm>
      </p:grpSpPr>
      <p:pic>
        <p:nvPicPr>
          <p:cNvPr id="252" name="Google Shape;252;p39"/>
          <p:cNvPicPr preferRelativeResize="0"/>
          <p:nvPr/>
        </p:nvPicPr>
        <p:blipFill rotWithShape="1">
          <a:blip r:embed="rId3">
            <a:alphaModFix/>
          </a:blip>
          <a:srcRect b="0" l="0" r="0" t="0"/>
          <a:stretch/>
        </p:blipFill>
        <p:spPr>
          <a:xfrm>
            <a:off x="2243950" y="1077225"/>
            <a:ext cx="3845725" cy="2746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ph type="ctrTitle"/>
          </p:nvPr>
        </p:nvSpPr>
        <p:spPr>
          <a:xfrm>
            <a:off x="335250" y="253444"/>
            <a:ext cx="5508300" cy="16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t>Meaningful Moments</a:t>
            </a:r>
            <a:endParaRPr sz="3600"/>
          </a:p>
        </p:txBody>
      </p:sp>
      <p:sp>
        <p:nvSpPr>
          <p:cNvPr id="258" name="Google Shape;258;p40"/>
          <p:cNvSpPr txBox="1"/>
          <p:nvPr>
            <p:ph idx="1" type="subTitle"/>
          </p:nvPr>
        </p:nvSpPr>
        <p:spPr>
          <a:xfrm>
            <a:off x="392400" y="2034906"/>
            <a:ext cx="3914700" cy="16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With Viktor Frankl</a:t>
            </a:r>
            <a:endParaRPr/>
          </a:p>
        </p:txBody>
      </p:sp>
      <p:pic>
        <p:nvPicPr>
          <p:cNvPr id="259" name="Google Shape;259;p40"/>
          <p:cNvPicPr preferRelativeResize="0"/>
          <p:nvPr/>
        </p:nvPicPr>
        <p:blipFill rotWithShape="1">
          <a:blip r:embed="rId3">
            <a:alphaModFix/>
          </a:blip>
          <a:srcRect b="0" l="0" r="0" t="0"/>
          <a:stretch/>
        </p:blipFill>
        <p:spPr>
          <a:xfrm>
            <a:off x="6296625" y="1636575"/>
            <a:ext cx="2058125" cy="2265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7F6F"/>
            </a:gs>
            <a:gs pos="48000">
              <a:srgbClr val="55BAA4"/>
            </a:gs>
            <a:gs pos="100000">
              <a:srgbClr val="95D4C7"/>
            </a:gs>
          </a:gsLst>
          <a:lin ang="16200000" scaled="0"/>
        </a:gradFill>
      </p:bgPr>
    </p:bg>
    <p:spTree>
      <p:nvGrpSpPr>
        <p:cNvPr id="263" name="Shape 263"/>
        <p:cNvGrpSpPr/>
        <p:nvPr/>
      </p:nvGrpSpPr>
      <p:grpSpPr>
        <a:xfrm>
          <a:off x="0" y="0"/>
          <a:ext cx="0" cy="0"/>
          <a:chOff x="0" y="0"/>
          <a:chExt cx="0" cy="0"/>
        </a:xfrm>
      </p:grpSpPr>
      <p:sp>
        <p:nvSpPr>
          <p:cNvPr id="264" name="Google Shape;264;p41"/>
          <p:cNvSpPr txBox="1"/>
          <p:nvPr/>
        </p:nvSpPr>
        <p:spPr>
          <a:xfrm>
            <a:off x="1266800" y="709700"/>
            <a:ext cx="68988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265" name="Google Shape;265;p41" title="Viktor Frankl Interview - 1979"/>
          <p:cNvPicPr preferRelativeResize="0"/>
          <p:nvPr/>
        </p:nvPicPr>
        <p:blipFill rotWithShape="1">
          <a:blip r:embed="rId3">
            <a:alphaModFix/>
          </a:blip>
          <a:srcRect b="0" l="0" r="0" t="0"/>
          <a:stretch/>
        </p:blipFill>
        <p:spPr>
          <a:xfrm>
            <a:off x="1524000" y="857250"/>
            <a:ext cx="6096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idx="4294967295" type="title"/>
          </p:nvPr>
        </p:nvSpPr>
        <p:spPr>
          <a:xfrm>
            <a:off x="393475" y="6623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Intro to Coaching</a:t>
            </a:r>
            <a:endParaRPr/>
          </a:p>
        </p:txBody>
      </p:sp>
      <p:sp>
        <p:nvSpPr>
          <p:cNvPr id="93" name="Google Shape;93;p15"/>
          <p:cNvSpPr txBox="1"/>
          <p:nvPr>
            <p:ph idx="4294967295" type="title"/>
          </p:nvPr>
        </p:nvSpPr>
        <p:spPr>
          <a:xfrm>
            <a:off x="571494" y="1770250"/>
            <a:ext cx="4400556" cy="31390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Font typeface="Arial"/>
              <a:buAutoNum type="arabicPeriod"/>
            </a:pPr>
            <a:r>
              <a:rPr b="0" lang="en">
                <a:highlight>
                  <a:srgbClr val="FFFFFF"/>
                </a:highlight>
                <a:latin typeface="Arial"/>
                <a:ea typeface="Arial"/>
                <a:cs typeface="Arial"/>
                <a:sym typeface="Arial"/>
              </a:rPr>
              <a:t>What is Coaching?</a:t>
            </a:r>
            <a:endParaRPr/>
          </a:p>
          <a:p>
            <a:pPr indent="-419100" lvl="0" marL="457200" rtl="0" algn="l">
              <a:lnSpc>
                <a:spcPct val="115000"/>
              </a:lnSpc>
              <a:spcBef>
                <a:spcPts val="0"/>
              </a:spcBef>
              <a:spcAft>
                <a:spcPts val="0"/>
              </a:spcAft>
              <a:buSzPts val="3000"/>
              <a:buFont typeface="Arial"/>
              <a:buAutoNum type="arabicPeriod"/>
            </a:pPr>
            <a:r>
              <a:rPr b="0" lang="en">
                <a:highlight>
                  <a:srgbClr val="FFFFFF"/>
                </a:highlight>
                <a:latin typeface="Arial"/>
                <a:ea typeface="Arial"/>
                <a:cs typeface="Arial"/>
                <a:sym typeface="Arial"/>
              </a:rPr>
              <a:t>Co-active Model</a:t>
            </a:r>
            <a:endParaRPr/>
          </a:p>
          <a:p>
            <a:pPr indent="-419100" lvl="0" marL="457200" rtl="0" algn="l">
              <a:lnSpc>
                <a:spcPct val="115000"/>
              </a:lnSpc>
              <a:spcBef>
                <a:spcPts val="0"/>
              </a:spcBef>
              <a:spcAft>
                <a:spcPts val="0"/>
              </a:spcAft>
              <a:buSzPts val="3000"/>
              <a:buFont typeface="Arial"/>
              <a:buAutoNum type="arabicPeriod"/>
            </a:pPr>
            <a:r>
              <a:rPr b="0" lang="en">
                <a:highlight>
                  <a:srgbClr val="FFFFFF"/>
                </a:highlight>
                <a:latin typeface="Arial"/>
                <a:ea typeface="Arial"/>
                <a:cs typeface="Arial"/>
                <a:sym typeface="Arial"/>
              </a:rPr>
              <a:t>4 Cornerstones</a:t>
            </a:r>
            <a:endParaRPr/>
          </a:p>
          <a:p>
            <a:pPr indent="-419100" lvl="0" marL="457200" rtl="0" algn="l">
              <a:lnSpc>
                <a:spcPct val="115000"/>
              </a:lnSpc>
              <a:spcBef>
                <a:spcPts val="0"/>
              </a:spcBef>
              <a:spcAft>
                <a:spcPts val="0"/>
              </a:spcAft>
              <a:buSzPts val="3000"/>
              <a:buFont typeface="Arial"/>
              <a:buAutoNum type="arabicPeriod"/>
            </a:pPr>
            <a:r>
              <a:rPr b="0" lang="en">
                <a:highlight>
                  <a:srgbClr val="FFFFFF"/>
                </a:highlight>
                <a:latin typeface="Arial"/>
                <a:ea typeface="Arial"/>
                <a:cs typeface="Arial"/>
                <a:sym typeface="Arial"/>
              </a:rPr>
              <a:t>Levels of Listening</a:t>
            </a:r>
            <a:endParaRPr/>
          </a:p>
          <a:p>
            <a:pPr indent="0" lvl="0" marL="0" rtl="0" algn="l">
              <a:lnSpc>
                <a:spcPct val="115000"/>
              </a:lnSpc>
              <a:spcBef>
                <a:spcPts val="50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id="94" name="Google Shape;94;p15"/>
          <p:cNvPicPr preferRelativeResize="0"/>
          <p:nvPr/>
        </p:nvPicPr>
        <p:blipFill rotWithShape="1">
          <a:blip r:embed="rId3">
            <a:alphaModFix/>
          </a:blip>
          <a:srcRect b="0" l="0" r="0" t="0"/>
          <a:stretch/>
        </p:blipFill>
        <p:spPr>
          <a:xfrm>
            <a:off x="4560500" y="1480150"/>
            <a:ext cx="4211000" cy="280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A close up of a map&#10;&#10;Description generated with high confidence" id="99" name="Google Shape;99;p16"/>
          <p:cNvPicPr preferRelativeResize="0"/>
          <p:nvPr/>
        </p:nvPicPr>
        <p:blipFill rotWithShape="1">
          <a:blip r:embed="rId3">
            <a:alphaModFix/>
          </a:blip>
          <a:srcRect b="0" l="0" r="0" t="0"/>
          <a:stretch/>
        </p:blipFill>
        <p:spPr>
          <a:xfrm>
            <a:off x="833421" y="213121"/>
            <a:ext cx="7305702" cy="47172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Screen Shot 2015-11-20 at 9.47.21 AM.png" id="104" name="Google Shape;104;p17"/>
          <p:cNvPicPr preferRelativeResize="0"/>
          <p:nvPr/>
        </p:nvPicPr>
        <p:blipFill rotWithShape="1">
          <a:blip r:embed="rId3">
            <a:alphaModFix/>
          </a:blip>
          <a:srcRect b="0" l="4413" r="4404" t="0"/>
          <a:stretch/>
        </p:blipFill>
        <p:spPr>
          <a:xfrm>
            <a:off x="0" y="-4"/>
            <a:ext cx="9144000" cy="5143504"/>
          </a:xfrm>
          <a:prstGeom prst="rect">
            <a:avLst/>
          </a:prstGeom>
          <a:noFill/>
          <a:ln>
            <a:noFill/>
          </a:ln>
        </p:spPr>
      </p:pic>
      <p:sp>
        <p:nvSpPr>
          <p:cNvPr id="105" name="Google Shape;105;p17"/>
          <p:cNvSpPr txBox="1"/>
          <p:nvPr>
            <p:ph type="title"/>
          </p:nvPr>
        </p:nvSpPr>
        <p:spPr>
          <a:xfrm>
            <a:off x="1037203" y="1238591"/>
            <a:ext cx="6244200" cy="3835500"/>
          </a:xfrm>
          <a:prstGeom prst="rect">
            <a:avLst/>
          </a:prstGeom>
          <a:noFill/>
          <a:ln>
            <a:noFill/>
          </a:ln>
        </p:spPr>
        <p:txBody>
          <a:bodyPr anchorCtr="0" anchor="t" bIns="91425" lIns="91425" spcFirstLastPara="1" rIns="91425" wrap="square" tIns="91425">
            <a:noAutofit/>
          </a:bodyPr>
          <a:lstStyle/>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People are naturally creative</a:t>
            </a:r>
            <a:endParaRPr/>
          </a:p>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Focus on the whole person</a:t>
            </a:r>
            <a:endParaRPr/>
          </a:p>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Dance in the moment</a:t>
            </a:r>
            <a:endParaRPr/>
          </a:p>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Evoke </a:t>
            </a:r>
            <a:r>
              <a:rPr b="0" i="1" lang="en" sz="3000">
                <a:latin typeface="Arial"/>
                <a:ea typeface="Arial"/>
                <a:cs typeface="Arial"/>
                <a:sym typeface="Arial"/>
              </a:rPr>
              <a:t>transformation </a:t>
            </a:r>
            <a:endParaRPr/>
          </a:p>
          <a:p>
            <a:pPr indent="0" lvl="0" marL="0" rtl="0" algn="l">
              <a:lnSpc>
                <a:spcPct val="115000"/>
              </a:lnSpc>
              <a:spcBef>
                <a:spcPts val="0"/>
              </a:spcBef>
              <a:spcAft>
                <a:spcPts val="0"/>
              </a:spcAft>
              <a:buSzPts val="2400"/>
              <a:buNone/>
            </a:pPr>
            <a:r>
              <a:t/>
            </a:r>
            <a:endParaRPr b="0" sz="2400">
              <a:latin typeface="Arial"/>
              <a:ea typeface="Arial"/>
              <a:cs typeface="Arial"/>
              <a:sym typeface="Arial"/>
            </a:endParaRPr>
          </a:p>
        </p:txBody>
      </p:sp>
      <p:sp>
        <p:nvSpPr>
          <p:cNvPr id="106" name="Google Shape;106;p17"/>
          <p:cNvSpPr txBox="1"/>
          <p:nvPr/>
        </p:nvSpPr>
        <p:spPr>
          <a:xfrm>
            <a:off x="1102675" y="448200"/>
            <a:ext cx="6694500" cy="7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 Cornerstones of Co-active Coaching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2B1A8"/>
            </a:gs>
            <a:gs pos="23000">
              <a:srgbClr val="22B1A8"/>
            </a:gs>
            <a:gs pos="69000">
              <a:srgbClr val="1D958D"/>
            </a:gs>
            <a:gs pos="97000">
              <a:srgbClr val="1B8B84"/>
            </a:gs>
            <a:gs pos="100000">
              <a:srgbClr val="1B8B84"/>
            </a:gs>
          </a:gsLst>
          <a:path path="circle">
            <a:fillToRect b="50%" l="50%" r="50%" t="50%"/>
          </a:path>
          <a:tileRect/>
        </a:gradFill>
      </p:bgPr>
    </p:bg>
    <p:spTree>
      <p:nvGrpSpPr>
        <p:cNvPr id="110" name="Shape 110"/>
        <p:cNvGrpSpPr/>
        <p:nvPr/>
      </p:nvGrpSpPr>
      <p:grpSpPr>
        <a:xfrm>
          <a:off x="0" y="0"/>
          <a:ext cx="0" cy="0"/>
          <a:chOff x="0" y="0"/>
          <a:chExt cx="0" cy="0"/>
        </a:xfrm>
      </p:grpSpPr>
      <p:sp>
        <p:nvSpPr>
          <p:cNvPr id="111" name="Google Shape;111;p18"/>
          <p:cNvSpPr txBox="1"/>
          <p:nvPr/>
        </p:nvSpPr>
        <p:spPr>
          <a:xfrm>
            <a:off x="1646950" y="378850"/>
            <a:ext cx="7233600" cy="51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2500">
                <a:solidFill>
                  <a:schemeClr val="lt1"/>
                </a:solidFill>
              </a:rPr>
              <a:t>Designing Alliance, Listening, Curiosity</a:t>
            </a:r>
            <a:endParaRPr b="0" i="0" sz="2500" u="none" cap="none" strike="noStrike">
              <a:solidFill>
                <a:schemeClr val="lt1"/>
              </a:solidFill>
              <a:latin typeface="Arial"/>
              <a:ea typeface="Arial"/>
              <a:cs typeface="Arial"/>
              <a:sym typeface="Arial"/>
            </a:endParaRPr>
          </a:p>
        </p:txBody>
      </p:sp>
      <p:pic>
        <p:nvPicPr>
          <p:cNvPr descr=" " id="112" name="Google Shape;112;p18" title="Levels of Listening 3">
            <a:hlinkClick r:id="rId3"/>
          </p:cNvPr>
          <p:cNvPicPr preferRelativeResize="0"/>
          <p:nvPr/>
        </p:nvPicPr>
        <p:blipFill rotWithShape="1">
          <a:blip r:embed="rId4">
            <a:alphaModFix/>
          </a:blip>
          <a:srcRect b="0" l="0" r="0" t="0"/>
          <a:stretch/>
        </p:blipFill>
        <p:spPr>
          <a:xfrm>
            <a:off x="2289788" y="1186549"/>
            <a:ext cx="4311074" cy="322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19"/>
          <p:cNvSpPr txBox="1"/>
          <p:nvPr/>
        </p:nvSpPr>
        <p:spPr>
          <a:xfrm>
            <a:off x="3050928" y="604979"/>
            <a:ext cx="5952300" cy="3220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-Designing Alliance</a:t>
            </a:r>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t>
            </a:r>
            <a:r>
              <a:rPr b="1" i="0" lang="en" sz="2400" u="none" cap="none" strike="noStrike">
                <a:solidFill>
                  <a:srgbClr val="000000"/>
                </a:solidFill>
                <a:latin typeface="Arial"/>
                <a:ea typeface="Arial"/>
                <a:cs typeface="Arial"/>
                <a:sym typeface="Arial"/>
              </a:rPr>
              <a:t>Active Listening</a:t>
            </a:r>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-Intruding with Powerful Questions</a:t>
            </a:r>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-Acknowledgement </a:t>
            </a:r>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-Powerful Questions</a:t>
            </a:r>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-Making a Request/ Create Accountability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3A67"/>
            </a:gs>
            <a:gs pos="48000">
              <a:srgbClr val="005CA5"/>
            </a:gs>
            <a:gs pos="100000">
              <a:srgbClr val="2AA1FE"/>
            </a:gs>
          </a:gsLst>
          <a:path path="circle">
            <a:fillToRect l="100%" t="100%"/>
          </a:path>
          <a:tileRect b="-100%" r="-100%"/>
        </a:gradFill>
      </p:bgPr>
    </p:bg>
    <p:spTree>
      <p:nvGrpSpPr>
        <p:cNvPr id="121" name="Shape 121"/>
        <p:cNvGrpSpPr/>
        <p:nvPr/>
      </p:nvGrpSpPr>
      <p:grpSpPr>
        <a:xfrm>
          <a:off x="0" y="0"/>
          <a:ext cx="0" cy="0"/>
          <a:chOff x="0" y="0"/>
          <a:chExt cx="0" cy="0"/>
        </a:xfrm>
      </p:grpSpPr>
      <p:sp>
        <p:nvSpPr>
          <p:cNvPr id="122" name="Google Shape;122;p20"/>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123" name="Google Shape;123;p20"/>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descr=" " id="124" name="Google Shape;124;p20" title="Levels of Listening 3">
            <a:hlinkClick r:id="rId3"/>
          </p:cNvPr>
          <p:cNvPicPr preferRelativeResize="0"/>
          <p:nvPr/>
        </p:nvPicPr>
        <p:blipFill rotWithShape="1">
          <a:blip r:embed="rId4">
            <a:alphaModFix/>
          </a:blip>
          <a:srcRect b="0" l="0" r="0" t="0"/>
          <a:stretch/>
        </p:blipFill>
        <p:spPr>
          <a:xfrm>
            <a:off x="2286000" y="857250"/>
            <a:ext cx="4572000" cy="3429000"/>
          </a:xfrm>
          <a:prstGeom prst="rect">
            <a:avLst/>
          </a:prstGeom>
          <a:noFill/>
          <a:ln>
            <a:noFill/>
          </a:ln>
        </p:spPr>
      </p:pic>
      <p:sp>
        <p:nvSpPr>
          <p:cNvPr id="125" name="Google Shape;125;p20"/>
          <p:cNvSpPr txBox="1"/>
          <p:nvPr/>
        </p:nvSpPr>
        <p:spPr>
          <a:xfrm>
            <a:off x="2780850" y="200675"/>
            <a:ext cx="4572000" cy="43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Levels of Listening</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1"/>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Arial"/>
                <a:ea typeface="Arial"/>
                <a:cs typeface="Arial"/>
                <a:sym typeface="Arial"/>
              </a:rPr>
              <a:t>Level 1</a:t>
            </a:r>
            <a:endParaRPr>
              <a:solidFill>
                <a:schemeClr val="lt1"/>
              </a:solidFill>
            </a:endParaRPr>
          </a:p>
        </p:txBody>
      </p:sp>
      <p:sp>
        <p:nvSpPr>
          <p:cNvPr id="131" name="Google Shape;131;p21"/>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Listening to Yourself</a:t>
            </a: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-Worries</a:t>
            </a: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-Distractions</a:t>
            </a: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-Inabilities</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132" name="Google Shape;132;p21"/>
          <p:cNvPicPr preferRelativeResize="0"/>
          <p:nvPr/>
        </p:nvPicPr>
        <p:blipFill rotWithShape="1">
          <a:blip r:embed="rId4">
            <a:alphaModFix/>
          </a:blip>
          <a:srcRect b="0" l="0" r="0" t="0"/>
          <a:stretch/>
        </p:blipFill>
        <p:spPr>
          <a:xfrm>
            <a:off x="5362563" y="1165038"/>
            <a:ext cx="2276475" cy="2009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