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Raleway"/>
      <p:regular r:id="rId18"/>
      <p:bold r:id="rId19"/>
      <p:italic r:id="rId20"/>
      <p:boldItalic r:id="rId21"/>
    </p:embeddedFont>
    <p:embeddedFont>
      <p:font typeface="La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aleway-italic.fntdata"/><Relationship Id="rId22" Type="http://schemas.openxmlformats.org/officeDocument/2006/relationships/font" Target="fonts/Lato-regular.fntdata"/><Relationship Id="rId21" Type="http://schemas.openxmlformats.org/officeDocument/2006/relationships/font" Target="fonts/Raleway-boldItalic.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La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Raleway-bold.fntdata"/><Relationship Id="rId18" Type="http://schemas.openxmlformats.org/officeDocument/2006/relationships/font" Target="fonts/Ralew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3bfe27e2e_0_1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3bfe27e2e_0_1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he focus of coaching is the coaching client relationship.</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People participate in coaching because I want things to be different. And looking for change or they have important goals. They may be motivated to cheat specific goals to write a book start a business for the help of a healthier body.</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Sometimes people just want more peace of mind less confusion and less financial pressures. All of this begins with during Kochi towards motivation</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One of the focuses of this program will be the 1coactive coaching model.</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There are 4/4 cornerstone.</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People are naturally creative in capable of finding answers</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Focus on the whole person that means they are thoughts feelings and actions relationships in their body</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Dance in the moment. Every moment is an opportunity to listen or deeply and to create a new tone mood for this means we have to be able to dance with the client to follow your lead.</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Evoke transformation.</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t/>
            </a:r>
            <a:endParaRPr sz="1000">
              <a:solidFill>
                <a:srgbClr val="26282A"/>
              </a:solidFill>
              <a:highlight>
                <a:srgbClr val="FFFFFF"/>
              </a:highlight>
            </a:endParaRPr>
          </a:p>
          <a:p>
            <a:pPr indent="0" lvl="0" marL="0" rtl="0" algn="l">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The coach is able to take the entire person of him and with the coach he hold two and model of the vision that they want to achieve. The key here however is to look for the connection between igniting today's goals in life potential visit. This is what we call transformation. It moves a person from the satisfaction of ahh to breakthrough awareness of  aha finding a new strength for covering a renewed capacity. It's like finding a muscle didn't know you had or had forgotten. This brings towards a deeper awareness that the coach he has an expanded capacity to reach his or her capacity potential. Another words provoking transformation means that the coach plays eight dynamic role of holding the vision of what is possible</a:t>
            </a:r>
            <a:endParaRPr sz="1000">
              <a:solidFill>
                <a:srgbClr val="26282A"/>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cdac861b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cdac861b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f6cf939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f6cf939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f19907f51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f19907f51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f19907f51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f19907f51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d5b15f0a3_5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d5b15f0a3_5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2c8065fd0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2c8065fd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344588cb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344588cb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34d2f68b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34d2f68b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2c8065fd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2c8065fd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34d2f68b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34d2f68b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fc9607c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fc9607c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2b6ab651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2b6ab651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
    <p:bg>
      <p:bgPr>
        <a:solidFill>
          <a:srgbClr val="FFFFFF"/>
        </a:solidFill>
      </p:bgPr>
    </p:bg>
    <p:spTree>
      <p:nvGrpSpPr>
        <p:cNvPr id="68" name="Shape 68"/>
        <p:cNvGrpSpPr/>
        <p:nvPr/>
      </p:nvGrpSpPr>
      <p:grpSpPr>
        <a:xfrm>
          <a:off x="0" y="0"/>
          <a:ext cx="0" cy="0"/>
          <a:chOff x="0" y="0"/>
          <a:chExt cx="0" cy="0"/>
        </a:xfrm>
      </p:grpSpPr>
      <p:sp>
        <p:nvSpPr>
          <p:cNvPr id="69" name="Google Shape;69;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flipH="1">
            <a:off x="3225000" y="1448425"/>
            <a:ext cx="5919000" cy="36951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p:nvPr/>
        </p:nvSpPr>
        <p:spPr>
          <a:xfrm flipH="1">
            <a:off x="3397800" y="1448425"/>
            <a:ext cx="5746200" cy="3695100"/>
          </a:xfrm>
          <a:prstGeom prst="rtTriangle">
            <a:avLst/>
          </a:pr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p:nvPr/>
        </p:nvSpPr>
        <p:spPr>
          <a:xfrm flipH="1">
            <a:off x="3836700" y="1448475"/>
            <a:ext cx="5307300" cy="3695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txBox="1"/>
          <p:nvPr>
            <p:ph type="ctrTitle"/>
          </p:nvPr>
        </p:nvSpPr>
        <p:spPr>
          <a:xfrm>
            <a:off x="335250" y="932100"/>
            <a:ext cx="5508300" cy="1655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5200"/>
              <a:buNone/>
              <a:defRPr b="1" sz="5200">
                <a:solidFill>
                  <a:schemeClr val="dk1"/>
                </a:solidFill>
              </a:defRPr>
            </a:lvl1pPr>
            <a:lvl2pPr lvl="1" algn="l">
              <a:lnSpc>
                <a:spcPct val="100000"/>
              </a:lnSpc>
              <a:spcBef>
                <a:spcPts val="0"/>
              </a:spcBef>
              <a:spcAft>
                <a:spcPts val="0"/>
              </a:spcAft>
              <a:buClr>
                <a:schemeClr val="dk1"/>
              </a:buClr>
              <a:buSzPts val="5200"/>
              <a:buNone/>
              <a:defRPr b="1" sz="5200">
                <a:solidFill>
                  <a:schemeClr val="dk1"/>
                </a:solidFill>
              </a:defRPr>
            </a:lvl2pPr>
            <a:lvl3pPr lvl="2" algn="l">
              <a:lnSpc>
                <a:spcPct val="100000"/>
              </a:lnSpc>
              <a:spcBef>
                <a:spcPts val="0"/>
              </a:spcBef>
              <a:spcAft>
                <a:spcPts val="0"/>
              </a:spcAft>
              <a:buClr>
                <a:schemeClr val="dk1"/>
              </a:buClr>
              <a:buSzPts val="5200"/>
              <a:buNone/>
              <a:defRPr b="1" sz="5200">
                <a:solidFill>
                  <a:schemeClr val="dk1"/>
                </a:solidFill>
              </a:defRPr>
            </a:lvl3pPr>
            <a:lvl4pPr lvl="3" algn="l">
              <a:lnSpc>
                <a:spcPct val="100000"/>
              </a:lnSpc>
              <a:spcBef>
                <a:spcPts val="0"/>
              </a:spcBef>
              <a:spcAft>
                <a:spcPts val="0"/>
              </a:spcAft>
              <a:buClr>
                <a:schemeClr val="dk1"/>
              </a:buClr>
              <a:buSzPts val="5200"/>
              <a:buNone/>
              <a:defRPr b="1" sz="5200">
                <a:solidFill>
                  <a:schemeClr val="dk1"/>
                </a:solidFill>
              </a:defRPr>
            </a:lvl4pPr>
            <a:lvl5pPr lvl="4" algn="l">
              <a:lnSpc>
                <a:spcPct val="100000"/>
              </a:lnSpc>
              <a:spcBef>
                <a:spcPts val="0"/>
              </a:spcBef>
              <a:spcAft>
                <a:spcPts val="0"/>
              </a:spcAft>
              <a:buClr>
                <a:schemeClr val="dk1"/>
              </a:buClr>
              <a:buSzPts val="5200"/>
              <a:buNone/>
              <a:defRPr b="1" sz="5200">
                <a:solidFill>
                  <a:schemeClr val="dk1"/>
                </a:solidFill>
              </a:defRPr>
            </a:lvl5pPr>
            <a:lvl6pPr lvl="5" algn="l">
              <a:lnSpc>
                <a:spcPct val="100000"/>
              </a:lnSpc>
              <a:spcBef>
                <a:spcPts val="0"/>
              </a:spcBef>
              <a:spcAft>
                <a:spcPts val="0"/>
              </a:spcAft>
              <a:buClr>
                <a:schemeClr val="dk1"/>
              </a:buClr>
              <a:buSzPts val="5200"/>
              <a:buNone/>
              <a:defRPr b="1" sz="5200">
                <a:solidFill>
                  <a:schemeClr val="dk1"/>
                </a:solidFill>
              </a:defRPr>
            </a:lvl6pPr>
            <a:lvl7pPr lvl="6" algn="l">
              <a:lnSpc>
                <a:spcPct val="100000"/>
              </a:lnSpc>
              <a:spcBef>
                <a:spcPts val="0"/>
              </a:spcBef>
              <a:spcAft>
                <a:spcPts val="0"/>
              </a:spcAft>
              <a:buClr>
                <a:schemeClr val="dk1"/>
              </a:buClr>
              <a:buSzPts val="5200"/>
              <a:buNone/>
              <a:defRPr b="1" sz="5200">
                <a:solidFill>
                  <a:schemeClr val="dk1"/>
                </a:solidFill>
              </a:defRPr>
            </a:lvl7pPr>
            <a:lvl8pPr lvl="7" algn="l">
              <a:lnSpc>
                <a:spcPct val="100000"/>
              </a:lnSpc>
              <a:spcBef>
                <a:spcPts val="0"/>
              </a:spcBef>
              <a:spcAft>
                <a:spcPts val="0"/>
              </a:spcAft>
              <a:buClr>
                <a:schemeClr val="dk1"/>
              </a:buClr>
              <a:buSzPts val="5200"/>
              <a:buNone/>
              <a:defRPr b="1" sz="5200">
                <a:solidFill>
                  <a:schemeClr val="dk1"/>
                </a:solidFill>
              </a:defRPr>
            </a:lvl8pPr>
            <a:lvl9pPr lvl="8" algn="l">
              <a:lnSpc>
                <a:spcPct val="100000"/>
              </a:lnSpc>
              <a:spcBef>
                <a:spcPts val="0"/>
              </a:spcBef>
              <a:spcAft>
                <a:spcPts val="0"/>
              </a:spcAft>
              <a:buClr>
                <a:schemeClr val="dk1"/>
              </a:buClr>
              <a:buSzPts val="5200"/>
              <a:buNone/>
              <a:defRPr b="1" sz="5200">
                <a:solidFill>
                  <a:schemeClr val="dk1"/>
                </a:solidFill>
              </a:defRPr>
            </a:lvl9pPr>
          </a:lstStyle>
          <a:p/>
        </p:txBody>
      </p:sp>
      <p:sp>
        <p:nvSpPr>
          <p:cNvPr id="74" name="Google Shape;74;p13"/>
          <p:cNvSpPr txBox="1"/>
          <p:nvPr>
            <p:ph idx="1" type="subTitle"/>
          </p:nvPr>
        </p:nvSpPr>
        <p:spPr>
          <a:xfrm>
            <a:off x="335250" y="2727850"/>
            <a:ext cx="3914700" cy="16125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400"/>
              <a:buNone/>
              <a:defRPr sz="2400">
                <a:solidFill>
                  <a:schemeClr val="dk2"/>
                </a:solidFill>
              </a:defRPr>
            </a:lvl1pPr>
            <a:lvl2pPr lvl="1" algn="l">
              <a:lnSpc>
                <a:spcPct val="100000"/>
              </a:lnSpc>
              <a:spcBef>
                <a:spcPts val="0"/>
              </a:spcBef>
              <a:spcAft>
                <a:spcPts val="0"/>
              </a:spcAft>
              <a:buClr>
                <a:schemeClr val="dk2"/>
              </a:buClr>
              <a:buSzPts val="2400"/>
              <a:buNone/>
              <a:defRPr sz="2400">
                <a:solidFill>
                  <a:schemeClr val="dk2"/>
                </a:solidFill>
              </a:defRPr>
            </a:lvl2pPr>
            <a:lvl3pPr lvl="2" algn="l">
              <a:lnSpc>
                <a:spcPct val="100000"/>
              </a:lnSpc>
              <a:spcBef>
                <a:spcPts val="0"/>
              </a:spcBef>
              <a:spcAft>
                <a:spcPts val="0"/>
              </a:spcAft>
              <a:buClr>
                <a:schemeClr val="dk2"/>
              </a:buClr>
              <a:buSzPts val="2400"/>
              <a:buNone/>
              <a:defRPr sz="2400">
                <a:solidFill>
                  <a:schemeClr val="dk2"/>
                </a:solidFill>
              </a:defRPr>
            </a:lvl3pPr>
            <a:lvl4pPr lvl="3" algn="l">
              <a:lnSpc>
                <a:spcPct val="100000"/>
              </a:lnSpc>
              <a:spcBef>
                <a:spcPts val="0"/>
              </a:spcBef>
              <a:spcAft>
                <a:spcPts val="0"/>
              </a:spcAft>
              <a:buClr>
                <a:schemeClr val="dk2"/>
              </a:buClr>
              <a:buSzPts val="2400"/>
              <a:buNone/>
              <a:defRPr sz="2400">
                <a:solidFill>
                  <a:schemeClr val="dk2"/>
                </a:solidFill>
              </a:defRPr>
            </a:lvl4pPr>
            <a:lvl5pPr lvl="4" algn="l">
              <a:lnSpc>
                <a:spcPct val="100000"/>
              </a:lnSpc>
              <a:spcBef>
                <a:spcPts val="0"/>
              </a:spcBef>
              <a:spcAft>
                <a:spcPts val="0"/>
              </a:spcAft>
              <a:buClr>
                <a:schemeClr val="dk2"/>
              </a:buClr>
              <a:buSzPts val="2400"/>
              <a:buNone/>
              <a:defRPr sz="2400">
                <a:solidFill>
                  <a:schemeClr val="dk2"/>
                </a:solidFill>
              </a:defRPr>
            </a:lvl5pPr>
            <a:lvl6pPr lvl="5" algn="l">
              <a:lnSpc>
                <a:spcPct val="100000"/>
              </a:lnSpc>
              <a:spcBef>
                <a:spcPts val="0"/>
              </a:spcBef>
              <a:spcAft>
                <a:spcPts val="0"/>
              </a:spcAft>
              <a:buClr>
                <a:schemeClr val="dk2"/>
              </a:buClr>
              <a:buSzPts val="2400"/>
              <a:buNone/>
              <a:defRPr sz="2400">
                <a:solidFill>
                  <a:schemeClr val="dk2"/>
                </a:solidFill>
              </a:defRPr>
            </a:lvl6pPr>
            <a:lvl7pPr lvl="6" algn="l">
              <a:lnSpc>
                <a:spcPct val="100000"/>
              </a:lnSpc>
              <a:spcBef>
                <a:spcPts val="0"/>
              </a:spcBef>
              <a:spcAft>
                <a:spcPts val="0"/>
              </a:spcAft>
              <a:buClr>
                <a:schemeClr val="dk2"/>
              </a:buClr>
              <a:buSzPts val="2400"/>
              <a:buNone/>
              <a:defRPr sz="2400">
                <a:solidFill>
                  <a:schemeClr val="dk2"/>
                </a:solidFill>
              </a:defRPr>
            </a:lvl7pPr>
            <a:lvl8pPr lvl="7" algn="l">
              <a:lnSpc>
                <a:spcPct val="100000"/>
              </a:lnSpc>
              <a:spcBef>
                <a:spcPts val="0"/>
              </a:spcBef>
              <a:spcAft>
                <a:spcPts val="0"/>
              </a:spcAft>
              <a:buClr>
                <a:schemeClr val="dk2"/>
              </a:buClr>
              <a:buSzPts val="2400"/>
              <a:buNone/>
              <a:defRPr sz="2400">
                <a:solidFill>
                  <a:schemeClr val="dk2"/>
                </a:solidFill>
              </a:defRPr>
            </a:lvl8pPr>
            <a:lvl9pPr lvl="8" algn="l">
              <a:lnSpc>
                <a:spcPct val="100000"/>
              </a:lnSpc>
              <a:spcBef>
                <a:spcPts val="0"/>
              </a:spcBef>
              <a:spcAft>
                <a:spcPts val="0"/>
              </a:spcAft>
              <a:buClr>
                <a:schemeClr val="dk2"/>
              </a:buClr>
              <a:buSzPts val="2400"/>
              <a:buNone/>
              <a:defRPr sz="2400">
                <a:solidFill>
                  <a:schemeClr val="dk2"/>
                </a:solidFill>
              </a:defRPr>
            </a:lvl9pPr>
          </a:lstStyle>
          <a:p/>
        </p:txBody>
      </p:sp>
      <p:sp>
        <p:nvSpPr>
          <p:cNvPr id="75" name="Google Shape;75;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4.jpg"/><Relationship Id="rId4" Type="http://schemas.openxmlformats.org/officeDocument/2006/relationships/image" Target="../media/image8.png"/><Relationship Id="rId5"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4"/>
          <p:cNvSpPr txBox="1"/>
          <p:nvPr>
            <p:ph type="ctrTitle"/>
          </p:nvPr>
        </p:nvSpPr>
        <p:spPr>
          <a:xfrm>
            <a:off x="335250" y="932100"/>
            <a:ext cx="5508300" cy="16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Think Good/</a:t>
            </a:r>
            <a:endParaRPr sz="3600"/>
          </a:p>
          <a:p>
            <a:pPr indent="0" lvl="0" marL="0" rtl="0" algn="l">
              <a:spcBef>
                <a:spcPts val="0"/>
              </a:spcBef>
              <a:spcAft>
                <a:spcPts val="0"/>
              </a:spcAft>
              <a:buNone/>
            </a:pPr>
            <a:r>
              <a:rPr lang="en" sz="3600"/>
              <a:t>Viktor Frankl Coaching Program</a:t>
            </a:r>
            <a:endParaRPr sz="3600"/>
          </a:p>
        </p:txBody>
      </p:sp>
      <p:sp>
        <p:nvSpPr>
          <p:cNvPr id="81" name="Google Shape;81;p14"/>
          <p:cNvSpPr txBox="1"/>
          <p:nvPr>
            <p:ph idx="1" type="subTitle"/>
          </p:nvPr>
        </p:nvSpPr>
        <p:spPr>
          <a:xfrm>
            <a:off x="335250" y="2727850"/>
            <a:ext cx="5713800" cy="161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Week 15</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With Rabbi Daniel Schonbuch, </a:t>
            </a:r>
            <a:endParaRPr/>
          </a:p>
          <a:p>
            <a:pPr indent="0" lvl="0" marL="0" rtl="0" algn="l">
              <a:spcBef>
                <a:spcPts val="0"/>
              </a:spcBef>
              <a:spcAft>
                <a:spcPts val="0"/>
              </a:spcAft>
              <a:buNone/>
            </a:pPr>
            <a:r>
              <a:rPr lang="en"/>
              <a:t>LMFT</a:t>
            </a:r>
            <a:endParaRPr/>
          </a:p>
        </p:txBody>
      </p:sp>
      <p:pic>
        <p:nvPicPr>
          <p:cNvPr id="82" name="Google Shape;82;p14"/>
          <p:cNvPicPr preferRelativeResize="0"/>
          <p:nvPr/>
        </p:nvPicPr>
        <p:blipFill>
          <a:blip r:embed="rId3">
            <a:alphaModFix/>
          </a:blip>
          <a:stretch>
            <a:fillRect/>
          </a:stretch>
        </p:blipFill>
        <p:spPr>
          <a:xfrm>
            <a:off x="6106080" y="1426875"/>
            <a:ext cx="2248675" cy="2474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 name="Shape 130"/>
        <p:cNvGrpSpPr/>
        <p:nvPr/>
      </p:nvGrpSpPr>
      <p:grpSpPr>
        <a:xfrm>
          <a:off x="0" y="0"/>
          <a:ext cx="0" cy="0"/>
          <a:chOff x="0" y="0"/>
          <a:chExt cx="0" cy="0"/>
        </a:xfrm>
      </p:grpSpPr>
      <p:pic>
        <p:nvPicPr>
          <p:cNvPr id="131" name="Google Shape;131;p23"/>
          <p:cNvPicPr preferRelativeResize="0"/>
          <p:nvPr/>
        </p:nvPicPr>
        <p:blipFill>
          <a:blip r:embed="rId4">
            <a:alphaModFix/>
          </a:blip>
          <a:stretch>
            <a:fillRect/>
          </a:stretch>
        </p:blipFill>
        <p:spPr>
          <a:xfrm>
            <a:off x="5287138" y="2585425"/>
            <a:ext cx="2619375" cy="1743075"/>
          </a:xfrm>
          <a:prstGeom prst="rect">
            <a:avLst/>
          </a:prstGeom>
          <a:noFill/>
          <a:ln>
            <a:noFill/>
          </a:ln>
        </p:spPr>
      </p:pic>
      <p:sp>
        <p:nvSpPr>
          <p:cNvPr id="132" name="Google Shape;132;p23"/>
          <p:cNvSpPr txBox="1"/>
          <p:nvPr/>
        </p:nvSpPr>
        <p:spPr>
          <a:xfrm>
            <a:off x="2753225" y="281325"/>
            <a:ext cx="5814600" cy="67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t>Finding Your Niche</a:t>
            </a:r>
            <a:endParaRPr b="1" sz="3000"/>
          </a:p>
        </p:txBody>
      </p:sp>
      <p:pic>
        <p:nvPicPr>
          <p:cNvPr id="133" name="Google Shape;133;p23"/>
          <p:cNvPicPr preferRelativeResize="0"/>
          <p:nvPr/>
        </p:nvPicPr>
        <p:blipFill>
          <a:blip r:embed="rId5">
            <a:alphaModFix/>
          </a:blip>
          <a:stretch>
            <a:fillRect/>
          </a:stretch>
        </p:blipFill>
        <p:spPr>
          <a:xfrm>
            <a:off x="923925" y="2769125"/>
            <a:ext cx="2448425" cy="1629315"/>
          </a:xfrm>
          <a:prstGeom prst="rect">
            <a:avLst/>
          </a:prstGeom>
          <a:noFill/>
          <a:ln>
            <a:noFill/>
          </a:ln>
        </p:spPr>
      </p:pic>
      <p:pic>
        <p:nvPicPr>
          <p:cNvPr id="134" name="Google Shape;134;p23"/>
          <p:cNvPicPr preferRelativeResize="0"/>
          <p:nvPr/>
        </p:nvPicPr>
        <p:blipFill>
          <a:blip r:embed="rId6">
            <a:alphaModFix/>
          </a:blip>
          <a:stretch>
            <a:fillRect/>
          </a:stretch>
        </p:blipFill>
        <p:spPr>
          <a:xfrm>
            <a:off x="3201775" y="998100"/>
            <a:ext cx="2448425" cy="173315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8" name="Shape 138"/>
        <p:cNvGrpSpPr/>
        <p:nvPr/>
      </p:nvGrpSpPr>
      <p:grpSpPr>
        <a:xfrm>
          <a:off x="0" y="0"/>
          <a:ext cx="0" cy="0"/>
          <a:chOff x="0" y="0"/>
          <a:chExt cx="0" cy="0"/>
        </a:xfrm>
      </p:grpSpPr>
      <p:sp>
        <p:nvSpPr>
          <p:cNvPr id="139" name="Google Shape;139;p24"/>
          <p:cNvSpPr txBox="1"/>
          <p:nvPr/>
        </p:nvSpPr>
        <p:spPr>
          <a:xfrm>
            <a:off x="3590700" y="350025"/>
            <a:ext cx="1819800" cy="76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rPr>
              <a:t>Obesity </a:t>
            </a:r>
            <a:endParaRPr sz="3000">
              <a:solidFill>
                <a:srgbClr val="FFFFFF"/>
              </a:solidFill>
            </a:endParaRPr>
          </a:p>
        </p:txBody>
      </p:sp>
      <p:sp>
        <p:nvSpPr>
          <p:cNvPr id="140" name="Google Shape;140;p24"/>
          <p:cNvSpPr txBox="1"/>
          <p:nvPr/>
        </p:nvSpPr>
        <p:spPr>
          <a:xfrm>
            <a:off x="1907275" y="698625"/>
            <a:ext cx="5859300" cy="57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3000">
                <a:solidFill>
                  <a:schemeClr val="dk2"/>
                </a:solidFill>
              </a:rPr>
              <a:t>What’s Your Story? </a:t>
            </a:r>
            <a:endParaRPr b="1" sz="3000">
              <a:solidFill>
                <a:schemeClr val="dk2"/>
              </a:solidFill>
            </a:endParaRPr>
          </a:p>
          <a:p>
            <a:pPr indent="0" lvl="0" marL="0" rtl="0" algn="l">
              <a:lnSpc>
                <a:spcPct val="115000"/>
              </a:lnSpc>
              <a:spcBef>
                <a:spcPts val="0"/>
              </a:spcBef>
              <a:spcAft>
                <a:spcPts val="0"/>
              </a:spcAft>
              <a:buNone/>
            </a:pPr>
            <a:r>
              <a:t/>
            </a:r>
            <a:endParaRPr b="1" sz="1050">
              <a:solidFill>
                <a:schemeClr val="dk2"/>
              </a:solidFill>
              <a:latin typeface="Verdana"/>
              <a:ea typeface="Verdana"/>
              <a:cs typeface="Verdana"/>
              <a:sym typeface="Verdana"/>
            </a:endParaRPr>
          </a:p>
          <a:p>
            <a:pPr indent="0" lvl="0" marL="0" rtl="0" algn="l">
              <a:spcBef>
                <a:spcPts val="0"/>
              </a:spcBef>
              <a:spcAft>
                <a:spcPts val="0"/>
              </a:spcAft>
              <a:buNone/>
            </a:pPr>
            <a:r>
              <a:t/>
            </a:r>
            <a:endParaRPr/>
          </a:p>
        </p:txBody>
      </p:sp>
      <p:sp>
        <p:nvSpPr>
          <p:cNvPr id="141" name="Google Shape;141;p24"/>
          <p:cNvSpPr txBox="1"/>
          <p:nvPr/>
        </p:nvSpPr>
        <p:spPr>
          <a:xfrm>
            <a:off x="376600" y="1110825"/>
            <a:ext cx="7145700" cy="99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9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5" name="Shape 145"/>
        <p:cNvGrpSpPr/>
        <p:nvPr/>
      </p:nvGrpSpPr>
      <p:grpSpPr>
        <a:xfrm>
          <a:off x="0" y="0"/>
          <a:ext cx="0" cy="0"/>
          <a:chOff x="0" y="0"/>
          <a:chExt cx="0" cy="0"/>
        </a:xfrm>
      </p:grpSpPr>
      <p:sp>
        <p:nvSpPr>
          <p:cNvPr id="146" name="Google Shape;146;p25"/>
          <p:cNvSpPr txBox="1"/>
          <p:nvPr/>
        </p:nvSpPr>
        <p:spPr>
          <a:xfrm>
            <a:off x="2324350" y="350025"/>
            <a:ext cx="5097600" cy="76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rPr>
              <a:t>Viktor Frankl and</a:t>
            </a:r>
            <a:endParaRPr sz="3000">
              <a:solidFill>
                <a:srgbClr val="FFFFFF"/>
              </a:solidFill>
            </a:endParaRPr>
          </a:p>
        </p:txBody>
      </p:sp>
      <p:sp>
        <p:nvSpPr>
          <p:cNvPr id="147" name="Google Shape;147;p25"/>
          <p:cNvSpPr txBox="1"/>
          <p:nvPr/>
        </p:nvSpPr>
        <p:spPr>
          <a:xfrm>
            <a:off x="376600" y="1110825"/>
            <a:ext cx="7145700" cy="99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9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1" name="Shape 151"/>
        <p:cNvGrpSpPr/>
        <p:nvPr/>
      </p:nvGrpSpPr>
      <p:grpSpPr>
        <a:xfrm>
          <a:off x="0" y="0"/>
          <a:ext cx="0" cy="0"/>
          <a:chOff x="0" y="0"/>
          <a:chExt cx="0" cy="0"/>
        </a:xfrm>
      </p:grpSpPr>
      <p:sp>
        <p:nvSpPr>
          <p:cNvPr id="152" name="Google Shape;152;p26"/>
          <p:cNvSpPr txBox="1"/>
          <p:nvPr/>
        </p:nvSpPr>
        <p:spPr>
          <a:xfrm>
            <a:off x="3190150" y="722600"/>
            <a:ext cx="5859300" cy="57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3000">
                <a:solidFill>
                  <a:schemeClr val="lt1"/>
                </a:solidFill>
              </a:rPr>
              <a:t>Graduation!</a:t>
            </a:r>
            <a:endParaRPr b="1" sz="3000">
              <a:solidFill>
                <a:schemeClr val="lt1"/>
              </a:solidFill>
            </a:endParaRPr>
          </a:p>
          <a:p>
            <a:pPr indent="0" lvl="0" marL="0" rtl="0" algn="l">
              <a:lnSpc>
                <a:spcPct val="115000"/>
              </a:lnSpc>
              <a:spcBef>
                <a:spcPts val="0"/>
              </a:spcBef>
              <a:spcAft>
                <a:spcPts val="0"/>
              </a:spcAft>
              <a:buNone/>
            </a:pPr>
            <a:r>
              <a:t/>
            </a:r>
            <a:endParaRPr b="1" sz="1050">
              <a:solidFill>
                <a:schemeClr val="dk2"/>
              </a:solidFill>
              <a:latin typeface="Verdana"/>
              <a:ea typeface="Verdana"/>
              <a:cs typeface="Verdana"/>
              <a:sym typeface="Verdana"/>
            </a:endParaRPr>
          </a:p>
          <a:p>
            <a:pPr indent="0" lvl="0" marL="0" rtl="0" algn="l">
              <a:spcBef>
                <a:spcPts val="0"/>
              </a:spcBef>
              <a:spcAft>
                <a:spcPts val="0"/>
              </a:spcAft>
              <a:buNone/>
            </a:pPr>
            <a:r>
              <a:t/>
            </a:r>
            <a:endParaRPr/>
          </a:p>
        </p:txBody>
      </p:sp>
      <p:sp>
        <p:nvSpPr>
          <p:cNvPr id="153" name="Google Shape;153;p26"/>
          <p:cNvSpPr txBox="1"/>
          <p:nvPr/>
        </p:nvSpPr>
        <p:spPr>
          <a:xfrm>
            <a:off x="376600" y="1110825"/>
            <a:ext cx="7145700" cy="99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 name="Shape 86"/>
        <p:cNvGrpSpPr/>
        <p:nvPr/>
      </p:nvGrpSpPr>
      <p:grpSpPr>
        <a:xfrm>
          <a:off x="0" y="0"/>
          <a:ext cx="0" cy="0"/>
          <a:chOff x="0" y="0"/>
          <a:chExt cx="0" cy="0"/>
        </a:xfrm>
      </p:grpSpPr>
      <p:sp>
        <p:nvSpPr>
          <p:cNvPr id="87" name="Google Shape;87;p15"/>
          <p:cNvSpPr txBox="1"/>
          <p:nvPr>
            <p:ph idx="4294967295" type="title"/>
          </p:nvPr>
        </p:nvSpPr>
        <p:spPr>
          <a:xfrm>
            <a:off x="535775" y="712150"/>
            <a:ext cx="5197200" cy="7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rPr>
              <a:t>Week 15</a:t>
            </a:r>
            <a:endParaRPr sz="3600">
              <a:solidFill>
                <a:srgbClr val="FFFFFF"/>
              </a:solidFill>
            </a:endParaRPr>
          </a:p>
          <a:p>
            <a:pPr indent="0" lvl="0" marL="0" rtl="0" algn="l">
              <a:spcBef>
                <a:spcPts val="1600"/>
              </a:spcBef>
              <a:spcAft>
                <a:spcPts val="1600"/>
              </a:spcAft>
              <a:buNone/>
            </a:pPr>
            <a:r>
              <a:t/>
            </a:r>
            <a:endParaRPr sz="3600">
              <a:solidFill>
                <a:srgbClr val="FFFFFF"/>
              </a:solidFill>
            </a:endParaRPr>
          </a:p>
        </p:txBody>
      </p:sp>
      <p:sp>
        <p:nvSpPr>
          <p:cNvPr id="88" name="Google Shape;88;p15"/>
          <p:cNvSpPr txBox="1"/>
          <p:nvPr>
            <p:ph idx="4294967295" type="title"/>
          </p:nvPr>
        </p:nvSpPr>
        <p:spPr>
          <a:xfrm>
            <a:off x="456875" y="1530850"/>
            <a:ext cx="5878500" cy="3544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FFFFFF"/>
              </a:buClr>
              <a:buSzPts val="1800"/>
              <a:buFont typeface="Arial"/>
              <a:buChar char="-"/>
            </a:pPr>
            <a:r>
              <a:rPr b="0" lang="en" sz="1800">
                <a:solidFill>
                  <a:srgbClr val="FFFFFF"/>
                </a:solidFill>
                <a:latin typeface="Arial"/>
                <a:ea typeface="Arial"/>
                <a:cs typeface="Arial"/>
                <a:sym typeface="Arial"/>
              </a:rPr>
              <a:t>Professional Code of Ethics</a:t>
            </a:r>
            <a:endParaRPr b="0" sz="1800">
              <a:solidFill>
                <a:srgbClr val="FFFFFF"/>
              </a:solidFill>
              <a:latin typeface="Arial"/>
              <a:ea typeface="Arial"/>
              <a:cs typeface="Arial"/>
              <a:sym typeface="Arial"/>
            </a:endParaRPr>
          </a:p>
          <a:p>
            <a:pPr indent="-342900" lvl="0" marL="457200" rtl="0" algn="l">
              <a:lnSpc>
                <a:spcPct val="150000"/>
              </a:lnSpc>
              <a:spcBef>
                <a:spcPts val="0"/>
              </a:spcBef>
              <a:spcAft>
                <a:spcPts val="0"/>
              </a:spcAft>
              <a:buClr>
                <a:srgbClr val="FFFFFF"/>
              </a:buClr>
              <a:buSzPts val="1800"/>
              <a:buFont typeface="Arial"/>
              <a:buChar char="-"/>
            </a:pPr>
            <a:r>
              <a:rPr b="0" lang="en" sz="1800">
                <a:solidFill>
                  <a:srgbClr val="FFFFFF"/>
                </a:solidFill>
                <a:latin typeface="Arial"/>
                <a:ea typeface="Arial"/>
                <a:cs typeface="Arial"/>
                <a:sym typeface="Arial"/>
              </a:rPr>
              <a:t>Your professional development plan</a:t>
            </a:r>
            <a:endParaRPr b="0" sz="1800">
              <a:solidFill>
                <a:srgbClr val="FFFFFF"/>
              </a:solidFill>
              <a:latin typeface="Arial"/>
              <a:ea typeface="Arial"/>
              <a:cs typeface="Arial"/>
              <a:sym typeface="Arial"/>
            </a:endParaRPr>
          </a:p>
          <a:p>
            <a:pPr indent="-342900" lvl="0" marL="457200" rtl="0" algn="l">
              <a:lnSpc>
                <a:spcPct val="150000"/>
              </a:lnSpc>
              <a:spcBef>
                <a:spcPts val="0"/>
              </a:spcBef>
              <a:spcAft>
                <a:spcPts val="0"/>
              </a:spcAft>
              <a:buClr>
                <a:srgbClr val="FFFFFF"/>
              </a:buClr>
              <a:buSzPts val="1800"/>
              <a:buFont typeface="Arial"/>
              <a:buChar char="-"/>
            </a:pPr>
            <a:r>
              <a:rPr b="0" lang="en" sz="1800">
                <a:solidFill>
                  <a:srgbClr val="FFFFFF"/>
                </a:solidFill>
                <a:latin typeface="Arial"/>
                <a:ea typeface="Arial"/>
                <a:cs typeface="Arial"/>
                <a:sym typeface="Arial"/>
              </a:rPr>
              <a:t>Group discussion</a:t>
            </a:r>
            <a:endParaRPr b="0" sz="1800">
              <a:solidFill>
                <a:srgbClr val="FFFFFF"/>
              </a:solidFill>
              <a:latin typeface="Arial"/>
              <a:ea typeface="Arial"/>
              <a:cs typeface="Arial"/>
              <a:sym typeface="Arial"/>
            </a:endParaRPr>
          </a:p>
          <a:p>
            <a:pPr indent="-342900" lvl="0" marL="457200" rtl="0" algn="l">
              <a:lnSpc>
                <a:spcPct val="150000"/>
              </a:lnSpc>
              <a:spcBef>
                <a:spcPts val="0"/>
              </a:spcBef>
              <a:spcAft>
                <a:spcPts val="0"/>
              </a:spcAft>
              <a:buClr>
                <a:srgbClr val="FFFFFF"/>
              </a:buClr>
              <a:buSzPts val="1800"/>
              <a:buFont typeface="Arial"/>
              <a:buChar char="-"/>
            </a:pPr>
            <a:r>
              <a:rPr b="0" lang="en" sz="1800">
                <a:solidFill>
                  <a:srgbClr val="FFFFFF"/>
                </a:solidFill>
                <a:latin typeface="Arial"/>
                <a:ea typeface="Arial"/>
                <a:cs typeface="Arial"/>
                <a:sym typeface="Arial"/>
              </a:rPr>
              <a:t>Practice time </a:t>
            </a:r>
            <a:endParaRPr b="0" sz="1800">
              <a:solidFill>
                <a:srgbClr val="FFFFFF"/>
              </a:solidFill>
              <a:latin typeface="Arial"/>
              <a:ea typeface="Arial"/>
              <a:cs typeface="Arial"/>
              <a:sym typeface="Arial"/>
            </a:endParaRPr>
          </a:p>
          <a:p>
            <a:pPr indent="0" lvl="0" marL="0" rtl="0" algn="l">
              <a:lnSpc>
                <a:spcPct val="150000"/>
              </a:lnSpc>
              <a:spcBef>
                <a:spcPts val="800"/>
              </a:spcBef>
              <a:spcAft>
                <a:spcPts val="0"/>
              </a:spcAft>
              <a:buNone/>
            </a:pPr>
            <a:r>
              <a:t/>
            </a:r>
            <a:endParaRPr b="0" sz="1800">
              <a:solidFill>
                <a:srgbClr val="FFFFFF"/>
              </a:solidFill>
              <a:latin typeface="Arial"/>
              <a:ea typeface="Arial"/>
              <a:cs typeface="Arial"/>
              <a:sym typeface="Arial"/>
            </a:endParaRPr>
          </a:p>
          <a:p>
            <a:pPr indent="0" lvl="0" marL="0" rtl="0" algn="l">
              <a:lnSpc>
                <a:spcPct val="115000"/>
              </a:lnSpc>
              <a:spcBef>
                <a:spcPts val="800"/>
              </a:spcBef>
              <a:spcAft>
                <a:spcPts val="0"/>
              </a:spcAft>
              <a:buNone/>
            </a:pPr>
            <a:r>
              <a:t/>
            </a:r>
            <a:endParaRPr b="0" sz="1300">
              <a:highlight>
                <a:srgbClr val="FFFFFF"/>
              </a:highlight>
              <a:latin typeface="Arial"/>
              <a:ea typeface="Arial"/>
              <a:cs typeface="Arial"/>
              <a:sym typeface="Arial"/>
            </a:endParaRPr>
          </a:p>
          <a:p>
            <a:pPr indent="0" lvl="0" marL="0" rtl="0" algn="l">
              <a:lnSpc>
                <a:spcPct val="115000"/>
              </a:lnSpc>
              <a:spcBef>
                <a:spcPts val="500"/>
              </a:spcBef>
              <a:spcAft>
                <a:spcPts val="500"/>
              </a:spcAft>
              <a:buNone/>
            </a:pPr>
            <a:r>
              <a:t/>
            </a:r>
            <a:endParaRPr b="0" sz="1050">
              <a:solidFill>
                <a:srgbClr val="666666"/>
              </a:solidFill>
              <a:latin typeface="Georgia"/>
              <a:ea typeface="Georgia"/>
              <a:cs typeface="Georgia"/>
              <a:sym typeface="Georgia"/>
            </a:endParaRPr>
          </a:p>
        </p:txBody>
      </p:sp>
      <p:pic>
        <p:nvPicPr>
          <p:cNvPr id="89" name="Google Shape;89;p15"/>
          <p:cNvPicPr preferRelativeResize="0"/>
          <p:nvPr/>
        </p:nvPicPr>
        <p:blipFill>
          <a:blip r:embed="rId4">
            <a:alphaModFix/>
          </a:blip>
          <a:stretch>
            <a:fillRect/>
          </a:stretch>
        </p:blipFill>
        <p:spPr>
          <a:xfrm>
            <a:off x="6673725" y="2738500"/>
            <a:ext cx="1356700" cy="2220325"/>
          </a:xfrm>
          <a:prstGeom prst="rect">
            <a:avLst/>
          </a:prstGeom>
          <a:noFill/>
          <a:ln>
            <a:noFill/>
          </a:ln>
        </p:spPr>
      </p:pic>
      <p:pic>
        <p:nvPicPr>
          <p:cNvPr id="90" name="Google Shape;90;p15"/>
          <p:cNvPicPr preferRelativeResize="0"/>
          <p:nvPr/>
        </p:nvPicPr>
        <p:blipFill>
          <a:blip r:embed="rId5">
            <a:alphaModFix/>
          </a:blip>
          <a:stretch>
            <a:fillRect/>
          </a:stretch>
        </p:blipFill>
        <p:spPr>
          <a:xfrm>
            <a:off x="6647648" y="293548"/>
            <a:ext cx="1408850" cy="2117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16"/>
          <p:cNvSpPr txBox="1"/>
          <p:nvPr/>
        </p:nvSpPr>
        <p:spPr>
          <a:xfrm>
            <a:off x="581150" y="842125"/>
            <a:ext cx="6829500" cy="3000000"/>
          </a:xfrm>
          <a:prstGeom prst="rect">
            <a:avLst/>
          </a:prstGeom>
          <a:noFill/>
          <a:ln>
            <a:noFill/>
          </a:ln>
        </p:spPr>
        <p:txBody>
          <a:bodyPr anchorCtr="0" anchor="ctr" bIns="91425" lIns="91425" spcFirstLastPara="1" rIns="91425" wrap="square" tIns="91425">
            <a:noAutofit/>
          </a:bodyPr>
          <a:lstStyle/>
          <a:p>
            <a:pPr indent="0" lvl="0" marL="0" rtl="0" algn="l">
              <a:lnSpc>
                <a:spcPct val="125000"/>
              </a:lnSpc>
              <a:spcBef>
                <a:spcPts val="0"/>
              </a:spcBef>
              <a:spcAft>
                <a:spcPts val="0"/>
              </a:spcAft>
              <a:buClr>
                <a:srgbClr val="000000"/>
              </a:buClr>
              <a:buSzPts val="1100"/>
              <a:buFont typeface="Arial"/>
              <a:buNone/>
            </a:pPr>
            <a:r>
              <a:rPr b="1" lang="en" sz="3000">
                <a:solidFill>
                  <a:srgbClr val="FFFFFF"/>
                </a:solidFill>
              </a:rPr>
              <a:t>ICF Code of Ethics:</a:t>
            </a:r>
            <a:endParaRPr b="1" sz="3000">
              <a:solidFill>
                <a:srgbClr val="FFFFFF"/>
              </a:solidFill>
            </a:endParaRPr>
          </a:p>
          <a:p>
            <a:pPr indent="0" lvl="0" marL="0" rtl="0" algn="l">
              <a:lnSpc>
                <a:spcPct val="115000"/>
              </a:lnSpc>
              <a:spcBef>
                <a:spcPts val="2600"/>
              </a:spcBef>
              <a:spcAft>
                <a:spcPts val="0"/>
              </a:spcAft>
              <a:buClr>
                <a:srgbClr val="000000"/>
              </a:buClr>
              <a:buSzPts val="1100"/>
              <a:buFont typeface="Arial"/>
              <a:buNone/>
            </a:pPr>
            <a:r>
              <a:rPr lang="en" sz="1800">
                <a:solidFill>
                  <a:srgbClr val="FFFFFF"/>
                </a:solidFill>
              </a:rPr>
              <a:t>To elicit the best in each and every ICF coach, ICF Members and coaches are committed to:</a:t>
            </a:r>
            <a:endParaRPr sz="1800">
              <a:solidFill>
                <a:srgbClr val="FFFFFF"/>
              </a:solidFill>
            </a:endParaRPr>
          </a:p>
          <a:p>
            <a:pPr indent="-342900" lvl="0" marL="457200" rtl="0" algn="l">
              <a:lnSpc>
                <a:spcPct val="115000"/>
              </a:lnSpc>
              <a:spcBef>
                <a:spcPts val="2300"/>
              </a:spcBef>
              <a:spcAft>
                <a:spcPts val="0"/>
              </a:spcAft>
              <a:buClr>
                <a:srgbClr val="FFFFFF"/>
              </a:buClr>
              <a:buSzPts val="1800"/>
              <a:buFont typeface="Arial"/>
              <a:buChar char="●"/>
            </a:pPr>
            <a:r>
              <a:rPr lang="en" sz="1800">
                <a:solidFill>
                  <a:srgbClr val="FFFFFF"/>
                </a:solidFill>
              </a:rPr>
              <a:t>Ethical behavior as the foundation of the coaching profession.</a:t>
            </a:r>
            <a:endParaRPr sz="1800">
              <a:solidFill>
                <a:srgbClr val="FFFFFF"/>
              </a:solidFill>
            </a:endParaRPr>
          </a:p>
          <a:p>
            <a:pPr indent="-342900" lvl="0" marL="457200" rtl="0" algn="l">
              <a:lnSpc>
                <a:spcPct val="115000"/>
              </a:lnSpc>
              <a:spcBef>
                <a:spcPts val="0"/>
              </a:spcBef>
              <a:spcAft>
                <a:spcPts val="0"/>
              </a:spcAft>
              <a:buClr>
                <a:srgbClr val="FFFFFF"/>
              </a:buClr>
              <a:buSzPts val="1800"/>
              <a:buFont typeface="Arial"/>
              <a:buChar char="●"/>
            </a:pPr>
            <a:r>
              <a:rPr lang="en" sz="1800">
                <a:solidFill>
                  <a:srgbClr val="FFFFFF"/>
                </a:solidFill>
              </a:rPr>
              <a:t>Continued learning in the field of coaching as required.</a:t>
            </a:r>
            <a:endParaRPr sz="1800">
              <a:solidFill>
                <a:srgbClr val="FFFFFF"/>
              </a:solidFill>
            </a:endParaRPr>
          </a:p>
          <a:p>
            <a:pPr indent="-342900" lvl="0" marL="457200" rtl="0" algn="l">
              <a:lnSpc>
                <a:spcPct val="115000"/>
              </a:lnSpc>
              <a:spcBef>
                <a:spcPts val="0"/>
              </a:spcBef>
              <a:spcAft>
                <a:spcPts val="0"/>
              </a:spcAft>
              <a:buClr>
                <a:srgbClr val="FFFFFF"/>
              </a:buClr>
              <a:buSzPts val="1800"/>
              <a:buFont typeface="Arial"/>
              <a:buChar char="●"/>
            </a:pPr>
            <a:r>
              <a:rPr lang="en" sz="1800">
                <a:solidFill>
                  <a:srgbClr val="FFFFFF"/>
                </a:solidFill>
              </a:rPr>
              <a:t>Search for continued self-awareness, self-monitoring and self-improvement.</a:t>
            </a:r>
            <a:endParaRPr b="1" sz="18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sp>
        <p:nvSpPr>
          <p:cNvPr id="100" name="Google Shape;100;p17"/>
          <p:cNvSpPr txBox="1"/>
          <p:nvPr/>
        </p:nvSpPr>
        <p:spPr>
          <a:xfrm>
            <a:off x="366875" y="433050"/>
            <a:ext cx="6829500" cy="30000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Clr>
                <a:srgbClr val="000000"/>
              </a:buClr>
              <a:buSzPts val="1100"/>
              <a:buNone/>
            </a:pPr>
            <a:r>
              <a:t/>
            </a:r>
            <a:endParaRPr b="1" sz="1800">
              <a:solidFill>
                <a:srgbClr val="FFFFFF"/>
              </a:solidFill>
            </a:endParaRPr>
          </a:p>
          <a:p>
            <a:pPr indent="-342900" lvl="0" marL="457200" rtl="0" algn="l">
              <a:lnSpc>
                <a:spcPct val="150000"/>
              </a:lnSpc>
              <a:spcBef>
                <a:spcPts val="2600"/>
              </a:spcBef>
              <a:spcAft>
                <a:spcPts val="0"/>
              </a:spcAft>
              <a:buClr>
                <a:srgbClr val="FFFFFF"/>
              </a:buClr>
              <a:buSzPts val="1800"/>
              <a:buFont typeface="Arial"/>
              <a:buChar char="●"/>
            </a:pPr>
            <a:r>
              <a:rPr lang="en" sz="1800">
                <a:solidFill>
                  <a:srgbClr val="FFFFFF"/>
                </a:solidFill>
              </a:rPr>
              <a:t>Acting and being an ethical individual in all professional interactions.</a:t>
            </a:r>
            <a:endParaRPr sz="1800">
              <a:solidFill>
                <a:srgbClr val="FFFFFF"/>
              </a:solidFill>
            </a:endParaRPr>
          </a:p>
          <a:p>
            <a:pPr indent="-342900" lvl="0" marL="457200" rtl="0" algn="l">
              <a:lnSpc>
                <a:spcPct val="150000"/>
              </a:lnSpc>
              <a:spcBef>
                <a:spcPts val="0"/>
              </a:spcBef>
              <a:spcAft>
                <a:spcPts val="0"/>
              </a:spcAft>
              <a:buClr>
                <a:srgbClr val="FFFFFF"/>
              </a:buClr>
              <a:buSzPts val="1800"/>
              <a:buFont typeface="Arial"/>
              <a:buChar char="●"/>
            </a:pPr>
            <a:r>
              <a:rPr lang="en" sz="1800">
                <a:solidFill>
                  <a:srgbClr val="FFFFFF"/>
                </a:solidFill>
              </a:rPr>
              <a:t>Full accountability for the responsibility undertaken as an ICF Member and coach.</a:t>
            </a:r>
            <a:endParaRPr sz="1800">
              <a:solidFill>
                <a:srgbClr val="FFFFFF"/>
              </a:solidFill>
            </a:endParaRPr>
          </a:p>
          <a:p>
            <a:pPr indent="0" lvl="0" marL="0" rtl="0" algn="l">
              <a:lnSpc>
                <a:spcPct val="150000"/>
              </a:lnSpc>
              <a:spcBef>
                <a:spcPts val="1200"/>
              </a:spcBef>
              <a:spcAft>
                <a:spcPts val="1500"/>
              </a:spcAft>
              <a:buNone/>
            </a:pPr>
            <a:r>
              <a:t/>
            </a:r>
            <a:endParaRPr b="1" sz="18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Google Shape;105;p18"/>
          <p:cNvSpPr txBox="1"/>
          <p:nvPr/>
        </p:nvSpPr>
        <p:spPr>
          <a:xfrm>
            <a:off x="284600" y="2454400"/>
            <a:ext cx="5634300" cy="25326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sz="1800">
                <a:highlight>
                  <a:srgbClr val="FFFFFF"/>
                </a:highlight>
              </a:rPr>
              <a:t>Complete engagement with and commitment to the coaching profession, setting an example both to the profession overall and to the community.</a:t>
            </a:r>
            <a:endParaRPr sz="1800">
              <a:highlight>
                <a:srgbClr val="FFFFFF"/>
              </a:highlight>
            </a:endParaRPr>
          </a:p>
          <a:p>
            <a:pPr indent="-342900" lvl="0" marL="457200" rtl="0" algn="l">
              <a:lnSpc>
                <a:spcPct val="150000"/>
              </a:lnSpc>
              <a:spcBef>
                <a:spcPts val="0"/>
              </a:spcBef>
              <a:spcAft>
                <a:spcPts val="0"/>
              </a:spcAft>
              <a:buSzPts val="1800"/>
              <a:buChar char="●"/>
            </a:pPr>
            <a:r>
              <a:rPr lang="en" sz="1800">
                <a:highlight>
                  <a:srgbClr val="FFFFFF"/>
                </a:highlight>
              </a:rPr>
              <a:t>Uphold the highest standards in a manner that reflects positively on the coaching profession.</a:t>
            </a:r>
            <a:endParaRPr>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p19"/>
          <p:cNvSpPr txBox="1"/>
          <p:nvPr/>
        </p:nvSpPr>
        <p:spPr>
          <a:xfrm>
            <a:off x="1035600" y="246975"/>
            <a:ext cx="7072800" cy="29025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sz="1800"/>
              <a:t>Be fully present in each and every interaction in which we engage.</a:t>
            </a:r>
            <a:endParaRPr sz="1800"/>
          </a:p>
          <a:p>
            <a:pPr indent="-342900" lvl="0" marL="457200" rtl="0" algn="l">
              <a:lnSpc>
                <a:spcPct val="150000"/>
              </a:lnSpc>
              <a:spcBef>
                <a:spcPts val="0"/>
              </a:spcBef>
              <a:spcAft>
                <a:spcPts val="0"/>
              </a:spcAft>
              <a:buSzPts val="1800"/>
              <a:buChar char="●"/>
            </a:pPr>
            <a:r>
              <a:rPr lang="en" sz="1800"/>
              <a:t>Recognize and abide by the applicable laws and regulations of each country, municipality and local governing body.</a:t>
            </a:r>
            <a:endParaRPr sz="1800"/>
          </a:p>
          <a:p>
            <a:pPr indent="0" lvl="0" marL="0" rtl="0" algn="l">
              <a:lnSpc>
                <a:spcPct val="150000"/>
              </a:lnSpc>
              <a:spcBef>
                <a:spcPts val="1200"/>
              </a:spcBef>
              <a:spcAft>
                <a:spcPts val="1200"/>
              </a:spcAft>
              <a:buNone/>
            </a:pPr>
            <a:r>
              <a:t/>
            </a:r>
            <a:endParaRPr sz="1800">
              <a:highlight>
                <a:srgbClr val="000000"/>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 name="Shape 114"/>
        <p:cNvGrpSpPr/>
        <p:nvPr/>
      </p:nvGrpSpPr>
      <p:grpSpPr>
        <a:xfrm>
          <a:off x="0" y="0"/>
          <a:ext cx="0" cy="0"/>
          <a:chOff x="0" y="0"/>
          <a:chExt cx="0" cy="0"/>
        </a:xfrm>
      </p:grpSpPr>
      <p:sp>
        <p:nvSpPr>
          <p:cNvPr id="115" name="Google Shape;115;p20"/>
          <p:cNvSpPr txBox="1"/>
          <p:nvPr/>
        </p:nvSpPr>
        <p:spPr>
          <a:xfrm>
            <a:off x="1173850" y="441075"/>
            <a:ext cx="6068400" cy="16149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00000"/>
              </a:buClr>
              <a:buSzPts val="1800"/>
              <a:buChar char="●"/>
            </a:pPr>
            <a:r>
              <a:rPr lang="en" sz="1800">
                <a:highlight>
                  <a:srgbClr val="FFFFFF"/>
                </a:highlight>
              </a:rPr>
              <a:t>Provide a safe space for trainers, service providers coaches and coaches-in-training to learn, excel ethically and strive to become professional coaches of the highest caliber.</a:t>
            </a:r>
            <a:endParaRPr sz="1800">
              <a:highlight>
                <a:srgbClr val="FFFFFF"/>
              </a:highlight>
            </a:endParaRPr>
          </a:p>
          <a:p>
            <a:pPr indent="-342900" lvl="0" marL="457200" rtl="0" algn="l">
              <a:lnSpc>
                <a:spcPct val="150000"/>
              </a:lnSpc>
              <a:spcBef>
                <a:spcPts val="0"/>
              </a:spcBef>
              <a:spcAft>
                <a:spcPts val="0"/>
              </a:spcAft>
              <a:buClr>
                <a:srgbClr val="000000"/>
              </a:buClr>
              <a:buSzPts val="1800"/>
              <a:buChar char="●"/>
            </a:pPr>
            <a:r>
              <a:rPr lang="en" sz="1800">
                <a:highlight>
                  <a:srgbClr val="FFFFFF"/>
                </a:highlight>
              </a:rPr>
              <a:t>Embrace diversity and inclusion, and value the richness of our global stakeholders.</a:t>
            </a:r>
            <a:endParaRPr sz="1800">
              <a:highlight>
                <a:srgbClr val="FFFFFF"/>
              </a:highlight>
            </a:endParaRPr>
          </a:p>
          <a:p>
            <a:pPr indent="0" lvl="0" marL="0" rtl="0" algn="l">
              <a:spcBef>
                <a:spcPts val="1200"/>
              </a:spcBef>
              <a:spcAft>
                <a:spcPts val="0"/>
              </a:spcAft>
              <a:buNone/>
            </a:pPr>
            <a:r>
              <a:t/>
            </a:r>
            <a:endParaRPr>
              <a:highlight>
                <a:srgbClr val="000000"/>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9" name="Shape 119"/>
        <p:cNvGrpSpPr/>
        <p:nvPr/>
      </p:nvGrpSpPr>
      <p:grpSpPr>
        <a:xfrm>
          <a:off x="0" y="0"/>
          <a:ext cx="0" cy="0"/>
          <a:chOff x="0" y="0"/>
          <a:chExt cx="0" cy="0"/>
        </a:xfrm>
      </p:grpSpPr>
      <p:sp>
        <p:nvSpPr>
          <p:cNvPr id="120" name="Google Shape;120;p21"/>
          <p:cNvSpPr txBox="1"/>
          <p:nvPr/>
        </p:nvSpPr>
        <p:spPr>
          <a:xfrm>
            <a:off x="2293450" y="1072450"/>
            <a:ext cx="4699200" cy="385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000">
                <a:solidFill>
                  <a:schemeClr val="dk2"/>
                </a:solidFill>
              </a:rPr>
              <a:t>www.coachfederation.org/code-of-ethics/</a:t>
            </a:r>
            <a:endParaRPr sz="3000">
              <a:solidFill>
                <a:schemeClr val="dk2"/>
              </a:solidFill>
            </a:endParaRPr>
          </a:p>
          <a:p>
            <a:pPr indent="0" lvl="0" marL="0" rtl="0" algn="l">
              <a:lnSpc>
                <a:spcPct val="115000"/>
              </a:lnSpc>
              <a:spcBef>
                <a:spcPts val="0"/>
              </a:spcBef>
              <a:spcAft>
                <a:spcPts val="0"/>
              </a:spcAft>
              <a:buNone/>
            </a:pPr>
            <a:r>
              <a:t/>
            </a:r>
            <a:endParaRPr sz="3000">
              <a:solidFill>
                <a:schemeClr val="dk2"/>
              </a:solidFill>
            </a:endParaRPr>
          </a:p>
          <a:p>
            <a:pPr indent="0" lvl="0" marL="0" rtl="0" algn="l">
              <a:lnSpc>
                <a:spcPct val="115000"/>
              </a:lnSpc>
              <a:spcBef>
                <a:spcPts val="0"/>
              </a:spcBef>
              <a:spcAft>
                <a:spcPts val="0"/>
              </a:spcAft>
              <a:buNone/>
            </a:pPr>
            <a:r>
              <a:t/>
            </a:r>
            <a:endParaRPr b="1" sz="10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4" name="Shape 124"/>
        <p:cNvGrpSpPr/>
        <p:nvPr/>
      </p:nvGrpSpPr>
      <p:grpSpPr>
        <a:xfrm>
          <a:off x="0" y="0"/>
          <a:ext cx="0" cy="0"/>
          <a:chOff x="0" y="0"/>
          <a:chExt cx="0" cy="0"/>
        </a:xfrm>
      </p:grpSpPr>
      <p:sp>
        <p:nvSpPr>
          <p:cNvPr id="125" name="Google Shape;125;p22"/>
          <p:cNvSpPr txBox="1"/>
          <p:nvPr/>
        </p:nvSpPr>
        <p:spPr>
          <a:xfrm>
            <a:off x="1463150" y="1657575"/>
            <a:ext cx="6011400" cy="2596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Managing and Maintaining Boundaries and Professional Relationships</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Prohibited Non-Counseling Roles and Relationships </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Multicultural/Diversity Considerations </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Ongoing training</a:t>
            </a:r>
            <a:endParaRPr sz="1800"/>
          </a:p>
        </p:txBody>
      </p:sp>
      <p:sp>
        <p:nvSpPr>
          <p:cNvPr id="126" name="Google Shape;126;p22"/>
          <p:cNvSpPr txBox="1"/>
          <p:nvPr/>
        </p:nvSpPr>
        <p:spPr>
          <a:xfrm>
            <a:off x="1287650" y="554900"/>
            <a:ext cx="6362400" cy="62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t>Top 4 Counseling Ethics Principles </a:t>
            </a:r>
            <a:endParaRPr sz="3000"/>
          </a:p>
        </p:txBody>
      </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