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M Sans" pitchFamily="2" charset="0"/>
      <p:regular r:id="rId24"/>
      <p:bold r:id="rId25"/>
      <p:italic r:id="rId26"/>
      <p:boldItalic r:id="rId27"/>
    </p:embeddedFont>
    <p:embeddedFont>
      <p:font typeface="Gill Sans" panose="020B0604020202020204" charset="0"/>
      <p:regular r:id="rId28"/>
      <p:bold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Qz6XOWdEcbjXI8I0YyzRV5c4x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AmSqv2GV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AmSqv2GV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AmSqv2GV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AmSqv2GV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AmSqv2GV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855e3eff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2855e3eff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855e3eff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12855e3eff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855e3eff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2855e3eff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855e3eff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12855e3eff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https://www.recovery.org/pro/articles/developing-your-personal-recovery-plan-template-included/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855e3eff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2855e3eff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855e3eff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2855e3eff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855e3eff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12855e3eff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855e3eff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12855e3eff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40e94d0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1140e94d0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4ef1444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194ef1444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https://www.youtube.com/watch?v=VAAmSqv2GV8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befa4ab9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12befa4ab9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https://www.youtube.com/watch?v=VAAmSqv2GV8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befa4ab9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2befa4ab9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https://www.youtube.com/watch?v=VAAmSqv2GV8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befa4ab9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12befa4ab9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855e3eff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12855e3eff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https://www.youtube.com/watch?v=VAAmSqv2GV8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855e3eff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12855e3eff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https://www.youtube.com/watch?v=VAAmSqv2GV8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855e3eff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2855e3eff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https://www.recovery.org/pro/articles/developing-your-personal-recovery-plan-template-included/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4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gradFill>
            <a:gsLst>
              <a:gs pos="0">
                <a:srgbClr val="05B3F1">
                  <a:alpha val="0"/>
                </a:srgbClr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4"/>
          <p:cNvSpPr/>
          <p:nvPr/>
        </p:nvSpPr>
        <p:spPr>
          <a:xfrm>
            <a:off x="0" y="2946600"/>
            <a:ext cx="60960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dist="66675" algn="bl" rotWithShape="0">
              <a:schemeClr val="dk1">
                <a:alpha val="2784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4"/>
          <p:cNvSpPr txBox="1">
            <a:spLocks noGrp="1"/>
          </p:cNvSpPr>
          <p:nvPr>
            <p:ph type="ctrTitle"/>
          </p:nvPr>
        </p:nvSpPr>
        <p:spPr>
          <a:xfrm>
            <a:off x="244750" y="3059700"/>
            <a:ext cx="5647800" cy="1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3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000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03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03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3"/>
          <p:cNvSpPr txBox="1">
            <a:spLocks noGrp="1"/>
          </p:cNvSpPr>
          <p:nvPr>
            <p:ph type="body" idx="1"/>
          </p:nvPr>
        </p:nvSpPr>
        <p:spPr>
          <a:xfrm>
            <a:off x="1136000" y="1200150"/>
            <a:ext cx="21348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65" name="Google Shape;65;p103"/>
          <p:cNvSpPr txBox="1">
            <a:spLocks noGrp="1"/>
          </p:cNvSpPr>
          <p:nvPr>
            <p:ph type="body" idx="2"/>
          </p:nvPr>
        </p:nvSpPr>
        <p:spPr>
          <a:xfrm>
            <a:off x="3472501" y="1200150"/>
            <a:ext cx="21348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66" name="Google Shape;66;p103"/>
          <p:cNvSpPr txBox="1">
            <a:spLocks noGrp="1"/>
          </p:cNvSpPr>
          <p:nvPr>
            <p:ph type="body" idx="3"/>
          </p:nvPr>
        </p:nvSpPr>
        <p:spPr>
          <a:xfrm>
            <a:off x="5809002" y="1200150"/>
            <a:ext cx="21348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>
            <a:endParaRPr/>
          </a:p>
        </p:txBody>
      </p:sp>
      <p:sp>
        <p:nvSpPr>
          <p:cNvPr id="67" name="Google Shape;67;p103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4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000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4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4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4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5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05"/>
          <p:cNvSpPr txBox="1">
            <a:spLocks noGrp="1"/>
          </p:cNvSpPr>
          <p:nvPr>
            <p:ph type="body" idx="1"/>
          </p:nvPr>
        </p:nvSpPr>
        <p:spPr>
          <a:xfrm>
            <a:off x="264125" y="4435200"/>
            <a:ext cx="84225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76" name="Google Shape;76;p105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5"/>
          <p:cNvSpPr/>
          <p:nvPr/>
        </p:nvSpPr>
        <p:spPr>
          <a:xfrm>
            <a:off x="-7000" y="44352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000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6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10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106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06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0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0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7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07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0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 b="1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1pPr>
            <a:lvl2pPr marL="914400" lvl="1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2pPr>
            <a:lvl3pPr marL="1371600" lvl="2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3pPr>
            <a:lvl4pPr marL="1828800" lvl="3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4pPr>
            <a:lvl5pPr marL="2286000" lvl="4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5pPr>
            <a:lvl6pPr marL="2743200" lvl="5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marL="3200400" lvl="6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marL="3657600" lvl="7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marL="4114800" lvl="8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>
            <a:endParaRPr/>
          </a:p>
        </p:txBody>
      </p:sp>
      <p:sp>
        <p:nvSpPr>
          <p:cNvPr id="94" name="Google Shape;94;p108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08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0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 b="1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8"/>
          <p:cNvSpPr/>
          <p:nvPr/>
        </p:nvSpPr>
        <p:spPr>
          <a:xfrm>
            <a:off x="0" y="1583350"/>
            <a:ext cx="74043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dist="66675" algn="bl" rotWithShape="0">
              <a:schemeClr val="dk1">
                <a:alpha val="2784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98"/>
          <p:cNvSpPr txBox="1">
            <a:spLocks noGrp="1"/>
          </p:cNvSpPr>
          <p:nvPr>
            <p:ph type="ctrTitle"/>
          </p:nvPr>
        </p:nvSpPr>
        <p:spPr>
          <a:xfrm>
            <a:off x="2012775" y="2049850"/>
            <a:ext cx="51093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98"/>
          <p:cNvSpPr txBox="1">
            <a:spLocks noGrp="1"/>
          </p:cNvSpPr>
          <p:nvPr>
            <p:ph type="subTitle" idx="1"/>
          </p:nvPr>
        </p:nvSpPr>
        <p:spPr>
          <a:xfrm>
            <a:off x="2012775" y="2553550"/>
            <a:ext cx="51093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98"/>
          <p:cNvSpPr/>
          <p:nvPr/>
        </p:nvSpPr>
        <p:spPr>
          <a:xfrm>
            <a:off x="0" y="1583250"/>
            <a:ext cx="1739700" cy="17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9"/>
          <p:cNvSpPr/>
          <p:nvPr/>
        </p:nvSpPr>
        <p:spPr>
          <a:xfrm>
            <a:off x="-7000" y="-25"/>
            <a:ext cx="9150900" cy="5143500"/>
          </a:xfrm>
          <a:prstGeom prst="frame">
            <a:avLst>
              <a:gd name="adj1" fmla="val 2453"/>
            </a:avLst>
          </a:prstGeom>
          <a:gradFill>
            <a:gsLst>
              <a:gs pos="0">
                <a:srgbClr val="05B3F1">
                  <a:alpha val="20000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99"/>
          <p:cNvSpPr/>
          <p:nvPr/>
        </p:nvSpPr>
        <p:spPr>
          <a:xfrm>
            <a:off x="43371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99"/>
          <p:cNvSpPr txBox="1">
            <a:spLocks noGrp="1"/>
          </p:cNvSpPr>
          <p:nvPr>
            <p:ph type="sldNum" idx="12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5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000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95"/>
          <p:cNvSpPr/>
          <p:nvPr/>
        </p:nvSpPr>
        <p:spPr>
          <a:xfrm>
            <a:off x="6095875" y="-3600"/>
            <a:ext cx="3048000" cy="5150700"/>
          </a:xfrm>
          <a:prstGeom prst="rect">
            <a:avLst/>
          </a:prstGeom>
          <a:gradFill>
            <a:gsLst>
              <a:gs pos="0">
                <a:srgbClr val="05B3F1">
                  <a:alpha val="20000"/>
                </a:srgbClr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95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5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95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5"/>
          <p:cNvSpPr txBox="1">
            <a:spLocks noGrp="1"/>
          </p:cNvSpPr>
          <p:nvPr>
            <p:ph type="body" idx="1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9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97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0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000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00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0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0"/>
          <p:cNvSpPr txBox="1">
            <a:spLocks noGrp="1"/>
          </p:cNvSpPr>
          <p:nvPr>
            <p:ph type="body" idx="1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8" name="Google Shape;38;p100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6"/>
          <p:cNvSpPr/>
          <p:nvPr/>
        </p:nvSpPr>
        <p:spPr>
          <a:xfrm flipH="1">
            <a:off x="3225000" y="1448425"/>
            <a:ext cx="5919000" cy="3695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6"/>
          <p:cNvSpPr/>
          <p:nvPr/>
        </p:nvSpPr>
        <p:spPr>
          <a:xfrm flipH="1">
            <a:off x="3397800" y="1448425"/>
            <a:ext cx="5746200" cy="36951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6"/>
          <p:cNvSpPr/>
          <p:nvPr/>
        </p:nvSpPr>
        <p:spPr>
          <a:xfrm flipH="1">
            <a:off x="3836700" y="1448475"/>
            <a:ext cx="5307300" cy="3695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6"/>
          <p:cNvSpPr txBox="1">
            <a:spLocks noGrp="1"/>
          </p:cNvSpPr>
          <p:nvPr>
            <p:ph type="ctrTitle"/>
          </p:nvPr>
        </p:nvSpPr>
        <p:spPr>
          <a:xfrm>
            <a:off x="335250" y="932100"/>
            <a:ext cx="55083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6"/>
          <p:cNvSpPr txBox="1">
            <a:spLocks noGrp="1"/>
          </p:cNvSpPr>
          <p:nvPr>
            <p:ph type="subTitle" idx="1"/>
          </p:nvPr>
        </p:nvSpPr>
        <p:spPr>
          <a:xfrm>
            <a:off x="335250" y="2727850"/>
            <a:ext cx="3914700" cy="16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1"/>
          <p:cNvSpPr/>
          <p:nvPr/>
        </p:nvSpPr>
        <p:spPr>
          <a:xfrm>
            <a:off x="43372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1"/>
          <p:cNvSpPr txBox="1">
            <a:spLocks noGrp="1"/>
          </p:cNvSpPr>
          <p:nvPr>
            <p:ph type="sldNum" idx="12"/>
          </p:nvPr>
        </p:nvSpPr>
        <p:spPr>
          <a:xfrm>
            <a:off x="43371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101"/>
          <p:cNvSpPr/>
          <p:nvPr/>
        </p:nvSpPr>
        <p:spPr>
          <a:xfrm>
            <a:off x="469875" y="469800"/>
            <a:ext cx="8204100" cy="4203900"/>
          </a:xfrm>
          <a:prstGeom prst="rect">
            <a:avLst/>
          </a:prstGeom>
          <a:gradFill>
            <a:gsLst>
              <a:gs pos="0">
                <a:srgbClr val="05B3F1">
                  <a:alpha val="20000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1"/>
          <p:cNvSpPr txBox="1">
            <a:spLocks noGrp="1"/>
          </p:cNvSpPr>
          <p:nvPr>
            <p:ph type="body" idx="1"/>
          </p:nvPr>
        </p:nvSpPr>
        <p:spPr>
          <a:xfrm>
            <a:off x="1346350" y="1385300"/>
            <a:ext cx="6451500" cy="819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1C4587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1pPr>
            <a:lvl2pPr marL="914400" lvl="1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2pPr>
            <a:lvl3pPr marL="1371600" lvl="2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3pPr>
            <a:lvl4pPr marL="1828800" lvl="3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4pPr>
            <a:lvl5pPr marL="2286000" lvl="4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5pPr>
            <a:lvl6pPr marL="2743200" lvl="5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6pPr>
            <a:lvl7pPr marL="3200400" lvl="6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7pPr>
            <a:lvl8pPr marL="3657600" lvl="7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8pPr>
            <a:lvl9pPr marL="4114800" lvl="8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1"/>
          <p:cNvSpPr txBox="1"/>
          <p:nvPr/>
        </p:nvSpPr>
        <p:spPr>
          <a:xfrm>
            <a:off x="3593400" y="476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2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000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2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2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2"/>
          <p:cNvSpPr txBox="1">
            <a:spLocks noGrp="1"/>
          </p:cNvSpPr>
          <p:nvPr>
            <p:ph type="body" idx="1"/>
          </p:nvPr>
        </p:nvSpPr>
        <p:spPr>
          <a:xfrm>
            <a:off x="1136000" y="1200150"/>
            <a:ext cx="32547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58" name="Google Shape;58;p102"/>
          <p:cNvSpPr txBox="1">
            <a:spLocks noGrp="1"/>
          </p:cNvSpPr>
          <p:nvPr>
            <p:ph type="body" idx="2"/>
          </p:nvPr>
        </p:nvSpPr>
        <p:spPr>
          <a:xfrm>
            <a:off x="4753180" y="1200150"/>
            <a:ext cx="32547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59" name="Google Shape;59;p102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3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93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93"/>
          <p:cNvSpPr txBox="1">
            <a:spLocks noGrp="1"/>
          </p:cNvSpPr>
          <p:nvPr>
            <p:ph type="body" idx="1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ingfamilieshelp.com/the-science-behind-sober-famili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244750" y="3059700"/>
            <a:ext cx="5936400" cy="1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>
                <a:solidFill>
                  <a:schemeClr val="dk1"/>
                </a:solidFill>
              </a:rPr>
              <a:t>Viktor Frankl</a:t>
            </a:r>
            <a:br>
              <a:rPr lang="en" sz="2700"/>
            </a:br>
            <a:r>
              <a:rPr lang="en" sz="2700">
                <a:solidFill>
                  <a:schemeClr val="dk1"/>
                </a:solidFill>
              </a:rPr>
              <a:t>Addiction Recovery Coaching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>
                <a:solidFill>
                  <a:schemeClr val="accent2"/>
                </a:solidFill>
              </a:rPr>
              <a:t>Week 9</a:t>
            </a:r>
            <a:endParaRPr sz="2700">
              <a:solidFill>
                <a:schemeClr val="accent2"/>
              </a:solidFill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4129" y="664229"/>
            <a:ext cx="3799300" cy="22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855e3eff8_0_43"/>
          <p:cNvSpPr txBox="1"/>
          <p:nvPr/>
        </p:nvSpPr>
        <p:spPr>
          <a:xfrm>
            <a:off x="482800" y="1507325"/>
            <a:ext cx="5756100" cy="3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●"/>
            </a:pPr>
            <a:r>
              <a:rPr lang="en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goals for achieving wellness</a:t>
            </a: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●"/>
            </a:pPr>
            <a:r>
              <a:rPr lang="en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Specify steps to take reach those goals</a:t>
            </a: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●"/>
            </a:pPr>
            <a:r>
              <a:rPr lang="en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 both daily activities and longer term goals</a:t>
            </a: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br>
              <a:rPr lang="en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2855e3eff8_0_43"/>
          <p:cNvSpPr txBox="1"/>
          <p:nvPr/>
        </p:nvSpPr>
        <p:spPr>
          <a:xfrm>
            <a:off x="515500" y="524000"/>
            <a:ext cx="56907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Coaching - Recovery Plan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12855e3eff8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50" y="781050"/>
            <a:ext cx="2413550" cy="1606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855e3eff8_0_49"/>
          <p:cNvSpPr txBox="1"/>
          <p:nvPr/>
        </p:nvSpPr>
        <p:spPr>
          <a:xfrm>
            <a:off x="561425" y="1373000"/>
            <a:ext cx="5809500" cy="3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n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 healthier lifestyle alternatives: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Relationships, activities, exercise (Dopamine, Oxytocin, Endorphins)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en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Creativity, Exercise, Music, Volunteering  (Dopamine)</a:t>
            </a: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br>
              <a:rPr lang="en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2855e3eff8_0_49"/>
          <p:cNvSpPr txBox="1"/>
          <p:nvPr/>
        </p:nvSpPr>
        <p:spPr>
          <a:xfrm>
            <a:off x="824325" y="562100"/>
            <a:ext cx="27726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Coaching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12855e3eff8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7125" y="1149500"/>
            <a:ext cx="2257742" cy="15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CFD"/>
            </a:gs>
            <a:gs pos="100000">
              <a:srgbClr val="054B76"/>
            </a:gs>
          </a:gsLst>
          <a:lin ang="5400012" scaled="0"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855e3eff8_0_55"/>
          <p:cNvSpPr txBox="1"/>
          <p:nvPr/>
        </p:nvSpPr>
        <p:spPr>
          <a:xfrm>
            <a:off x="482800" y="1507325"/>
            <a:ext cx="5756100" cy="3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●"/>
            </a:pPr>
            <a:r>
              <a:rPr lang="en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 your progress Identify triggers and ways to manage them</a:t>
            </a: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br>
              <a:rPr lang="en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2855e3eff8_0_55"/>
          <p:cNvSpPr txBox="1"/>
          <p:nvPr/>
        </p:nvSpPr>
        <p:spPr>
          <a:xfrm>
            <a:off x="515500" y="524000"/>
            <a:ext cx="56907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Coaching - Recovery Plan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12855e3eff8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50" y="781050"/>
            <a:ext cx="2413550" cy="1606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CFD"/>
            </a:gs>
            <a:gs pos="100000">
              <a:srgbClr val="054B76"/>
            </a:gs>
          </a:gsLst>
          <a:lin ang="5400012" scaled="0"/>
        </a:gra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855e3eff8_0_61"/>
          <p:cNvSpPr txBox="1"/>
          <p:nvPr/>
        </p:nvSpPr>
        <p:spPr>
          <a:xfrm>
            <a:off x="616150" y="1516850"/>
            <a:ext cx="4984500" cy="3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●"/>
            </a:pPr>
            <a:r>
              <a:rPr lang="en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●"/>
            </a:pPr>
            <a:r>
              <a:rPr lang="en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 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●"/>
            </a:pPr>
            <a:r>
              <a:rPr lang="en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Housing </a:t>
            </a: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●"/>
            </a:pPr>
            <a:r>
              <a:rPr lang="en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Jobs</a:t>
            </a:r>
            <a:br>
              <a:rPr lang="en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br>
              <a:rPr lang="en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2855e3eff8_0_61"/>
          <p:cNvSpPr txBox="1"/>
          <p:nvPr/>
        </p:nvSpPr>
        <p:spPr>
          <a:xfrm>
            <a:off x="824325" y="562100"/>
            <a:ext cx="49002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Coaching - Resources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12855e3eff8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3675" y="1076325"/>
            <a:ext cx="2413550" cy="1606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855e3eff8_0_67"/>
          <p:cNvSpPr txBox="1"/>
          <p:nvPr/>
        </p:nvSpPr>
        <p:spPr>
          <a:xfrm>
            <a:off x="484250" y="838150"/>
            <a:ext cx="5690400" cy="3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12 step/support groups </a:t>
            </a:r>
            <a:br>
              <a:rPr lang="en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(Dopamine  - social reward is processed in the same brain reward centers in the limbic system as non-social reward and drug addiction)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2855e3eff8_0_67"/>
          <p:cNvSpPr txBox="1"/>
          <p:nvPr/>
        </p:nvSpPr>
        <p:spPr>
          <a:xfrm>
            <a:off x="596575" y="490125"/>
            <a:ext cx="32880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Steps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12855e3eff8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5275" y="109957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855e3eff8_0_73"/>
          <p:cNvSpPr txBox="1"/>
          <p:nvPr/>
        </p:nvSpPr>
        <p:spPr>
          <a:xfrm>
            <a:off x="544200" y="1313025"/>
            <a:ext cx="5150700" cy="3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65% increase in endogenous dopamine release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</a:pPr>
            <a:r>
              <a:rPr lang="en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in the serotonin levels during meditation</a:t>
            </a:r>
            <a:b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https://www.ncbi.nlm.nih.gov/pmc/articles/PMC3190564/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2855e3eff8_0_73"/>
          <p:cNvSpPr txBox="1"/>
          <p:nvPr/>
        </p:nvSpPr>
        <p:spPr>
          <a:xfrm>
            <a:off x="608550" y="502125"/>
            <a:ext cx="34440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Spiritual Growth</a:t>
            </a:r>
            <a:endParaRPr sz="3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g12855e3eff8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9275" y="79982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lin ang="5400012" scaled="0"/>
        </a:gra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855e3eff8_0_79"/>
          <p:cNvSpPr txBox="1"/>
          <p:nvPr/>
        </p:nvSpPr>
        <p:spPr>
          <a:xfrm>
            <a:off x="608550" y="502125"/>
            <a:ext cx="3948300" cy="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Relapse Prevention</a:t>
            </a:r>
            <a:endParaRPr sz="3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g12855e3eff8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0350" y="99375"/>
            <a:ext cx="377011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2855e3eff8_0_79"/>
          <p:cNvSpPr txBox="1"/>
          <p:nvPr/>
        </p:nvSpPr>
        <p:spPr>
          <a:xfrm>
            <a:off x="623450" y="1462725"/>
            <a:ext cx="35610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●"/>
            </a:pPr>
            <a:r>
              <a:rPr lang="en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Stress Cues</a:t>
            </a: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●"/>
            </a:pPr>
            <a:r>
              <a:rPr lang="en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Re-Exposing</a:t>
            </a: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●"/>
            </a:pPr>
            <a:r>
              <a:rPr lang="en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12855e3eff8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0675" y="500075"/>
            <a:ext cx="3032175" cy="392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12855e3eff8_0_85"/>
          <p:cNvSpPr txBox="1"/>
          <p:nvPr/>
        </p:nvSpPr>
        <p:spPr>
          <a:xfrm>
            <a:off x="438975" y="566200"/>
            <a:ext cx="37293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Wellness Recovery Action Plan® or WRAP®, is a self-designed prevention and wellness process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Developed to help addiction and mental health and help people their life dreams and goals. 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40e94d0d7_0_0"/>
          <p:cNvSpPr txBox="1">
            <a:spLocks noGrp="1"/>
          </p:cNvSpPr>
          <p:nvPr>
            <p:ph type="ctrTitle"/>
          </p:nvPr>
        </p:nvSpPr>
        <p:spPr>
          <a:xfrm>
            <a:off x="1860000" y="2571750"/>
            <a:ext cx="5424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900" b="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Dr. Dominique Simone-Levine</a:t>
            </a:r>
            <a:br>
              <a:rPr lang="en" sz="2900" b="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br>
              <a:rPr lang="en" sz="2900" b="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2900" b="0" dirty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AlliesinRecovery.net</a:t>
            </a:r>
            <a:endParaRPr sz="4500" dirty="0">
              <a:solidFill>
                <a:schemeClr val="dk1"/>
              </a:solidFill>
            </a:endParaRPr>
          </a:p>
        </p:txBody>
      </p:sp>
      <p:sp>
        <p:nvSpPr>
          <p:cNvPr id="108" name="Google Shape;108;g1140e94d0d7_0_0"/>
          <p:cNvSpPr txBox="1"/>
          <p:nvPr/>
        </p:nvSpPr>
        <p:spPr>
          <a:xfrm>
            <a:off x="0" y="15887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9600" b="1" i="0" u="none" strike="noStrike" cap="non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6262"/>
            </a:gs>
            <a:gs pos="100000">
              <a:srgbClr val="BB171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94ef1444d_0_28"/>
          <p:cNvSpPr txBox="1">
            <a:spLocks noGrp="1"/>
          </p:cNvSpPr>
          <p:nvPr>
            <p:ph type="sldNum" idx="12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14" name="Google Shape;114;g1194ef1444d_0_28"/>
          <p:cNvSpPr txBox="1"/>
          <p:nvPr/>
        </p:nvSpPr>
        <p:spPr>
          <a:xfrm>
            <a:off x="662600" y="1738125"/>
            <a:ext cx="7772400" cy="26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194ef1444d_0_28"/>
          <p:cNvSpPr txBox="1"/>
          <p:nvPr/>
        </p:nvSpPr>
        <p:spPr>
          <a:xfrm>
            <a:off x="662600" y="554900"/>
            <a:ext cx="5608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Dominique Simone-Levine PhD, MPH</a:t>
            </a:r>
            <a:endParaRPr sz="2500" b="0" i="0" u="none" strike="noStrike" cap="non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" name="Google Shape;116;g1194ef1444d_0_28"/>
          <p:cNvSpPr txBox="1"/>
          <p:nvPr/>
        </p:nvSpPr>
        <p:spPr>
          <a:xfrm>
            <a:off x="662600" y="1545650"/>
            <a:ext cx="70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194ef1444d_0_28"/>
          <p:cNvSpPr txBox="1"/>
          <p:nvPr/>
        </p:nvSpPr>
        <p:spPr>
          <a:xfrm>
            <a:off x="497150" y="1337100"/>
            <a:ext cx="5608500" cy="28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Dr. Simone-Levine is a facilitator and a trained speaker on issues of addiction and the family based in MA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Substance Abuse Researcher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Family drug and alcohol interventionist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Dominique launched Allies in Recovery in 2003.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756"/>
              </a:buClr>
              <a:buSzPts val="1200"/>
              <a:buFont typeface="Lato"/>
              <a:buChar char="●"/>
            </a:pPr>
            <a:endParaRPr sz="1200">
              <a:solidFill>
                <a:srgbClr val="3C4756"/>
              </a:solidFill>
              <a:highlight>
                <a:srgbClr val="F7F8F9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g1194ef1444d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000" y="71872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6262"/>
            </a:gs>
            <a:gs pos="100000">
              <a:srgbClr val="BB171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befa4ab94_0_6"/>
          <p:cNvSpPr txBox="1">
            <a:spLocks noGrp="1"/>
          </p:cNvSpPr>
          <p:nvPr>
            <p:ph type="sldNum" idx="12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4" name="Google Shape;124;g12befa4ab94_0_6"/>
          <p:cNvSpPr txBox="1"/>
          <p:nvPr/>
        </p:nvSpPr>
        <p:spPr>
          <a:xfrm>
            <a:off x="662600" y="1738125"/>
            <a:ext cx="7772400" cy="26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2befa4ab94_0_6"/>
          <p:cNvSpPr txBox="1"/>
          <p:nvPr/>
        </p:nvSpPr>
        <p:spPr>
          <a:xfrm>
            <a:off x="662600" y="554900"/>
            <a:ext cx="5608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CRAFT MODEL</a:t>
            </a:r>
            <a:endParaRPr sz="2500" b="0" i="0" u="none" strike="noStrike" cap="non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Google Shape;126;g12befa4ab94_0_6"/>
          <p:cNvSpPr txBox="1"/>
          <p:nvPr/>
        </p:nvSpPr>
        <p:spPr>
          <a:xfrm>
            <a:off x="662600" y="1545650"/>
            <a:ext cx="70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2befa4ab94_0_6"/>
          <p:cNvSpPr txBox="1"/>
          <p:nvPr/>
        </p:nvSpPr>
        <p:spPr>
          <a:xfrm>
            <a:off x="497150" y="1337100"/>
            <a:ext cx="5608500" cy="26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DM Sans"/>
              <a:buChar char="●"/>
            </a:pPr>
            <a:r>
              <a:rPr lang="en" sz="205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CRAFT (Community Reinforcement Approach to Family Training) is a system for helping friends and family members change the way that they are interact with someone they love who is drinking or using drugs too much.</a:t>
            </a:r>
            <a:endParaRPr sz="27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C4756"/>
              </a:solidFill>
              <a:highlight>
                <a:srgbClr val="F7F8F9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8" name="Google Shape;128;g12befa4ab94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000" y="71872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6262"/>
            </a:gs>
            <a:gs pos="100000">
              <a:srgbClr val="BB171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befa4ab94_0_17"/>
          <p:cNvSpPr txBox="1">
            <a:spLocks noGrp="1"/>
          </p:cNvSpPr>
          <p:nvPr>
            <p:ph type="sldNum" idx="12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4" name="Google Shape;134;g12befa4ab94_0_17"/>
          <p:cNvSpPr txBox="1"/>
          <p:nvPr/>
        </p:nvSpPr>
        <p:spPr>
          <a:xfrm>
            <a:off x="662600" y="1738125"/>
            <a:ext cx="7772400" cy="26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2befa4ab94_0_17"/>
          <p:cNvSpPr txBox="1"/>
          <p:nvPr/>
        </p:nvSpPr>
        <p:spPr>
          <a:xfrm>
            <a:off x="662600" y="554900"/>
            <a:ext cx="5608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CRAFT MODEL</a:t>
            </a:r>
            <a:endParaRPr sz="2500" b="0" i="0" u="none" strike="noStrike" cap="non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6" name="Google Shape;136;g12befa4ab94_0_17"/>
          <p:cNvSpPr txBox="1"/>
          <p:nvPr/>
        </p:nvSpPr>
        <p:spPr>
          <a:xfrm>
            <a:off x="662600" y="1545650"/>
            <a:ext cx="70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2befa4ab94_0_17"/>
          <p:cNvSpPr txBox="1"/>
          <p:nvPr/>
        </p:nvSpPr>
        <p:spPr>
          <a:xfrm>
            <a:off x="497150" y="1337100"/>
            <a:ext cx="5608500" cy="3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lt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on CRAFT</a:t>
            </a: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shows that approaching 70% of families who receive CRAFT are able to help their loved ones start treatment within a year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M Sans"/>
              <a:buChar char="●"/>
            </a:pP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Helps</a:t>
            </a:r>
            <a:r>
              <a:rPr lang="en" sz="2200" i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family members improve their own lives, whether their loved one ends up seeking treatment or not.</a:t>
            </a: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C4756"/>
              </a:solidFill>
              <a:highlight>
                <a:srgbClr val="F7F8F9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8" name="Google Shape;138;g12befa4ab94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0000" y="71872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befa4ab94_0_27"/>
          <p:cNvSpPr txBox="1">
            <a:spLocks noGrp="1"/>
          </p:cNvSpPr>
          <p:nvPr>
            <p:ph type="ctrTitle"/>
          </p:nvPr>
        </p:nvSpPr>
        <p:spPr>
          <a:xfrm>
            <a:off x="1860000" y="2362200"/>
            <a:ext cx="5424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900" b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Laurie MacDougall 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144" name="Google Shape;144;g12befa4ab94_0_27"/>
          <p:cNvSpPr txBox="1"/>
          <p:nvPr/>
        </p:nvSpPr>
        <p:spPr>
          <a:xfrm>
            <a:off x="0" y="15887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9600" b="1" i="0" u="none" strike="noStrike" cap="non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CFD"/>
            </a:gs>
            <a:gs pos="100000">
              <a:srgbClr val="054B7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855e3eff8_0_13"/>
          <p:cNvSpPr txBox="1">
            <a:spLocks noGrp="1"/>
          </p:cNvSpPr>
          <p:nvPr>
            <p:ph type="sldNum" idx="12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50" name="Google Shape;150;g12855e3eff8_0_13"/>
          <p:cNvSpPr txBox="1"/>
          <p:nvPr/>
        </p:nvSpPr>
        <p:spPr>
          <a:xfrm>
            <a:off x="662600" y="1738125"/>
            <a:ext cx="7772400" cy="26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2855e3eff8_0_13"/>
          <p:cNvSpPr txBox="1"/>
          <p:nvPr/>
        </p:nvSpPr>
        <p:spPr>
          <a:xfrm>
            <a:off x="968927" y="540575"/>
            <a:ext cx="46245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Laurie MacDougall </a:t>
            </a:r>
            <a:endParaRPr sz="2600" b="0" i="0" u="none" strike="noStrike" cap="non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2" name="Google Shape;152;g12855e3eff8_0_13"/>
          <p:cNvSpPr txBox="1"/>
          <p:nvPr/>
        </p:nvSpPr>
        <p:spPr>
          <a:xfrm>
            <a:off x="662600" y="1545650"/>
            <a:ext cx="70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2855e3eff8_0_13"/>
          <p:cNvSpPr txBox="1"/>
          <p:nvPr/>
        </p:nvSpPr>
        <p:spPr>
          <a:xfrm>
            <a:off x="476925" y="851700"/>
            <a:ext cx="56085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●"/>
            </a:pPr>
            <a:r>
              <a:rPr lang="en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Former Math teacher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●"/>
            </a:pPr>
            <a:r>
              <a:rPr lang="en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Writer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●"/>
            </a:pPr>
            <a:r>
              <a:rPr lang="en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Works on Alliesinrecovery.net helping parents deals with their loved ones struggling with addiction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DM Sans"/>
              <a:buChar char="●"/>
            </a:pPr>
            <a:r>
              <a:rPr lang="en" sz="2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Exec. Director of REST</a:t>
            </a:r>
            <a:endParaRPr sz="2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4" name="Google Shape;154;g12855e3eff8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350" y="713750"/>
            <a:ext cx="1673650" cy="16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6262"/>
            </a:gs>
            <a:gs pos="100000">
              <a:srgbClr val="BB171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855e3eff8_0_4"/>
          <p:cNvSpPr txBox="1">
            <a:spLocks noGrp="1"/>
          </p:cNvSpPr>
          <p:nvPr>
            <p:ph type="sldNum" idx="12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60" name="Google Shape;160;g12855e3eff8_0_4"/>
          <p:cNvSpPr txBox="1"/>
          <p:nvPr/>
        </p:nvSpPr>
        <p:spPr>
          <a:xfrm>
            <a:off x="662600" y="1738125"/>
            <a:ext cx="7772400" cy="26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397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2855e3eff8_0_4"/>
          <p:cNvSpPr txBox="1"/>
          <p:nvPr/>
        </p:nvSpPr>
        <p:spPr>
          <a:xfrm>
            <a:off x="968927" y="540575"/>
            <a:ext cx="462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6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Menachem Poznanski, LCSW</a:t>
            </a:r>
            <a:endParaRPr sz="2600" b="0" i="0" u="none" strike="noStrike" cap="non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" name="Google Shape;162;g12855e3eff8_0_4"/>
          <p:cNvSpPr txBox="1"/>
          <p:nvPr/>
        </p:nvSpPr>
        <p:spPr>
          <a:xfrm>
            <a:off x="662600" y="1545650"/>
            <a:ext cx="70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2855e3eff8_0_4"/>
          <p:cNvSpPr txBox="1"/>
          <p:nvPr/>
        </p:nvSpPr>
        <p:spPr>
          <a:xfrm>
            <a:off x="479850" y="1094675"/>
            <a:ext cx="56085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Meaning centered therapy, that supports individuals in their self-discovery, interpersonal relationships, and personal development. </a:t>
            </a:r>
            <a:endParaRPr sz="2000" b="0" i="0" u="none" strike="noStrike" cap="non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4" name="Google Shape;164;g12855e3eff8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5825" y="540575"/>
            <a:ext cx="2018425" cy="201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CFD"/>
            </a:gs>
            <a:gs pos="100000">
              <a:srgbClr val="054B76"/>
            </a:gs>
          </a:gsLst>
          <a:lin ang="5400012" scaled="0"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12855e3eff8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1237" y="152400"/>
            <a:ext cx="371787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rcetus template">
  <a:themeElements>
    <a:clrScheme name="Custom 347">
      <a:dk1>
        <a:srgbClr val="00162A"/>
      </a:dk1>
      <a:lt1>
        <a:srgbClr val="FFFFFF"/>
      </a:lt1>
      <a:dk2>
        <a:srgbClr val="ABB8C0"/>
      </a:dk2>
      <a:lt2>
        <a:srgbClr val="F0F2F3"/>
      </a:lt2>
      <a:accent1>
        <a:srgbClr val="05B3F1"/>
      </a:accent1>
      <a:accent2>
        <a:srgbClr val="0073BB"/>
      </a:accent2>
      <a:accent3>
        <a:srgbClr val="B8DD63"/>
      </a:accent3>
      <a:accent4>
        <a:srgbClr val="78B329"/>
      </a:accent4>
      <a:accent5>
        <a:srgbClr val="FF9367"/>
      </a:accent5>
      <a:accent6>
        <a:srgbClr val="EE2424"/>
      </a:accent6>
      <a:hlink>
        <a:srgbClr val="05B3F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On-screen Show (16:9)</PresentationFormat>
  <Paragraphs>106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DM Sans</vt:lpstr>
      <vt:lpstr>Arial</vt:lpstr>
      <vt:lpstr>Roboto</vt:lpstr>
      <vt:lpstr>Lato</vt:lpstr>
      <vt:lpstr>Calibri</vt:lpstr>
      <vt:lpstr>Gill Sans</vt:lpstr>
      <vt:lpstr>Dercetus template</vt:lpstr>
      <vt:lpstr>Viktor Frankl Addiction Recovery Coaching Week 9</vt:lpstr>
      <vt:lpstr>Dr. Dominique Simone-Levine  AlliesinRecovery.net</vt:lpstr>
      <vt:lpstr>PowerPoint Presentation</vt:lpstr>
      <vt:lpstr>PowerPoint Presentation</vt:lpstr>
      <vt:lpstr>PowerPoint Presentation</vt:lpstr>
      <vt:lpstr>Laurie MacDougall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Viktor Frankl Addiction Recovery Coaching Week 9</dc:title>
  <cp:lastModifiedBy>Daniel Schonbuch</cp:lastModifiedBy>
  <cp:revision>1</cp:revision>
  <dcterms:modified xsi:type="dcterms:W3CDTF">2022-05-18T01:04:06Z</dcterms:modified>
</cp:coreProperties>
</file>