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TZoddnZOwc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TZoddnZOwc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TZoddnZOwc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TZoddnZOwc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e08b1809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be08b180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208b867eb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208b867e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208b867eb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208b867e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208b867eb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208b867e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208b867eb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208b867e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36662b468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36662b4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36662b468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36662b46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https://www.youtube.com/watch?v=yTZoddnZOwc</a:t>
            </a:r>
            <a:r>
              <a:rPr lang="en"/>
              <a:t> 636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36662b468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36662b46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https://www.youtube.com/watch?v=yTZoddnZOwc</a:t>
            </a:r>
            <a:r>
              <a:rPr lang="en"/>
              <a:t> 638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36662b468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36662b46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https://www.youtube.com/watch?v=yTZoddnZOwc</a:t>
            </a:r>
            <a:r>
              <a:rPr lang="en"/>
              <a:t> 638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36662b468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36662b46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https://www.youtube.com/watch?v=yTZoddnZOwc</a:t>
            </a:r>
            <a:r>
              <a:rPr lang="en"/>
              <a:t> 638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36662b468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36662b46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e349d52a0_0_3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be349d52a0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36662b468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36662b46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36662b468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c36662b46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36662b468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36662b46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13eb78437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c13eb7843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d7e65e646_1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d7e65e64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208b867e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208b867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208b867eb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208b867e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208b867e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208b867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36662b468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36662b46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208b867eb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208b867e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208b867e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208b867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rotWithShape="0" algn="bl" dir="5400000" dist="9525">
              <a:srgbClr val="1C4587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“</a:t>
            </a:r>
            <a:endParaRPr b="1" sz="9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0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1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2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4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fmla="val 2453" name="adj1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7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8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buNone/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verywellmind.com/the-four-stages-of-relationships-4163472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yTZoddnZOwc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ctrTitle"/>
          </p:nvPr>
        </p:nvSpPr>
        <p:spPr>
          <a:xfrm>
            <a:off x="1860000" y="24474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5882"/>
              <a:buNone/>
            </a:pPr>
            <a:r>
              <a:rPr lang="en" sz="3400"/>
              <a:t>The Neuroscience of Trauma &amp; Movement</a:t>
            </a:r>
            <a:endParaRPr sz="3400"/>
          </a:p>
        </p:txBody>
      </p:sp>
      <p:sp>
        <p:nvSpPr>
          <p:cNvPr id="161" name="Google Shape;161;p31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148371" y="2956483"/>
            <a:ext cx="604530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Viktor Frankl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Mind/Body &amp; Soul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Trauma-Healing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Life Coaching Program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Week 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6529" y="8166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40"/>
          <p:cNvSpPr txBox="1"/>
          <p:nvPr/>
        </p:nvSpPr>
        <p:spPr>
          <a:xfrm>
            <a:off x="846525" y="1200150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Conducts gradual exposure exercises, including verbal, written, and/or other creative recounting of abusive events, and processing inaccurate and/or unhelpful thoughts about the abuse/trauma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2" name="Google Shape;2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425" y="966125"/>
            <a:ext cx="2533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139950" y="372000"/>
            <a:ext cx="50982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  </a:t>
            </a:r>
            <a:r>
              <a:rPr b="1" lang="en">
                <a:latin typeface="DM Sans"/>
                <a:ea typeface="DM Sans"/>
                <a:cs typeface="DM Sans"/>
                <a:sym typeface="DM Sans"/>
              </a:rPr>
              <a:t>Changing the Narrative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41"/>
          <p:cNvSpPr txBox="1"/>
          <p:nvPr/>
        </p:nvSpPr>
        <p:spPr>
          <a:xfrm>
            <a:off x="469650" y="1452350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Works with clients to explore the stories that they carry about themselves and their lives and their </a:t>
            </a:r>
            <a:r>
              <a:rPr lang="en" sz="2500">
                <a:solidFill>
                  <a:srgbClr val="401E47"/>
                </a:solidFill>
                <a:highlight>
                  <a:srgbClr val="FFFFFF"/>
                </a:highlight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relationships</a:t>
            </a:r>
            <a:r>
              <a:rPr lang="en" sz="25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endParaRPr sz="25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100" y="5471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0" y="423100"/>
            <a:ext cx="52110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Changing the Narrative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42"/>
          <p:cNvSpPr txBox="1"/>
          <p:nvPr/>
        </p:nvSpPr>
        <p:spPr>
          <a:xfrm>
            <a:off x="541425" y="1200150"/>
            <a:ext cx="53466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When a dominant story is problematic, it will surface in our self-beliefs and behavior patterns.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“I am a </a:t>
            </a:r>
            <a:r>
              <a:rPr b="1"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victim</a:t>
            </a:r>
            <a:r>
              <a:rPr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” to  “I am a </a:t>
            </a:r>
            <a:r>
              <a:rPr b="1"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survivor</a:t>
            </a:r>
            <a:r>
              <a:rPr lang="en" sz="2400">
                <a:solidFill>
                  <a:srgbClr val="212121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”.</a:t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121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275" y="4231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0" y="423100"/>
            <a:ext cx="52110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The Steps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275" y="4231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 txBox="1"/>
          <p:nvPr/>
        </p:nvSpPr>
        <p:spPr>
          <a:xfrm>
            <a:off x="558350" y="1282800"/>
            <a:ext cx="48390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558" lvl="0" marL="457200" rtl="0" algn="l">
              <a:lnSpc>
                <a:spcPct val="150000"/>
              </a:lnSpc>
              <a:spcBef>
                <a:spcPts val="454"/>
              </a:spcBef>
              <a:spcAft>
                <a:spcPts val="0"/>
              </a:spcAft>
              <a:buSzPts val="2708"/>
              <a:buAutoNum type="arabicPeriod"/>
            </a:pPr>
            <a:r>
              <a:rPr lang="en" sz="2708"/>
              <a:t>About You </a:t>
            </a:r>
            <a:endParaRPr sz="2708"/>
          </a:p>
          <a:p>
            <a:pPr indent="-4005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8"/>
              <a:buAutoNum type="arabicPeriod"/>
            </a:pPr>
            <a:r>
              <a:rPr lang="en" sz="2708"/>
              <a:t>Finding Your Safe Place</a:t>
            </a:r>
            <a:endParaRPr sz="2708"/>
          </a:p>
          <a:p>
            <a:pPr indent="-4005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8"/>
              <a:buAutoNum type="arabicPeriod"/>
            </a:pPr>
            <a:r>
              <a:rPr lang="en" sz="2708"/>
              <a:t>Noticing Your Feelings</a:t>
            </a:r>
            <a:endParaRPr sz="2708"/>
          </a:p>
          <a:p>
            <a:pPr indent="-4005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8"/>
              <a:buAutoNum type="arabicPeriod"/>
            </a:pPr>
            <a:r>
              <a:rPr lang="en" sz="2708"/>
              <a:t>Enjoying Yourself </a:t>
            </a:r>
            <a:endParaRPr sz="2708"/>
          </a:p>
          <a:p>
            <a:pPr indent="-4005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8"/>
              <a:buAutoNum type="arabicPeriod"/>
            </a:pPr>
            <a:r>
              <a:rPr lang="en" sz="2708"/>
              <a:t>Noticing Your Thoughts</a:t>
            </a:r>
            <a:endParaRPr sz="270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8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0" y="423100"/>
            <a:ext cx="52110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The Steps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275" y="4231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4"/>
          <p:cNvSpPr txBox="1"/>
          <p:nvPr/>
        </p:nvSpPr>
        <p:spPr>
          <a:xfrm>
            <a:off x="558350" y="1282800"/>
            <a:ext cx="52110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6.  </a:t>
            </a:r>
            <a:r>
              <a:rPr lang="en" sz="2700"/>
              <a:t>Preparing to Tell Your Story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7.  Telling Your Story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8.  Retell Your Story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9.  Reflecting on Your Feelings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    So Far 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10. After Telling Your Story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8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45"/>
          <p:cNvSpPr txBox="1"/>
          <p:nvPr>
            <p:ph idx="4294967295" type="title"/>
          </p:nvPr>
        </p:nvSpPr>
        <p:spPr>
          <a:xfrm>
            <a:off x="936100" y="140925"/>
            <a:ext cx="81633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Narrative Exposure Therapy for Children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Mina Fazel, Associate Professor in Child &amp; Adolescent Psychiatry and Consultant Child and Adolescent Psychiatrist, Psychological Medicine, Oxford University Hospitals presents a talk titled: Adaptations of narrative exposure therapy for different child PTSD populations as part of the Child and Adolescent Mental Health Webinar Series. &#10;The paper the webinar title relates to can be found here: https://www.ncbi.nlm.nih.gov/pmc/articles/PMC7043101/" id="296" name="Google Shape;296;p45" title="Webinar - Adaptations of narrative exposure therapy for different child PTSD populations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200" y="874124"/>
            <a:ext cx="5253125" cy="39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02" name="Google Shape;30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46"/>
          <p:cNvSpPr txBox="1"/>
          <p:nvPr>
            <p:ph idx="4294967295" type="title"/>
          </p:nvPr>
        </p:nvSpPr>
        <p:spPr>
          <a:xfrm>
            <a:off x="936100" y="140925"/>
            <a:ext cx="81633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Narrative Exposure Therapy for Children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547450" y="1107225"/>
            <a:ext cx="5958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Treatment for trauma-spectrum disorders in survivors of multiple and complex trauma. 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NET builds on the theory of the dual representation of traumatic memories.</a:t>
            </a:r>
            <a:br>
              <a:rPr lang="en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Contextualizes the particular associative elements of the fear network, the sensory, affective and cognitive memories of trauma. </a:t>
            </a:r>
            <a:endParaRPr sz="2100"/>
          </a:p>
        </p:txBody>
      </p:sp>
      <p:pic>
        <p:nvPicPr>
          <p:cNvPr id="305" name="Google Shape;30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875" y="1288400"/>
            <a:ext cx="1984475" cy="197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11" name="Google Shape;31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2" name="Google Shape;312;p47"/>
          <p:cNvSpPr txBox="1"/>
          <p:nvPr>
            <p:ph idx="4294967295" type="title"/>
          </p:nvPr>
        </p:nvSpPr>
        <p:spPr>
          <a:xfrm>
            <a:off x="936100" y="140925"/>
            <a:ext cx="81633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Narrative Exposure Therapy for Children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47"/>
          <p:cNvSpPr txBox="1"/>
          <p:nvPr/>
        </p:nvSpPr>
        <p:spPr>
          <a:xfrm>
            <a:off x="593850" y="976350"/>
            <a:ext cx="5958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With the assistance of the therapist/coach, constructs a chronological narrative of his life story with a focus on the traumatic experiences.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Fragmented reports of the traumatic experiences will be transformed into a coherent narrative.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14" name="Google Shape;3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750" y="1253729"/>
            <a:ext cx="2181475" cy="2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48"/>
          <p:cNvSpPr txBox="1"/>
          <p:nvPr>
            <p:ph idx="4294967295" type="title"/>
          </p:nvPr>
        </p:nvSpPr>
        <p:spPr>
          <a:xfrm>
            <a:off x="936100" y="140925"/>
            <a:ext cx="81633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Narrative Exposure Therapy for Children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2" name="Google Shape;322;p48"/>
          <p:cNvSpPr txBox="1"/>
          <p:nvPr/>
        </p:nvSpPr>
        <p:spPr>
          <a:xfrm>
            <a:off x="593850" y="976350"/>
            <a:ext cx="78786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HOT memory is involuntarily retrieved without links to the COLD memory.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During narrative exposure (story telling) the previously unconnected fear networks for the traumatic events are activated and linked with the cold memory, in order to contextualise the events. </a:t>
            </a:r>
            <a:br>
              <a:rPr lang="en" sz="2200"/>
            </a:b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aim is to complete an autobiographical memory by linking the hot and cold memory in this way.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28" name="Google Shape;32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49"/>
          <p:cNvSpPr txBox="1"/>
          <p:nvPr>
            <p:ph idx="4294967295" type="title"/>
          </p:nvPr>
        </p:nvSpPr>
        <p:spPr>
          <a:xfrm>
            <a:off x="2385525" y="161050"/>
            <a:ext cx="52110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Cold Vs. Hot Memories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2385525" y="5234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1338725" y="1811800"/>
            <a:ext cx="6774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3">
            <a:alphaModFix/>
          </a:blip>
          <a:srcRect b="28181" l="36655" r="25256" t="28376"/>
          <a:stretch/>
        </p:blipFill>
        <p:spPr>
          <a:xfrm>
            <a:off x="1932601" y="907975"/>
            <a:ext cx="5707176" cy="36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ctrTitle"/>
          </p:nvPr>
        </p:nvSpPr>
        <p:spPr>
          <a:xfrm>
            <a:off x="1883850" y="2248800"/>
            <a:ext cx="5376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Narrative Trauma Coaching</a:t>
            </a:r>
            <a:endParaRPr sz="3400"/>
          </a:p>
        </p:txBody>
      </p:sp>
      <p:sp>
        <p:nvSpPr>
          <p:cNvPr id="170" name="Google Shape;170;p32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" sz="9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38" name="Google Shape;33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50"/>
          <p:cNvSpPr txBox="1"/>
          <p:nvPr>
            <p:ph idx="4294967295" type="title"/>
          </p:nvPr>
        </p:nvSpPr>
        <p:spPr>
          <a:xfrm>
            <a:off x="2385525" y="161050"/>
            <a:ext cx="52110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  Lifeline </a:t>
            </a:r>
            <a:r>
              <a:rPr b="1" lang="en">
                <a:latin typeface="DM Sans"/>
                <a:ea typeface="DM Sans"/>
                <a:cs typeface="DM Sans"/>
                <a:sym typeface="DM Sans"/>
              </a:rPr>
              <a:t>Exercise</a:t>
            </a:r>
            <a:r>
              <a:rPr b="1" lang="en">
                <a:latin typeface="DM Sans"/>
                <a:ea typeface="DM Sans"/>
                <a:cs typeface="DM Sans"/>
                <a:sym typeface="DM Sans"/>
              </a:rPr>
              <a:t> 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0" name="Google Shape;340;p50"/>
          <p:cNvSpPr txBox="1"/>
          <p:nvPr/>
        </p:nvSpPr>
        <p:spPr>
          <a:xfrm>
            <a:off x="2385525" y="5234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50"/>
          <p:cNvSpPr txBox="1"/>
          <p:nvPr/>
        </p:nvSpPr>
        <p:spPr>
          <a:xfrm>
            <a:off x="1338725" y="1811800"/>
            <a:ext cx="6774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724725" y="1046825"/>
            <a:ext cx="5737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Lay out a piece of rope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One end is when they were born. The other end should be rolled up to indicate life yet to come. </a:t>
            </a:r>
            <a:br>
              <a:rPr lang="en" sz="2200"/>
            </a:b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Stones and flowers are given a label or a name. At this point you don’t want too much detail about any events.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43" name="Google Shape;343;p50"/>
          <p:cNvPicPr preferRelativeResize="0"/>
          <p:nvPr/>
        </p:nvPicPr>
        <p:blipFill rotWithShape="1">
          <a:blip r:embed="rId3">
            <a:alphaModFix/>
          </a:blip>
          <a:srcRect b="30114" l="30258" r="51765" t="27170"/>
          <a:stretch/>
        </p:blipFill>
        <p:spPr>
          <a:xfrm>
            <a:off x="6743900" y="927863"/>
            <a:ext cx="1962802" cy="32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51"/>
          <p:cNvSpPr txBox="1"/>
          <p:nvPr>
            <p:ph idx="4294967295" type="title"/>
          </p:nvPr>
        </p:nvSpPr>
        <p:spPr>
          <a:xfrm>
            <a:off x="2385525" y="161050"/>
            <a:ext cx="52110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  Lifeline Exercise 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2385525" y="5234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1338725" y="1811800"/>
            <a:ext cx="6774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51"/>
          <p:cNvSpPr txBox="1"/>
          <p:nvPr/>
        </p:nvSpPr>
        <p:spPr>
          <a:xfrm>
            <a:off x="427175" y="1495525"/>
            <a:ext cx="4664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Stones represent the traumas. </a:t>
            </a:r>
            <a:br>
              <a:rPr lang="en" sz="2200"/>
            </a:b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Flowers are positive experiences and people along the way.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54" name="Google Shape;35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853" y="1368928"/>
            <a:ext cx="3344100" cy="22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360" name="Google Shape;36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52"/>
          <p:cNvSpPr txBox="1"/>
          <p:nvPr>
            <p:ph idx="4294967295" type="title"/>
          </p:nvPr>
        </p:nvSpPr>
        <p:spPr>
          <a:xfrm>
            <a:off x="2385525" y="161050"/>
            <a:ext cx="52110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Cold Vs. Hot Memories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2385525" y="52340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1338725" y="1811800"/>
            <a:ext cx="6774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4" name="Google Shape;364;p52"/>
          <p:cNvPicPr preferRelativeResize="0"/>
          <p:nvPr/>
        </p:nvPicPr>
        <p:blipFill rotWithShape="1">
          <a:blip r:embed="rId3">
            <a:alphaModFix/>
          </a:blip>
          <a:srcRect b="28181" l="36655" r="25256" t="28376"/>
          <a:stretch/>
        </p:blipFill>
        <p:spPr>
          <a:xfrm>
            <a:off x="1932601" y="907975"/>
            <a:ext cx="5707176" cy="36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/>
        </p:nvSpPr>
        <p:spPr>
          <a:xfrm>
            <a:off x="2847525" y="0"/>
            <a:ext cx="42045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 Time </a:t>
            </a:r>
            <a:endParaRPr/>
          </a:p>
        </p:txBody>
      </p:sp>
      <p:sp>
        <p:nvSpPr>
          <p:cNvPr id="370" name="Google Shape;370;p53"/>
          <p:cNvSpPr/>
          <p:nvPr/>
        </p:nvSpPr>
        <p:spPr>
          <a:xfrm>
            <a:off x="1550850" y="4254250"/>
            <a:ext cx="5641500" cy="889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1849650" y="4292725"/>
            <a:ext cx="50439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" sz="2400">
                <a:solidFill>
                  <a:schemeClr val="lt1"/>
                </a:solidFill>
              </a:rPr>
              <a:t>NTCP 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Instructions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Minutes each person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5619074" y="417731"/>
            <a:ext cx="2120985" cy="4361089"/>
            <a:chOff x="5160100" y="1609475"/>
            <a:chExt cx="975300" cy="2005375"/>
          </a:xfrm>
        </p:grpSpPr>
        <p:sp>
          <p:nvSpPr>
            <p:cNvPr id="176" name="Google Shape;176;p33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3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3"/>
          <p:cNvSpPr txBox="1"/>
          <p:nvPr>
            <p:ph idx="4294967295" type="ctrTitle"/>
          </p:nvPr>
        </p:nvSpPr>
        <p:spPr>
          <a:xfrm>
            <a:off x="547450" y="1880675"/>
            <a:ext cx="4987200" cy="18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-43687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Sans"/>
              <a:buAutoNum type="arabicPeriod"/>
            </a:pPr>
            <a:r>
              <a:rPr b="1" lang="en" sz="3644">
                <a:latin typeface="DM Sans"/>
                <a:ea typeface="DM Sans"/>
                <a:cs typeface="DM Sans"/>
                <a:sym typeface="DM Sans"/>
              </a:rPr>
              <a:t>Trauma Narrative</a:t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-43687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Sans"/>
              <a:buAutoNum type="arabicPeriod"/>
            </a:pPr>
            <a:r>
              <a:rPr b="1" lang="en" sz="3644">
                <a:latin typeface="DM Sans"/>
                <a:ea typeface="DM Sans"/>
                <a:cs typeface="DM Sans"/>
                <a:sym typeface="DM Sans"/>
              </a:rPr>
              <a:t>The Steps</a:t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-43687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Sans"/>
              <a:buAutoNum type="arabicPeriod"/>
            </a:pPr>
            <a:r>
              <a:rPr b="1" lang="en" sz="3644">
                <a:latin typeface="DM Sans"/>
                <a:ea typeface="DM Sans"/>
                <a:cs typeface="DM Sans"/>
                <a:sym typeface="DM Sans"/>
              </a:rPr>
              <a:t>Tell Your Story</a:t>
            </a:r>
            <a:endParaRPr b="1" sz="3644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3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3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33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185" name="Google Shape;185;p33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33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33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90" name="Google Shape;190;p33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425950" y="1063375"/>
            <a:ext cx="62760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Narrative Trauma Coaching Protocol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225" y="2109350"/>
            <a:ext cx="4173525" cy="25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5"/>
          <p:cNvSpPr txBox="1"/>
          <p:nvPr/>
        </p:nvSpPr>
        <p:spPr>
          <a:xfrm>
            <a:off x="575800" y="1227000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Aims to help people overcome trauma-related difficulties. 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It is designed to reduce negative emotional and behavioral responses following trauma.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950" y="805375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0" y="40582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477475" y="877738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Addresses distorted or upsetting beliefs and attributions related to the traumas.</a:t>
            </a:r>
            <a:br>
              <a:rPr lang="en" sz="400">
                <a:latin typeface="DM Sans"/>
                <a:ea typeface="DM Sans"/>
                <a:cs typeface="DM Sans"/>
                <a:sym typeface="DM Sans"/>
              </a:rPr>
            </a:br>
            <a:endParaRPr sz="400"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Connects right and </a:t>
            </a: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left</a:t>
            </a: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hemispheres by </a:t>
            </a: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creating a narrative context.  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5177" l="0" r="0" t="0"/>
          <a:stretch/>
        </p:blipFill>
        <p:spPr>
          <a:xfrm>
            <a:off x="5445950" y="1200150"/>
            <a:ext cx="2878775" cy="20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b="29923" l="43853" r="25460" t="36117"/>
          <a:stretch/>
        </p:blipFill>
        <p:spPr>
          <a:xfrm>
            <a:off x="402675" y="1228026"/>
            <a:ext cx="4026274" cy="25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 rotWithShape="1">
          <a:blip r:embed="rId4">
            <a:alphaModFix/>
          </a:blip>
          <a:srcRect b="38232" l="43987" r="25367" t="28905"/>
          <a:stretch/>
        </p:blipFill>
        <p:spPr>
          <a:xfrm>
            <a:off x="4694875" y="1228025"/>
            <a:ext cx="4155187" cy="250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22020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8"/>
          <p:cNvSpPr txBox="1"/>
          <p:nvPr/>
        </p:nvSpPr>
        <p:spPr>
          <a:xfrm>
            <a:off x="660400" y="1227000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Provides a supportive environment in which people are encouraged to talk about their traumatic experiences and learn skills to help them cope with ordinary life stressors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475" y="966125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NTCP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9"/>
          <p:cNvSpPr txBox="1"/>
          <p:nvPr/>
        </p:nvSpPr>
        <p:spPr>
          <a:xfrm>
            <a:off x="474300" y="1227000"/>
            <a:ext cx="47685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Teaches relaxation methods, such as focused breathing, progressive muscle relaxation, and visual imagery.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500" y="6245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